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1"/>
  </p:notesMasterIdLst>
  <p:sldIdLst>
    <p:sldId id="256" r:id="rId2"/>
    <p:sldId id="441" r:id="rId3"/>
    <p:sldId id="257" r:id="rId4"/>
    <p:sldId id="262" r:id="rId5"/>
    <p:sldId id="259" r:id="rId6"/>
    <p:sldId id="356" r:id="rId7"/>
    <p:sldId id="361" r:id="rId8"/>
    <p:sldId id="372" r:id="rId9"/>
    <p:sldId id="440" r:id="rId10"/>
    <p:sldId id="431" r:id="rId11"/>
    <p:sldId id="421" r:id="rId12"/>
    <p:sldId id="444" r:id="rId13"/>
    <p:sldId id="422" r:id="rId14"/>
    <p:sldId id="423" r:id="rId15"/>
    <p:sldId id="424" r:id="rId16"/>
    <p:sldId id="425" r:id="rId17"/>
    <p:sldId id="426" r:id="rId18"/>
    <p:sldId id="432" r:id="rId19"/>
    <p:sldId id="427" r:id="rId20"/>
    <p:sldId id="428" r:id="rId21"/>
    <p:sldId id="433" r:id="rId22"/>
    <p:sldId id="443" r:id="rId23"/>
    <p:sldId id="429" r:id="rId24"/>
    <p:sldId id="430" r:id="rId25"/>
    <p:sldId id="434" r:id="rId26"/>
    <p:sldId id="439" r:id="rId27"/>
    <p:sldId id="435" r:id="rId28"/>
    <p:sldId id="436" r:id="rId29"/>
    <p:sldId id="378"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282"/>
    <p:restoredTop sz="95934" autoAdjust="0"/>
  </p:normalViewPr>
  <p:slideViewPr>
    <p:cSldViewPr snapToGrid="0">
      <p:cViewPr varScale="1">
        <p:scale>
          <a:sx n="115" d="100"/>
          <a:sy n="115" d="100"/>
        </p:scale>
        <p:origin x="376"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SG"/>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7810D12-A772-4542-8039-11CDEF1C3C34}" type="datetimeFigureOut">
              <a:rPr lang="en-SG" smtClean="0"/>
              <a:t>29/4/24</a:t>
            </a:fld>
            <a:endParaRPr lang="en-SG"/>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SG"/>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SG"/>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300CA88-33E4-43DB-A502-50B1C96ECE13}" type="slidenum">
              <a:rPr lang="en-SG" smtClean="0"/>
              <a:t>‹#›</a:t>
            </a:fld>
            <a:endParaRPr lang="en-SG"/>
          </a:p>
        </p:txBody>
      </p:sp>
    </p:spTree>
    <p:extLst>
      <p:ext uri="{BB962C8B-B14F-4D97-AF65-F5344CB8AC3E}">
        <p14:creationId xmlns:p14="http://schemas.microsoft.com/office/powerpoint/2010/main" val="12551130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300CA88-33E4-43DB-A502-50B1C96ECE13}" type="slidenum">
              <a:rPr lang="en-SG" smtClean="0"/>
              <a:t>10</a:t>
            </a:fld>
            <a:endParaRPr lang="en-SG"/>
          </a:p>
        </p:txBody>
      </p:sp>
    </p:spTree>
    <p:extLst>
      <p:ext uri="{BB962C8B-B14F-4D97-AF65-F5344CB8AC3E}">
        <p14:creationId xmlns:p14="http://schemas.microsoft.com/office/powerpoint/2010/main" val="25825845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SG" sz="1800" dirty="0">
                    <a:effectLst/>
                    <a:latin typeface="Calibri" panose="020F0502020204030204" pitchFamily="34" charset="0"/>
                    <a:ea typeface="DengXian" panose="02010600030101010101" pitchFamily="2" charset="-122"/>
                    <a:cs typeface="Times New Roman" panose="02020603050405020304" pitchFamily="18" charset="0"/>
                  </a:rPr>
                  <a:t>The relationship </a:t>
                </a:r>
                <a14:m>
                  <m:oMath xmlns:m="http://schemas.openxmlformats.org/officeDocument/2006/math">
                    <m:r>
                      <a:rPr lang="en-SG" sz="1800" i="1">
                        <a:effectLst/>
                        <a:latin typeface="Cambria Math" panose="02040503050406030204" pitchFamily="18" charset="0"/>
                        <a:ea typeface="DengXian" panose="02010600030101010101" pitchFamily="2" charset="-122"/>
                        <a:cs typeface="Times New Roman" panose="02020603050405020304" pitchFamily="18" charset="0"/>
                      </a:rPr>
                      <m:t>𝐴</m:t>
                    </m:r>
                    <m:r>
                      <a:rPr lang="en-SG" sz="1800" i="1">
                        <a:effectLst/>
                        <a:latin typeface="Cambria Math" panose="02040503050406030204" pitchFamily="18" charset="0"/>
                        <a:ea typeface="DengXian" panose="02010600030101010101" pitchFamily="2" charset="-122"/>
                        <a:cs typeface="Times New Roman" panose="02020603050405020304" pitchFamily="18" charset="0"/>
                      </a:rPr>
                      <m:t>=</m:t>
                    </m:r>
                    <m:r>
                      <a:rPr lang="en-SG" sz="1800" i="1">
                        <a:effectLst/>
                        <a:latin typeface="Cambria Math" panose="02040503050406030204" pitchFamily="18" charset="0"/>
                        <a:ea typeface="DengXian" panose="02010600030101010101" pitchFamily="2" charset="-122"/>
                        <a:cs typeface="Times New Roman" panose="02020603050405020304" pitchFamily="18" charset="0"/>
                      </a:rPr>
                      <m:t>𝑃𝐵</m:t>
                    </m:r>
                    <m:sSup>
                      <m:sSupPr>
                        <m:ctrlPr>
                          <a:rPr lang="en-SG" sz="1800" i="1">
                            <a:effectLst/>
                            <a:latin typeface="Cambria Math" panose="02040503050406030204" pitchFamily="18" charset="0"/>
                            <a:ea typeface="DengXian" panose="02010600030101010101" pitchFamily="2" charset="-122"/>
                            <a:cs typeface="Times New Roman" panose="02020603050405020304" pitchFamily="18" charset="0"/>
                          </a:rPr>
                        </m:ctrlPr>
                      </m:sSupPr>
                      <m:e>
                        <m:r>
                          <a:rPr lang="en-SG" sz="1800" i="1">
                            <a:effectLst/>
                            <a:latin typeface="Cambria Math" panose="02040503050406030204" pitchFamily="18" charset="0"/>
                            <a:ea typeface="DengXian" panose="02010600030101010101" pitchFamily="2" charset="-122"/>
                            <a:cs typeface="Times New Roman" panose="02020603050405020304" pitchFamily="18" charset="0"/>
                          </a:rPr>
                          <m:t>𝑃</m:t>
                        </m:r>
                      </m:e>
                      <m:sup>
                        <m:r>
                          <a:rPr lang="en-SG" sz="1800" i="1">
                            <a:effectLst/>
                            <a:latin typeface="Cambria Math" panose="02040503050406030204" pitchFamily="18" charset="0"/>
                            <a:ea typeface="DengXian" panose="02010600030101010101" pitchFamily="2" charset="-122"/>
                            <a:cs typeface="Times New Roman" panose="02020603050405020304" pitchFamily="18" charset="0"/>
                          </a:rPr>
                          <m:t>−1</m:t>
                        </m:r>
                      </m:sup>
                    </m:sSup>
                  </m:oMath>
                </a14:m>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SG" sz="1800" dirty="0">
                    <a:effectLst/>
                    <a:latin typeface="Calibri" panose="020F0502020204030204" pitchFamily="34" charset="0"/>
                    <a:ea typeface="DengXian" panose="02010600030101010101" pitchFamily="2" charset="-122"/>
                    <a:cs typeface="Times New Roman" panose="02020603050405020304" pitchFamily="18" charset="0"/>
                  </a:rPr>
                  <a:t>describes two matrices </a:t>
                </a:r>
                <a14:m>
                  <m:oMath xmlns:m="http://schemas.openxmlformats.org/officeDocument/2006/math">
                    <m:r>
                      <a:rPr lang="en-SG" sz="1800" i="1">
                        <a:effectLst/>
                        <a:latin typeface="Cambria Math" panose="02040503050406030204" pitchFamily="18" charset="0"/>
                        <a:ea typeface="DengXian" panose="02010600030101010101" pitchFamily="2" charset="-122"/>
                        <a:cs typeface="Times New Roman" panose="02020603050405020304" pitchFamily="18" charset="0"/>
                      </a:rPr>
                      <m:t>𝐴</m:t>
                    </m:r>
                  </m:oMath>
                </a14:m>
                <a:r>
                  <a:rPr lang="en-SG" sz="1800" dirty="0">
                    <a:effectLst/>
                    <a:latin typeface="Calibri" panose="020F0502020204030204" pitchFamily="34" charset="0"/>
                    <a:ea typeface="DengXian" panose="02010600030101010101" pitchFamily="2" charset="-122"/>
                    <a:cs typeface="Times New Roman" panose="02020603050405020304" pitchFamily="18" charset="0"/>
                  </a:rPr>
                  <a:t> and </a:t>
                </a:r>
                <a14:m>
                  <m:oMath xmlns:m="http://schemas.openxmlformats.org/officeDocument/2006/math">
                    <m:r>
                      <a:rPr lang="en-SG" sz="1800" i="1">
                        <a:effectLst/>
                        <a:latin typeface="Cambria Math" panose="02040503050406030204" pitchFamily="18" charset="0"/>
                        <a:ea typeface="DengXian" panose="02010600030101010101" pitchFamily="2" charset="-122"/>
                        <a:cs typeface="Times New Roman" panose="02020603050405020304" pitchFamily="18" charset="0"/>
                      </a:rPr>
                      <m:t>𝐵</m:t>
                    </m:r>
                  </m:oMath>
                </a14:m>
                <a:r>
                  <a:rPr lang="en-SG" sz="1800" dirty="0">
                    <a:effectLst/>
                    <a:latin typeface="Calibri" panose="020F0502020204030204" pitchFamily="34" charset="0"/>
                    <a:ea typeface="DengXian" panose="02010600030101010101" pitchFamily="2" charset="-122"/>
                    <a:cs typeface="Times New Roman" panose="02020603050405020304" pitchFamily="18" charset="0"/>
                  </a:rPr>
                  <a:t> that are similar, implying that while </a:t>
                </a:r>
                <a14:m>
                  <m:oMath xmlns:m="http://schemas.openxmlformats.org/officeDocument/2006/math">
                    <m:r>
                      <a:rPr lang="en-SG" sz="1800" i="1">
                        <a:effectLst/>
                        <a:latin typeface="Cambria Math" panose="02040503050406030204" pitchFamily="18" charset="0"/>
                        <a:ea typeface="DengXian" panose="02010600030101010101" pitchFamily="2" charset="-122"/>
                        <a:cs typeface="Times New Roman" panose="02020603050405020304" pitchFamily="18" charset="0"/>
                      </a:rPr>
                      <m:t>𝐴</m:t>
                    </m:r>
                  </m:oMath>
                </a14:m>
                <a:r>
                  <a:rPr lang="en-SG" sz="1800" dirty="0">
                    <a:effectLst/>
                    <a:latin typeface="Calibri" panose="020F0502020204030204" pitchFamily="34" charset="0"/>
                    <a:ea typeface="DengXian" panose="02010600030101010101" pitchFamily="2" charset="-122"/>
                    <a:cs typeface="Times New Roman" panose="02020603050405020304" pitchFamily="18" charset="0"/>
                  </a:rPr>
                  <a:t> and </a:t>
                </a:r>
                <a14:m>
                  <m:oMath xmlns:m="http://schemas.openxmlformats.org/officeDocument/2006/math">
                    <m:r>
                      <a:rPr lang="en-SG" sz="1800" i="1">
                        <a:effectLst/>
                        <a:latin typeface="Cambria Math" panose="02040503050406030204" pitchFamily="18" charset="0"/>
                        <a:ea typeface="DengXian" panose="02010600030101010101" pitchFamily="2" charset="-122"/>
                        <a:cs typeface="Times New Roman" panose="02020603050405020304" pitchFamily="18" charset="0"/>
                      </a:rPr>
                      <m:t>𝐵</m:t>
                    </m:r>
                  </m:oMath>
                </a14:m>
                <a:r>
                  <a:rPr lang="en-SG" sz="1800" dirty="0">
                    <a:effectLst/>
                    <a:latin typeface="Calibri" panose="020F0502020204030204" pitchFamily="34" charset="0"/>
                    <a:ea typeface="DengXian" panose="02010600030101010101" pitchFamily="2" charset="-122"/>
                    <a:cs typeface="Times New Roman" panose="02020603050405020304" pitchFamily="18" charset="0"/>
                  </a:rPr>
                  <a:t> may look different, they represent the same linear transformation under different bases. The matrix </a:t>
                </a:r>
                <a14:m>
                  <m:oMath xmlns:m="http://schemas.openxmlformats.org/officeDocument/2006/math">
                    <m:r>
                      <a:rPr lang="en-SG" sz="1800" i="1">
                        <a:effectLst/>
                        <a:latin typeface="Cambria Math" panose="02040503050406030204" pitchFamily="18" charset="0"/>
                        <a:ea typeface="DengXian" panose="02010600030101010101" pitchFamily="2" charset="-122"/>
                        <a:cs typeface="Times New Roman" panose="02020603050405020304" pitchFamily="18" charset="0"/>
                      </a:rPr>
                      <m:t>𝑃</m:t>
                    </m:r>
                  </m:oMath>
                </a14:m>
                <a:r>
                  <a:rPr lang="en-SG" sz="1800" dirty="0">
                    <a:effectLst/>
                    <a:latin typeface="Calibri" panose="020F0502020204030204" pitchFamily="34" charset="0"/>
                    <a:ea typeface="DengXian" panose="02010600030101010101" pitchFamily="2" charset="-122"/>
                    <a:cs typeface="Times New Roman" panose="02020603050405020304" pitchFamily="18" charset="0"/>
                  </a:rPr>
                  <a:t> is the change-of-basis matrix that transitions from the basis in which </a:t>
                </a:r>
                <a14:m>
                  <m:oMath xmlns:m="http://schemas.openxmlformats.org/officeDocument/2006/math">
                    <m:r>
                      <a:rPr lang="en-SG" sz="1800" i="1">
                        <a:effectLst/>
                        <a:latin typeface="Cambria Math" panose="02040503050406030204" pitchFamily="18" charset="0"/>
                        <a:ea typeface="DengXian" panose="02010600030101010101" pitchFamily="2" charset="-122"/>
                        <a:cs typeface="Times New Roman" panose="02020603050405020304" pitchFamily="18" charset="0"/>
                      </a:rPr>
                      <m:t>𝐵</m:t>
                    </m:r>
                  </m:oMath>
                </a14:m>
                <a:r>
                  <a:rPr lang="en-SG" sz="1800" dirty="0">
                    <a:effectLst/>
                    <a:latin typeface="Calibri" panose="020F0502020204030204" pitchFamily="34" charset="0"/>
                    <a:ea typeface="DengXian" panose="02010600030101010101" pitchFamily="2" charset="-122"/>
                    <a:cs typeface="Times New Roman" panose="02020603050405020304" pitchFamily="18" charset="0"/>
                  </a:rPr>
                  <a:t> is expressed to the basis in which </a:t>
                </a:r>
                <a14:m>
                  <m:oMath xmlns:m="http://schemas.openxmlformats.org/officeDocument/2006/math">
                    <m:r>
                      <a:rPr lang="en-SG" sz="1800" i="1">
                        <a:effectLst/>
                        <a:latin typeface="Cambria Math" panose="02040503050406030204" pitchFamily="18" charset="0"/>
                        <a:ea typeface="DengXian" panose="02010600030101010101" pitchFamily="2" charset="-122"/>
                        <a:cs typeface="Times New Roman" panose="02020603050405020304" pitchFamily="18" charset="0"/>
                      </a:rPr>
                      <m:t>𝐴</m:t>
                    </m:r>
                  </m:oMath>
                </a14:m>
                <a:r>
                  <a:rPr lang="en-SG" sz="1800" dirty="0">
                    <a:effectLst/>
                    <a:latin typeface="Calibri" panose="020F0502020204030204" pitchFamily="34" charset="0"/>
                    <a:ea typeface="DengXian" panose="02010600030101010101" pitchFamily="2" charset="-122"/>
                    <a:cs typeface="Times New Roman" panose="02020603050405020304" pitchFamily="18" charset="0"/>
                  </a:rPr>
                  <a:t> is expressed.</a:t>
                </a:r>
              </a:p>
              <a:p>
                <a:r>
                  <a:rPr lang="en-SG" sz="1800" b="1" dirty="0">
                    <a:effectLst/>
                    <a:latin typeface="Calibri" panose="020F0502020204030204" pitchFamily="34" charset="0"/>
                    <a:ea typeface="DengXian" panose="02010600030101010101" pitchFamily="2" charset="-122"/>
                    <a:cs typeface="Times New Roman" panose="02020603050405020304" pitchFamily="18" charset="0"/>
                  </a:rPr>
                  <a:t> </a:t>
                </a:r>
                <a:endParaRPr lang="en-SG" sz="1800" dirty="0">
                  <a:effectLst/>
                  <a:latin typeface="Calibri" panose="020F0502020204030204" pitchFamily="34" charset="0"/>
                  <a:ea typeface="DengXian" panose="02010600030101010101" pitchFamily="2" charset="-122"/>
                  <a:cs typeface="Times New Roman" panose="02020603050405020304" pitchFamily="18" charset="0"/>
                </a:endParaRPr>
              </a:p>
              <a:p>
                <a:r>
                  <a:rPr lang="en-SG" sz="1800" b="1" dirty="0">
                    <a:effectLst/>
                    <a:latin typeface="Calibri" panose="020F0502020204030204" pitchFamily="34" charset="0"/>
                    <a:ea typeface="DengXian" panose="02010600030101010101" pitchFamily="2" charset="-122"/>
                    <a:cs typeface="Times New Roman" panose="02020603050405020304" pitchFamily="18" charset="0"/>
                  </a:rPr>
                  <a:t>Same Determinants</a:t>
                </a:r>
                <a:endParaRPr lang="en-SG" sz="1800" dirty="0">
                  <a:effectLst/>
                  <a:latin typeface="Calibri" panose="020F0502020204030204" pitchFamily="34" charset="0"/>
                  <a:ea typeface="DengXian" panose="02010600030101010101" pitchFamily="2" charset="-122"/>
                  <a:cs typeface="Times New Roman" panose="02020603050405020304" pitchFamily="18" charset="0"/>
                </a:endParaRPr>
              </a:p>
              <a:p>
                <a:r>
                  <a:rPr lang="en-SG" sz="1800" dirty="0">
                    <a:effectLst/>
                    <a:latin typeface="Calibri" panose="020F0502020204030204" pitchFamily="34" charset="0"/>
                    <a:ea typeface="DengXian" panose="02010600030101010101" pitchFamily="2" charset="-122"/>
                    <a:cs typeface="Times New Roman" panose="02020603050405020304" pitchFamily="18" charset="0"/>
                  </a:rPr>
                  <a:t>det(</a:t>
                </a:r>
                <a14:m>
                  <m:oMath xmlns:m="http://schemas.openxmlformats.org/officeDocument/2006/math">
                    <m:r>
                      <a:rPr lang="en-SG" sz="1800" i="1">
                        <a:effectLst/>
                        <a:latin typeface="Cambria Math" panose="02040503050406030204" pitchFamily="18" charset="0"/>
                        <a:ea typeface="DengXian" panose="02010600030101010101" pitchFamily="2" charset="-122"/>
                        <a:cs typeface="Times New Roman" panose="02020603050405020304" pitchFamily="18" charset="0"/>
                      </a:rPr>
                      <m:t>𝐴</m:t>
                    </m:r>
                  </m:oMath>
                </a14:m>
                <a:r>
                  <a:rPr lang="en-SG" sz="1800" dirty="0">
                    <a:effectLst/>
                    <a:latin typeface="Calibri" panose="020F0502020204030204" pitchFamily="34" charset="0"/>
                    <a:ea typeface="DengXian" panose="02010600030101010101" pitchFamily="2" charset="-122"/>
                    <a:cs typeface="Times New Roman" panose="02020603050405020304" pitchFamily="18" charset="0"/>
                  </a:rPr>
                  <a:t>)=det(</a:t>
                </a:r>
                <a14:m>
                  <m:oMath xmlns:m="http://schemas.openxmlformats.org/officeDocument/2006/math">
                    <m:r>
                      <a:rPr lang="en-SG" sz="1800" i="1">
                        <a:effectLst/>
                        <a:latin typeface="Cambria Math" panose="02040503050406030204" pitchFamily="18" charset="0"/>
                        <a:ea typeface="DengXian" panose="02010600030101010101" pitchFamily="2" charset="-122"/>
                        <a:cs typeface="Times New Roman" panose="02020603050405020304" pitchFamily="18" charset="0"/>
                      </a:rPr>
                      <m:t>𝑃𝐵</m:t>
                    </m:r>
                    <m:sSup>
                      <m:sSupPr>
                        <m:ctrlPr>
                          <a:rPr lang="en-SG" sz="1800" i="1">
                            <a:effectLst/>
                            <a:latin typeface="Cambria Math" panose="02040503050406030204" pitchFamily="18" charset="0"/>
                            <a:ea typeface="DengXian" panose="02010600030101010101" pitchFamily="2" charset="-122"/>
                            <a:cs typeface="Times New Roman" panose="02020603050405020304" pitchFamily="18" charset="0"/>
                          </a:rPr>
                        </m:ctrlPr>
                      </m:sSupPr>
                      <m:e>
                        <m:r>
                          <a:rPr lang="en-SG" sz="1800" i="1">
                            <a:effectLst/>
                            <a:latin typeface="Cambria Math" panose="02040503050406030204" pitchFamily="18" charset="0"/>
                            <a:ea typeface="DengXian" panose="02010600030101010101" pitchFamily="2" charset="-122"/>
                            <a:cs typeface="Times New Roman" panose="02020603050405020304" pitchFamily="18" charset="0"/>
                          </a:rPr>
                          <m:t>𝑃</m:t>
                        </m:r>
                      </m:e>
                      <m:sup>
                        <m:r>
                          <a:rPr lang="en-SG" sz="1800" i="1">
                            <a:effectLst/>
                            <a:latin typeface="Cambria Math" panose="02040503050406030204" pitchFamily="18" charset="0"/>
                            <a:ea typeface="DengXian" panose="02010600030101010101" pitchFamily="2" charset="-122"/>
                            <a:cs typeface="Times New Roman" panose="02020603050405020304" pitchFamily="18" charset="0"/>
                          </a:rPr>
                          <m:t>−1</m:t>
                        </m:r>
                      </m:sup>
                    </m:sSup>
                  </m:oMath>
                </a14:m>
                <a:r>
                  <a:rPr lang="en-SG" sz="1800" dirty="0">
                    <a:effectLst/>
                    <a:latin typeface="Calibri" panose="020F0502020204030204" pitchFamily="34" charset="0"/>
                    <a:ea typeface="DengXian" panose="02010600030101010101" pitchFamily="2" charset="-122"/>
                    <a:cs typeface="Times New Roman" panose="02020603050405020304" pitchFamily="18" charset="0"/>
                  </a:rPr>
                  <a:t>)</a:t>
                </a:r>
              </a:p>
              <a:p>
                <a:r>
                  <a:rPr lang="en-SG" sz="1800" dirty="0">
                    <a:effectLst/>
                    <a:latin typeface="Calibri" panose="020F0502020204030204" pitchFamily="34" charset="0"/>
                    <a:ea typeface="DengXian" panose="02010600030101010101" pitchFamily="2" charset="-122"/>
                    <a:cs typeface="Times New Roman" panose="02020603050405020304" pitchFamily="18" charset="0"/>
                  </a:rPr>
                  <a:t> det(</a:t>
                </a:r>
                <a14:m>
                  <m:oMath xmlns:m="http://schemas.openxmlformats.org/officeDocument/2006/math">
                    <m:r>
                      <a:rPr lang="en-SG" sz="1800" i="1">
                        <a:effectLst/>
                        <a:latin typeface="Cambria Math" panose="02040503050406030204" pitchFamily="18" charset="0"/>
                        <a:ea typeface="DengXian" panose="02010600030101010101" pitchFamily="2" charset="-122"/>
                        <a:cs typeface="Times New Roman" panose="02020603050405020304" pitchFamily="18" charset="0"/>
                      </a:rPr>
                      <m:t>𝑃𝐵</m:t>
                    </m:r>
                    <m:sSup>
                      <m:sSupPr>
                        <m:ctrlPr>
                          <a:rPr lang="en-SG" sz="1800" i="1">
                            <a:effectLst/>
                            <a:latin typeface="Cambria Math" panose="02040503050406030204" pitchFamily="18" charset="0"/>
                            <a:ea typeface="DengXian" panose="02010600030101010101" pitchFamily="2" charset="-122"/>
                            <a:cs typeface="Times New Roman" panose="02020603050405020304" pitchFamily="18" charset="0"/>
                          </a:rPr>
                        </m:ctrlPr>
                      </m:sSupPr>
                      <m:e>
                        <m:r>
                          <a:rPr lang="en-SG" sz="1800" i="1">
                            <a:effectLst/>
                            <a:latin typeface="Cambria Math" panose="02040503050406030204" pitchFamily="18" charset="0"/>
                            <a:ea typeface="DengXian" panose="02010600030101010101" pitchFamily="2" charset="-122"/>
                            <a:cs typeface="Times New Roman" panose="02020603050405020304" pitchFamily="18" charset="0"/>
                          </a:rPr>
                          <m:t>𝑃</m:t>
                        </m:r>
                      </m:e>
                      <m:sup>
                        <m:r>
                          <a:rPr lang="en-SG" sz="1800" i="1">
                            <a:effectLst/>
                            <a:latin typeface="Cambria Math" panose="02040503050406030204" pitchFamily="18" charset="0"/>
                            <a:ea typeface="DengXian" panose="02010600030101010101" pitchFamily="2" charset="-122"/>
                            <a:cs typeface="Times New Roman" panose="02020603050405020304" pitchFamily="18" charset="0"/>
                          </a:rPr>
                          <m:t>−1</m:t>
                        </m:r>
                      </m:sup>
                    </m:sSup>
                  </m:oMath>
                </a14:m>
                <a:r>
                  <a:rPr lang="en-SG" sz="1800" dirty="0">
                    <a:effectLst/>
                    <a:latin typeface="Calibri" panose="020F0502020204030204" pitchFamily="34" charset="0"/>
                    <a:ea typeface="DengXian" panose="02010600030101010101" pitchFamily="2" charset="-122"/>
                    <a:cs typeface="Times New Roman" panose="02020603050405020304" pitchFamily="18" charset="0"/>
                  </a:rPr>
                  <a:t>)=det(</a:t>
                </a:r>
                <a14:m>
                  <m:oMath xmlns:m="http://schemas.openxmlformats.org/officeDocument/2006/math">
                    <m:r>
                      <a:rPr lang="en-SG" sz="1800" i="1">
                        <a:effectLst/>
                        <a:latin typeface="Cambria Math" panose="02040503050406030204" pitchFamily="18" charset="0"/>
                        <a:ea typeface="DengXian" panose="02010600030101010101" pitchFamily="2" charset="-122"/>
                        <a:cs typeface="Times New Roman" panose="02020603050405020304" pitchFamily="18" charset="0"/>
                      </a:rPr>
                      <m:t>𝑃</m:t>
                    </m:r>
                  </m:oMath>
                </a14:m>
                <a:r>
                  <a:rPr lang="en-SG" sz="1800" dirty="0">
                    <a:effectLst/>
                    <a:latin typeface="Calibri" panose="020F0502020204030204" pitchFamily="34" charset="0"/>
                    <a:ea typeface="DengXian" panose="02010600030101010101" pitchFamily="2" charset="-122"/>
                    <a:cs typeface="Times New Roman" panose="02020603050405020304" pitchFamily="18" charset="0"/>
                  </a:rPr>
                  <a:t>)det(</a:t>
                </a:r>
                <a14:m>
                  <m:oMath xmlns:m="http://schemas.openxmlformats.org/officeDocument/2006/math">
                    <m:r>
                      <a:rPr lang="en-SG" sz="1800" i="1">
                        <a:effectLst/>
                        <a:latin typeface="Cambria Math" panose="02040503050406030204" pitchFamily="18" charset="0"/>
                        <a:ea typeface="DengXian" panose="02010600030101010101" pitchFamily="2" charset="-122"/>
                        <a:cs typeface="Times New Roman" panose="02020603050405020304" pitchFamily="18" charset="0"/>
                      </a:rPr>
                      <m:t>𝐵</m:t>
                    </m:r>
                  </m:oMath>
                </a14:m>
                <a:r>
                  <a:rPr lang="en-SG" sz="1800" dirty="0">
                    <a:effectLst/>
                    <a:latin typeface="Calibri" panose="020F0502020204030204" pitchFamily="34" charset="0"/>
                    <a:ea typeface="DengXian" panose="02010600030101010101" pitchFamily="2" charset="-122"/>
                    <a:cs typeface="Times New Roman" panose="02020603050405020304" pitchFamily="18" charset="0"/>
                  </a:rPr>
                  <a:t>)det(</a:t>
                </a:r>
                <a14:m>
                  <m:oMath xmlns:m="http://schemas.openxmlformats.org/officeDocument/2006/math">
                    <m:sSup>
                      <m:sSupPr>
                        <m:ctrlPr>
                          <a:rPr lang="en-SG" sz="1800" i="1">
                            <a:effectLst/>
                            <a:latin typeface="Cambria Math" panose="02040503050406030204" pitchFamily="18" charset="0"/>
                            <a:ea typeface="DengXian" panose="02010600030101010101" pitchFamily="2" charset="-122"/>
                            <a:cs typeface="Times New Roman" panose="02020603050405020304" pitchFamily="18" charset="0"/>
                          </a:rPr>
                        </m:ctrlPr>
                      </m:sSupPr>
                      <m:e>
                        <m:r>
                          <a:rPr lang="en-SG" sz="1800" i="1">
                            <a:effectLst/>
                            <a:latin typeface="Cambria Math" panose="02040503050406030204" pitchFamily="18" charset="0"/>
                            <a:ea typeface="DengXian" panose="02010600030101010101" pitchFamily="2" charset="-122"/>
                            <a:cs typeface="Times New Roman" panose="02020603050405020304" pitchFamily="18" charset="0"/>
                          </a:rPr>
                          <m:t>𝑃</m:t>
                        </m:r>
                      </m:e>
                      <m:sup>
                        <m:r>
                          <a:rPr lang="en-SG" sz="1800" i="1">
                            <a:effectLst/>
                            <a:latin typeface="Cambria Math" panose="02040503050406030204" pitchFamily="18" charset="0"/>
                            <a:ea typeface="DengXian" panose="02010600030101010101" pitchFamily="2" charset="-122"/>
                            <a:cs typeface="Times New Roman" panose="02020603050405020304" pitchFamily="18" charset="0"/>
                          </a:rPr>
                          <m:t>−1</m:t>
                        </m:r>
                      </m:sup>
                    </m:sSup>
                  </m:oMath>
                </a14:m>
                <a:r>
                  <a:rPr lang="en-SG" sz="1800" dirty="0">
                    <a:effectLst/>
                    <a:latin typeface="Calibri" panose="020F0502020204030204" pitchFamily="34" charset="0"/>
                    <a:ea typeface="DengXian" panose="02010600030101010101" pitchFamily="2" charset="-122"/>
                    <a:cs typeface="Times New Roman" panose="02020603050405020304" pitchFamily="18" charset="0"/>
                  </a:rPr>
                  <a:t>)</a:t>
                </a:r>
              </a:p>
              <a:p>
                <a:r>
                  <a:rPr lang="en-SG" sz="1800" dirty="0">
                    <a:effectLst/>
                    <a:latin typeface="Calibri" panose="020F0502020204030204" pitchFamily="34" charset="0"/>
                    <a:ea typeface="DengXian" panose="02010600030101010101" pitchFamily="2" charset="-122"/>
                    <a:cs typeface="Times New Roman" panose="02020603050405020304" pitchFamily="18" charset="0"/>
                  </a:rPr>
                  <a:t> </a:t>
                </a:r>
              </a:p>
              <a:p>
                <a:r>
                  <a:rPr lang="en-SG" sz="1800" dirty="0">
                    <a:effectLst/>
                    <a:latin typeface="Calibri" panose="020F0502020204030204" pitchFamily="34" charset="0"/>
                    <a:ea typeface="DengXian" panose="02010600030101010101" pitchFamily="2" charset="-122"/>
                    <a:cs typeface="Times New Roman" panose="02020603050405020304" pitchFamily="18" charset="0"/>
                  </a:rPr>
                  <a:t>Since det(</a:t>
                </a:r>
                <a14:m>
                  <m:oMath xmlns:m="http://schemas.openxmlformats.org/officeDocument/2006/math">
                    <m:sSup>
                      <m:sSupPr>
                        <m:ctrlPr>
                          <a:rPr lang="en-SG" sz="1800" i="1">
                            <a:effectLst/>
                            <a:latin typeface="Cambria Math" panose="02040503050406030204" pitchFamily="18" charset="0"/>
                            <a:ea typeface="DengXian" panose="02010600030101010101" pitchFamily="2" charset="-122"/>
                            <a:cs typeface="Times New Roman" panose="02020603050405020304" pitchFamily="18" charset="0"/>
                          </a:rPr>
                        </m:ctrlPr>
                      </m:sSupPr>
                      <m:e>
                        <m:r>
                          <a:rPr lang="en-SG" sz="1800" i="1">
                            <a:effectLst/>
                            <a:latin typeface="Cambria Math" panose="02040503050406030204" pitchFamily="18" charset="0"/>
                            <a:ea typeface="DengXian" panose="02010600030101010101" pitchFamily="2" charset="-122"/>
                            <a:cs typeface="Times New Roman" panose="02020603050405020304" pitchFamily="18" charset="0"/>
                          </a:rPr>
                          <m:t>𝑃</m:t>
                        </m:r>
                      </m:e>
                      <m:sup>
                        <m:r>
                          <a:rPr lang="en-SG" sz="1800" i="1">
                            <a:effectLst/>
                            <a:latin typeface="Cambria Math" panose="02040503050406030204" pitchFamily="18" charset="0"/>
                            <a:ea typeface="DengXian" panose="02010600030101010101" pitchFamily="2" charset="-122"/>
                            <a:cs typeface="Times New Roman" panose="02020603050405020304" pitchFamily="18" charset="0"/>
                          </a:rPr>
                          <m:t>−1</m:t>
                        </m:r>
                      </m:sup>
                    </m:sSup>
                  </m:oMath>
                </a14:m>
                <a:r>
                  <a:rPr lang="en-SG" sz="1800" dirty="0">
                    <a:effectLst/>
                    <a:latin typeface="Calibri" panose="020F0502020204030204" pitchFamily="34" charset="0"/>
                    <a:ea typeface="DengXian" panose="02010600030101010101" pitchFamily="2" charset="-122"/>
                    <a:cs typeface="Times New Roman" panose="02020603050405020304" pitchFamily="18" charset="0"/>
                  </a:rPr>
                  <a:t>)=1/det(</a:t>
                </a:r>
                <a14:m>
                  <m:oMath xmlns:m="http://schemas.openxmlformats.org/officeDocument/2006/math">
                    <m:r>
                      <a:rPr lang="en-SG" sz="1800" i="1">
                        <a:effectLst/>
                        <a:latin typeface="Cambria Math" panose="02040503050406030204" pitchFamily="18" charset="0"/>
                        <a:ea typeface="DengXian" panose="02010600030101010101" pitchFamily="2" charset="-122"/>
                        <a:cs typeface="Times New Roman" panose="02020603050405020304" pitchFamily="18" charset="0"/>
                      </a:rPr>
                      <m:t>𝑃</m:t>
                    </m:r>
                  </m:oMath>
                </a14:m>
                <a:r>
                  <a:rPr lang="en-SG" sz="1800" dirty="0">
                    <a:effectLst/>
                    <a:latin typeface="Calibri" panose="020F0502020204030204" pitchFamily="34" charset="0"/>
                    <a:ea typeface="DengXian" panose="02010600030101010101" pitchFamily="2" charset="-122"/>
                    <a:cs typeface="Times New Roman" panose="02020603050405020304" pitchFamily="18" charset="0"/>
                  </a:rPr>
                  <a:t>), we have:</a:t>
                </a:r>
              </a:p>
              <a:p>
                <a:r>
                  <a:rPr lang="en-SG" sz="1800" dirty="0">
                    <a:effectLst/>
                    <a:latin typeface="Calibri" panose="020F0502020204030204" pitchFamily="34" charset="0"/>
                    <a:ea typeface="DengXian" panose="02010600030101010101" pitchFamily="2" charset="-122"/>
                    <a:cs typeface="Times New Roman" panose="02020603050405020304" pitchFamily="18" charset="0"/>
                  </a:rPr>
                  <a:t>det(</a:t>
                </a:r>
                <a14:m>
                  <m:oMath xmlns:m="http://schemas.openxmlformats.org/officeDocument/2006/math">
                    <m:r>
                      <a:rPr lang="en-SG" sz="1800" i="1">
                        <a:effectLst/>
                        <a:latin typeface="Cambria Math" panose="02040503050406030204" pitchFamily="18" charset="0"/>
                        <a:ea typeface="DengXian" panose="02010600030101010101" pitchFamily="2" charset="-122"/>
                        <a:cs typeface="Times New Roman" panose="02020603050405020304" pitchFamily="18" charset="0"/>
                      </a:rPr>
                      <m:t>𝐴</m:t>
                    </m:r>
                  </m:oMath>
                </a14:m>
                <a:r>
                  <a:rPr lang="en-SG" sz="1800" dirty="0">
                    <a:effectLst/>
                    <a:latin typeface="Calibri" panose="020F0502020204030204" pitchFamily="34" charset="0"/>
                    <a:ea typeface="DengXian" panose="02010600030101010101" pitchFamily="2" charset="-122"/>
                    <a:cs typeface="Times New Roman" panose="02020603050405020304" pitchFamily="18" charset="0"/>
                  </a:rPr>
                  <a:t>)= det(</a:t>
                </a:r>
                <a14:m>
                  <m:oMath xmlns:m="http://schemas.openxmlformats.org/officeDocument/2006/math">
                    <m:r>
                      <a:rPr lang="en-SG" sz="1800" i="1">
                        <a:effectLst/>
                        <a:latin typeface="Cambria Math" panose="02040503050406030204" pitchFamily="18" charset="0"/>
                        <a:ea typeface="DengXian" panose="02010600030101010101" pitchFamily="2" charset="-122"/>
                        <a:cs typeface="Times New Roman" panose="02020603050405020304" pitchFamily="18" charset="0"/>
                      </a:rPr>
                      <m:t>𝑃𝐵</m:t>
                    </m:r>
                    <m:sSup>
                      <m:sSupPr>
                        <m:ctrlPr>
                          <a:rPr lang="en-SG" sz="1800" i="1">
                            <a:effectLst/>
                            <a:latin typeface="Cambria Math" panose="02040503050406030204" pitchFamily="18" charset="0"/>
                            <a:ea typeface="DengXian" panose="02010600030101010101" pitchFamily="2" charset="-122"/>
                            <a:cs typeface="Times New Roman" panose="02020603050405020304" pitchFamily="18" charset="0"/>
                          </a:rPr>
                        </m:ctrlPr>
                      </m:sSupPr>
                      <m:e>
                        <m:r>
                          <a:rPr lang="en-SG" sz="1800" i="1">
                            <a:effectLst/>
                            <a:latin typeface="Cambria Math" panose="02040503050406030204" pitchFamily="18" charset="0"/>
                            <a:ea typeface="DengXian" panose="02010600030101010101" pitchFamily="2" charset="-122"/>
                            <a:cs typeface="Times New Roman" panose="02020603050405020304" pitchFamily="18" charset="0"/>
                          </a:rPr>
                          <m:t>𝑃</m:t>
                        </m:r>
                      </m:e>
                      <m:sup>
                        <m:r>
                          <a:rPr lang="en-SG" sz="1800" i="1">
                            <a:effectLst/>
                            <a:latin typeface="Cambria Math" panose="02040503050406030204" pitchFamily="18" charset="0"/>
                            <a:ea typeface="DengXian" panose="02010600030101010101" pitchFamily="2" charset="-122"/>
                            <a:cs typeface="Times New Roman" panose="02020603050405020304" pitchFamily="18" charset="0"/>
                          </a:rPr>
                          <m:t>−1</m:t>
                        </m:r>
                      </m:sup>
                    </m:sSup>
                  </m:oMath>
                </a14:m>
                <a:r>
                  <a:rPr lang="en-SG" sz="1800" dirty="0">
                    <a:effectLst/>
                    <a:latin typeface="Calibri" panose="020F0502020204030204" pitchFamily="34" charset="0"/>
                    <a:ea typeface="DengXian" panose="02010600030101010101" pitchFamily="2" charset="-122"/>
                    <a:cs typeface="Times New Roman" panose="02020603050405020304" pitchFamily="18" charset="0"/>
                  </a:rPr>
                  <a:t>)= det(</a:t>
                </a:r>
                <a14:m>
                  <m:oMath xmlns:m="http://schemas.openxmlformats.org/officeDocument/2006/math">
                    <m:r>
                      <a:rPr lang="en-SG" sz="1800" i="1">
                        <a:effectLst/>
                        <a:latin typeface="Cambria Math" panose="02040503050406030204" pitchFamily="18" charset="0"/>
                        <a:ea typeface="DengXian" panose="02010600030101010101" pitchFamily="2" charset="-122"/>
                        <a:cs typeface="Times New Roman" panose="02020603050405020304" pitchFamily="18" charset="0"/>
                      </a:rPr>
                      <m:t>𝑃</m:t>
                    </m:r>
                  </m:oMath>
                </a14:m>
                <a:r>
                  <a:rPr lang="en-SG" sz="1800" dirty="0">
                    <a:effectLst/>
                    <a:latin typeface="Calibri" panose="020F0502020204030204" pitchFamily="34" charset="0"/>
                    <a:ea typeface="DengXian" panose="02010600030101010101" pitchFamily="2" charset="-122"/>
                    <a:cs typeface="Times New Roman" panose="02020603050405020304" pitchFamily="18" charset="0"/>
                  </a:rPr>
                  <a:t>)det(</a:t>
                </a:r>
                <a14:m>
                  <m:oMath xmlns:m="http://schemas.openxmlformats.org/officeDocument/2006/math">
                    <m:r>
                      <a:rPr lang="en-SG" sz="1800" i="1">
                        <a:effectLst/>
                        <a:latin typeface="Cambria Math" panose="02040503050406030204" pitchFamily="18" charset="0"/>
                        <a:ea typeface="DengXian" panose="02010600030101010101" pitchFamily="2" charset="-122"/>
                        <a:cs typeface="Times New Roman" panose="02020603050405020304" pitchFamily="18" charset="0"/>
                      </a:rPr>
                      <m:t>𝐵</m:t>
                    </m:r>
                  </m:oMath>
                </a14:m>
                <a:r>
                  <a:rPr lang="en-SG" sz="1800" dirty="0">
                    <a:effectLst/>
                    <a:latin typeface="Calibri" panose="020F0502020204030204" pitchFamily="34" charset="0"/>
                    <a:ea typeface="DengXian" panose="02010600030101010101" pitchFamily="2" charset="-122"/>
                    <a:cs typeface="Times New Roman" panose="02020603050405020304" pitchFamily="18" charset="0"/>
                  </a:rPr>
                  <a:t>)(1/det(</a:t>
                </a:r>
                <a14:m>
                  <m:oMath xmlns:m="http://schemas.openxmlformats.org/officeDocument/2006/math">
                    <m:r>
                      <a:rPr lang="en-US" sz="1800" i="1">
                        <a:effectLst/>
                        <a:latin typeface="Cambria Math" panose="02040503050406030204" pitchFamily="18" charset="0"/>
                        <a:ea typeface="DengXian" panose="02010600030101010101" pitchFamily="2" charset="-122"/>
                        <a:cs typeface="Times New Roman" panose="02020603050405020304" pitchFamily="18" charset="0"/>
                      </a:rPr>
                      <m:t>𝑃</m:t>
                    </m:r>
                  </m:oMath>
                </a14:m>
                <a:r>
                  <a:rPr lang="en-SG" sz="1800" dirty="0">
                    <a:effectLst/>
                    <a:latin typeface="Calibri" panose="020F0502020204030204" pitchFamily="34" charset="0"/>
                    <a:ea typeface="DengXian" panose="02010600030101010101" pitchFamily="2" charset="-122"/>
                    <a:cs typeface="Times New Roman" panose="02020603050405020304" pitchFamily="18" charset="0"/>
                  </a:rPr>
                  <a:t>)) = det(</a:t>
                </a:r>
                <a14:m>
                  <m:oMath xmlns:m="http://schemas.openxmlformats.org/officeDocument/2006/math">
                    <m:r>
                      <a:rPr lang="en-SG" sz="1800" i="1">
                        <a:effectLst/>
                        <a:latin typeface="Cambria Math" panose="02040503050406030204" pitchFamily="18" charset="0"/>
                        <a:ea typeface="DengXian" panose="02010600030101010101" pitchFamily="2" charset="-122"/>
                        <a:cs typeface="Times New Roman" panose="02020603050405020304" pitchFamily="18" charset="0"/>
                      </a:rPr>
                      <m:t>𝐵</m:t>
                    </m:r>
                  </m:oMath>
                </a14:m>
                <a:r>
                  <a:rPr lang="en-SG" sz="1800" dirty="0">
                    <a:effectLst/>
                    <a:latin typeface="Calibri" panose="020F0502020204030204" pitchFamily="34" charset="0"/>
                    <a:ea typeface="DengXian" panose="02010600030101010101" pitchFamily="2" charset="-122"/>
                    <a:cs typeface="Times New Roman" panose="02020603050405020304" pitchFamily="18" charset="0"/>
                  </a:rPr>
                  <a:t>)</a:t>
                </a:r>
              </a:p>
              <a:p>
                <a:r>
                  <a:rPr lang="en-SG" sz="1800" dirty="0">
                    <a:effectLst/>
                    <a:latin typeface="Calibri" panose="020F0502020204030204" pitchFamily="34" charset="0"/>
                    <a:ea typeface="DengXian" panose="02010600030101010101" pitchFamily="2" charset="-122"/>
                    <a:cs typeface="Times New Roman" panose="02020603050405020304" pitchFamily="18" charset="0"/>
                  </a:rPr>
                  <a:t> </a:t>
                </a:r>
              </a:p>
              <a:p>
                <a:r>
                  <a:rPr lang="en-SG" sz="1800" b="1" dirty="0">
                    <a:effectLst/>
                    <a:latin typeface="Calibri" panose="020F0502020204030204" pitchFamily="34" charset="0"/>
                    <a:ea typeface="DengXian" panose="02010600030101010101" pitchFamily="2" charset="-122"/>
                    <a:cs typeface="Times New Roman" panose="02020603050405020304" pitchFamily="18" charset="0"/>
                  </a:rPr>
                  <a:t>Invertibility</a:t>
                </a:r>
                <a:endParaRPr lang="en-SG" sz="1800" dirty="0">
                  <a:effectLst/>
                  <a:latin typeface="Calibri" panose="020F0502020204030204" pitchFamily="34" charset="0"/>
                  <a:ea typeface="DengXian" panose="02010600030101010101" pitchFamily="2" charset="-122"/>
                  <a:cs typeface="Times New Roman" panose="02020603050405020304" pitchFamily="18" charset="0"/>
                </a:endParaRPr>
              </a:p>
              <a:p>
                <a:r>
                  <a:rPr lang="en-SG" sz="1800" dirty="0">
                    <a:effectLst/>
                    <a:latin typeface="Calibri" panose="020F0502020204030204" pitchFamily="34" charset="0"/>
                    <a:ea typeface="DengXian" panose="02010600030101010101" pitchFamily="2" charset="-122"/>
                    <a:cs typeface="Times New Roman" panose="02020603050405020304" pitchFamily="18" charset="0"/>
                  </a:rPr>
                  <a:t>Since det(</a:t>
                </a:r>
                <a14:m>
                  <m:oMath xmlns:m="http://schemas.openxmlformats.org/officeDocument/2006/math">
                    <m:r>
                      <a:rPr lang="en-SG" sz="1800" i="1">
                        <a:effectLst/>
                        <a:latin typeface="Cambria Math" panose="02040503050406030204" pitchFamily="18" charset="0"/>
                        <a:ea typeface="DengXian" panose="02010600030101010101" pitchFamily="2" charset="-122"/>
                        <a:cs typeface="Times New Roman" panose="02020603050405020304" pitchFamily="18" charset="0"/>
                      </a:rPr>
                      <m:t>𝐴</m:t>
                    </m:r>
                  </m:oMath>
                </a14:m>
                <a:r>
                  <a:rPr lang="en-SG" sz="1800" dirty="0">
                    <a:effectLst/>
                    <a:latin typeface="Calibri" panose="020F0502020204030204" pitchFamily="34" charset="0"/>
                    <a:ea typeface="DengXian" panose="02010600030101010101" pitchFamily="2" charset="-122"/>
                    <a:cs typeface="Times New Roman" panose="02020603050405020304" pitchFamily="18" charset="0"/>
                  </a:rPr>
                  <a:t>)= det(</a:t>
                </a:r>
                <a14:m>
                  <m:oMath xmlns:m="http://schemas.openxmlformats.org/officeDocument/2006/math">
                    <m:r>
                      <a:rPr lang="en-SG" sz="1800" i="1">
                        <a:effectLst/>
                        <a:latin typeface="Cambria Math" panose="02040503050406030204" pitchFamily="18" charset="0"/>
                        <a:ea typeface="DengXian" panose="02010600030101010101" pitchFamily="2" charset="-122"/>
                        <a:cs typeface="Times New Roman" panose="02020603050405020304" pitchFamily="18" charset="0"/>
                      </a:rPr>
                      <m:t>𝐵</m:t>
                    </m:r>
                  </m:oMath>
                </a14:m>
                <a:r>
                  <a:rPr lang="en-SG" sz="1800" dirty="0">
                    <a:effectLst/>
                    <a:latin typeface="Calibri" panose="020F0502020204030204" pitchFamily="34" charset="0"/>
                    <a:ea typeface="DengXian" panose="02010600030101010101" pitchFamily="2" charset="-122"/>
                    <a:cs typeface="Times New Roman" panose="02020603050405020304" pitchFamily="18" charset="0"/>
                  </a:rPr>
                  <a:t>), if one of the matrices is invertible (nonzero determinant), the other must also be invertible. </a:t>
                </a:r>
              </a:p>
              <a:p>
                <a:r>
                  <a:rPr lang="en-SG" sz="1800" b="1" dirty="0">
                    <a:effectLst/>
                    <a:latin typeface="Calibri" panose="020F0502020204030204" pitchFamily="34" charset="0"/>
                    <a:ea typeface="DengXian" panose="02010600030101010101" pitchFamily="2" charset="-122"/>
                    <a:cs typeface="Times New Roman" panose="02020603050405020304" pitchFamily="18" charset="0"/>
                  </a:rPr>
                  <a:t> </a:t>
                </a:r>
                <a:endParaRPr lang="en-SG" sz="1800" dirty="0">
                  <a:effectLst/>
                  <a:latin typeface="Calibri" panose="020F0502020204030204" pitchFamily="34" charset="0"/>
                  <a:ea typeface="DengXian" panose="02010600030101010101" pitchFamily="2" charset="-122"/>
                  <a:cs typeface="Times New Roman" panose="02020603050405020304" pitchFamily="18" charset="0"/>
                </a:endParaRPr>
              </a:p>
              <a:p>
                <a:r>
                  <a:rPr lang="en-SG" sz="1800" b="1" dirty="0">
                    <a:effectLst/>
                    <a:latin typeface="Calibri" panose="020F0502020204030204" pitchFamily="34" charset="0"/>
                    <a:ea typeface="DengXian" panose="02010600030101010101" pitchFamily="2" charset="-122"/>
                    <a:cs typeface="Times New Roman" panose="02020603050405020304" pitchFamily="18" charset="0"/>
                  </a:rPr>
                  <a:t>Same Rank</a:t>
                </a:r>
                <a:endParaRPr lang="en-SG" sz="1800" dirty="0">
                  <a:effectLst/>
                  <a:latin typeface="Calibri" panose="020F0502020204030204" pitchFamily="34" charset="0"/>
                  <a:ea typeface="DengXian" panose="02010600030101010101" pitchFamily="2" charset="-122"/>
                  <a:cs typeface="Times New Roman" panose="02020603050405020304" pitchFamily="18" charset="0"/>
                </a:endParaRPr>
              </a:p>
              <a:p>
                <a:r>
                  <a:rPr lang="en-SG" sz="1800" dirty="0">
                    <a:effectLst/>
                    <a:latin typeface="Calibri" panose="020F0502020204030204" pitchFamily="34" charset="0"/>
                    <a:ea typeface="DengXian" panose="02010600030101010101" pitchFamily="2" charset="-122"/>
                    <a:cs typeface="Times New Roman" panose="02020603050405020304" pitchFamily="18" charset="0"/>
                  </a:rPr>
                  <a:t>The rank of a matrix is the dimension of the vector space spanned by its columns (or rows). For similar matrices, the transformations they represent, albeit in different bases, span spaces of the same dimension. Thus, they have the same rank.</a:t>
                </a:r>
              </a:p>
              <a:p>
                <a:r>
                  <a:rPr lang="en-SG" sz="1800" b="1" dirty="0">
                    <a:effectLst/>
                    <a:latin typeface="Calibri" panose="020F0502020204030204" pitchFamily="34" charset="0"/>
                    <a:ea typeface="DengXian" panose="02010600030101010101" pitchFamily="2" charset="-122"/>
                    <a:cs typeface="Times New Roman" panose="02020603050405020304" pitchFamily="18" charset="0"/>
                  </a:rPr>
                  <a:t> </a:t>
                </a:r>
                <a:endParaRPr lang="en-SG" sz="1800" dirty="0">
                  <a:effectLst/>
                  <a:latin typeface="Calibri" panose="020F0502020204030204" pitchFamily="34" charset="0"/>
                  <a:ea typeface="DengXian" panose="02010600030101010101" pitchFamily="2" charset="-122"/>
                  <a:cs typeface="Times New Roman" panose="02020603050405020304" pitchFamily="18" charset="0"/>
                </a:endParaRPr>
              </a:p>
              <a:p>
                <a:r>
                  <a:rPr lang="en-SG" sz="1800" b="1" dirty="0">
                    <a:effectLst/>
                    <a:latin typeface="Calibri" panose="020F0502020204030204" pitchFamily="34" charset="0"/>
                    <a:ea typeface="DengXian" panose="02010600030101010101" pitchFamily="2" charset="-122"/>
                    <a:cs typeface="Times New Roman" panose="02020603050405020304" pitchFamily="18" charset="0"/>
                  </a:rPr>
                  <a:t>Characteristic Polynomial, Eigenvalues, and Eigenspace Dimensions</a:t>
                </a:r>
                <a:endParaRPr lang="en-SG" sz="1800" dirty="0">
                  <a:effectLst/>
                  <a:latin typeface="Calibri" panose="020F0502020204030204" pitchFamily="34" charset="0"/>
                  <a:ea typeface="DengXian" panose="02010600030101010101" pitchFamily="2" charset="-122"/>
                  <a:cs typeface="Times New Roman" panose="02020603050405020304" pitchFamily="18" charset="0"/>
                </a:endParaRPr>
              </a:p>
              <a:p>
                <a:r>
                  <a:rPr lang="en-SG" sz="1200" kern="1200" dirty="0">
                    <a:solidFill>
                      <a:schemeClr val="tx1"/>
                    </a:solidFill>
                    <a:effectLst/>
                    <a:latin typeface="+mn-lt"/>
                    <a:ea typeface="+mn-ea"/>
                    <a:cs typeface="+mn-cs"/>
                  </a:rPr>
                  <a:t>The characteristic polynomial of a matrix </a:t>
                </a:r>
                <a14:m>
                  <m:oMath xmlns:m="http://schemas.openxmlformats.org/officeDocument/2006/math">
                    <m:r>
                      <a:rPr lang="en-SG" sz="1200" i="1" kern="1200">
                        <a:solidFill>
                          <a:schemeClr val="tx1"/>
                        </a:solidFill>
                        <a:effectLst/>
                        <a:latin typeface="Cambria Math" panose="02040503050406030204" pitchFamily="18" charset="0"/>
                        <a:ea typeface="+mn-ea"/>
                        <a:cs typeface="+mn-cs"/>
                      </a:rPr>
                      <m:t>𝐴</m:t>
                    </m:r>
                  </m:oMath>
                </a14:m>
                <a:r>
                  <a:rPr lang="en-SG" sz="1200" kern="1200" dirty="0">
                    <a:solidFill>
                      <a:schemeClr val="tx1"/>
                    </a:solidFill>
                    <a:effectLst/>
                    <a:latin typeface="+mn-lt"/>
                    <a:ea typeface="+mn-ea"/>
                    <a:cs typeface="+mn-cs"/>
                  </a:rPr>
                  <a:t> is given by </a:t>
                </a:r>
                <a14:m>
                  <m:oMath xmlns:m="http://schemas.openxmlformats.org/officeDocument/2006/math">
                    <m:r>
                      <m:rPr>
                        <m:sty m:val="p"/>
                      </m:rPr>
                      <a:rPr lang="en-US" sz="1200" kern="1200">
                        <a:solidFill>
                          <a:schemeClr val="tx1"/>
                        </a:solidFill>
                        <a:effectLst/>
                        <a:latin typeface="Cambria Math" panose="02040503050406030204" pitchFamily="18" charset="0"/>
                        <a:ea typeface="+mn-ea"/>
                        <a:cs typeface="+mn-cs"/>
                      </a:rPr>
                      <m:t>det</m:t>
                    </m:r>
                    <m:d>
                      <m:dPr>
                        <m:ctrlPr>
                          <a:rPr lang="en-SG" sz="1200" i="1" kern="1200">
                            <a:solidFill>
                              <a:schemeClr val="tx1"/>
                            </a:solidFill>
                            <a:effectLst/>
                            <a:latin typeface="Cambria Math" panose="02040503050406030204" pitchFamily="18" charset="0"/>
                            <a:ea typeface="+mn-ea"/>
                            <a:cs typeface="+mn-cs"/>
                          </a:rPr>
                        </m:ctrlPr>
                      </m:dPr>
                      <m:e>
                        <m:r>
                          <a:rPr lang="en-US" sz="1200" i="1" kern="1200">
                            <a:solidFill>
                              <a:schemeClr val="tx1"/>
                            </a:solidFill>
                            <a:effectLst/>
                            <a:latin typeface="Cambria Math" panose="02040503050406030204" pitchFamily="18" charset="0"/>
                            <a:ea typeface="+mn-ea"/>
                            <a:cs typeface="+mn-cs"/>
                          </a:rPr>
                          <m:t>𝐴</m:t>
                        </m:r>
                        <m:r>
                          <a:rPr lang="en-US" sz="1200" i="1"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𝜆</m:t>
                        </m:r>
                        <m:r>
                          <a:rPr lang="en-US" sz="1200" i="1" kern="1200">
                            <a:solidFill>
                              <a:schemeClr val="tx1"/>
                            </a:solidFill>
                            <a:effectLst/>
                            <a:latin typeface="Cambria Math" panose="02040503050406030204" pitchFamily="18" charset="0"/>
                            <a:ea typeface="+mn-ea"/>
                            <a:cs typeface="+mn-cs"/>
                          </a:rPr>
                          <m:t>𝐼</m:t>
                        </m:r>
                      </m:e>
                    </m:d>
                  </m:oMath>
                </a14:m>
                <a:r>
                  <a:rPr lang="en-SG" sz="1200" kern="1200" dirty="0">
                    <a:solidFill>
                      <a:schemeClr val="tx1"/>
                    </a:solidFill>
                    <a:effectLst/>
                    <a:latin typeface="+mn-lt"/>
                    <a:ea typeface="+mn-ea"/>
                    <a:cs typeface="+mn-cs"/>
                  </a:rPr>
                  <a:t>.</a:t>
                </a:r>
              </a:p>
              <a:p>
                <a:r>
                  <a:rPr lang="en-SG" sz="1200" kern="1200" dirty="0">
                    <a:solidFill>
                      <a:schemeClr val="tx1"/>
                    </a:solidFill>
                    <a:effectLst/>
                    <a:latin typeface="+mn-lt"/>
                    <a:ea typeface="+mn-ea"/>
                    <a:cs typeface="+mn-cs"/>
                  </a:rPr>
                  <a:t>For similar matrices, </a:t>
                </a:r>
                <a14:m>
                  <m:oMath xmlns:m="http://schemas.openxmlformats.org/officeDocument/2006/math">
                    <m:r>
                      <a:rPr lang="en-SG" sz="1800" i="1" smtClean="0">
                        <a:effectLst/>
                        <a:latin typeface="Cambria Math" panose="02040503050406030204" pitchFamily="18" charset="0"/>
                        <a:ea typeface="DengXian" panose="02010600030101010101" pitchFamily="2" charset="-122"/>
                        <a:cs typeface="Times New Roman" panose="02020603050405020304" pitchFamily="18" charset="0"/>
                      </a:rPr>
                      <m:t>𝑃𝐵</m:t>
                    </m:r>
                    <m:sSup>
                      <m:sSupPr>
                        <m:ctrlPr>
                          <a:rPr lang="en-SG" sz="1800" i="1">
                            <a:effectLst/>
                            <a:latin typeface="Cambria Math" panose="02040503050406030204" pitchFamily="18" charset="0"/>
                            <a:ea typeface="DengXian" panose="02010600030101010101" pitchFamily="2" charset="-122"/>
                            <a:cs typeface="Times New Roman" panose="02020603050405020304" pitchFamily="18" charset="0"/>
                          </a:rPr>
                        </m:ctrlPr>
                      </m:sSupPr>
                      <m:e>
                        <m:r>
                          <a:rPr lang="en-SG" sz="1800" i="1">
                            <a:effectLst/>
                            <a:latin typeface="Cambria Math" panose="02040503050406030204" pitchFamily="18" charset="0"/>
                            <a:ea typeface="DengXian" panose="02010600030101010101" pitchFamily="2" charset="-122"/>
                            <a:cs typeface="Times New Roman" panose="02020603050405020304" pitchFamily="18" charset="0"/>
                          </a:rPr>
                          <m:t>𝑃</m:t>
                        </m:r>
                      </m:e>
                      <m:sup>
                        <m:r>
                          <a:rPr lang="en-SG" sz="1800" i="1">
                            <a:effectLst/>
                            <a:latin typeface="Cambria Math" panose="02040503050406030204" pitchFamily="18" charset="0"/>
                            <a:ea typeface="DengXian" panose="02010600030101010101" pitchFamily="2" charset="-122"/>
                            <a:cs typeface="Times New Roman" panose="02020603050405020304" pitchFamily="18" charset="0"/>
                          </a:rPr>
                          <m:t>−1</m:t>
                        </m:r>
                      </m:sup>
                    </m:sSup>
                    <m:r>
                      <a:rPr lang="en-US" sz="1800" i="1">
                        <a:effectLst/>
                        <a:latin typeface="Cambria Math" panose="02040503050406030204" pitchFamily="18" charset="0"/>
                        <a:ea typeface="DengXian" panose="02010600030101010101" pitchFamily="2" charset="-122"/>
                        <a:cs typeface="Times New Roman" panose="02020603050405020304" pitchFamily="18" charset="0"/>
                      </a:rPr>
                      <m:t>−</m:t>
                    </m:r>
                    <m:r>
                      <a:rPr lang="en-US" sz="1800" i="1">
                        <a:effectLst/>
                        <a:latin typeface="Cambria Math" panose="02040503050406030204" pitchFamily="18" charset="0"/>
                        <a:ea typeface="DengXian" panose="02010600030101010101" pitchFamily="2" charset="-122"/>
                        <a:cs typeface="Times New Roman" panose="02020603050405020304" pitchFamily="18" charset="0"/>
                      </a:rPr>
                      <m:t>𝜆</m:t>
                    </m:r>
                    <m:r>
                      <a:rPr lang="en-US" sz="1800" i="1">
                        <a:effectLst/>
                        <a:latin typeface="Cambria Math" panose="02040503050406030204" pitchFamily="18" charset="0"/>
                        <a:ea typeface="DengXian" panose="02010600030101010101" pitchFamily="2" charset="-122"/>
                        <a:cs typeface="Times New Roman" panose="02020603050405020304" pitchFamily="18" charset="0"/>
                      </a:rPr>
                      <m:t>𝐼</m:t>
                    </m:r>
                    <m:r>
                      <a:rPr lang="en-US" sz="1800" i="1">
                        <a:effectLst/>
                        <a:latin typeface="Cambria Math" panose="02040503050406030204" pitchFamily="18" charset="0"/>
                        <a:ea typeface="DengXian" panose="02010600030101010101" pitchFamily="2" charset="-122"/>
                        <a:cs typeface="Times New Roman" panose="02020603050405020304" pitchFamily="18" charset="0"/>
                      </a:rPr>
                      <m:t>=</m:t>
                    </m:r>
                    <m:r>
                      <a:rPr lang="en-SG" sz="1800" i="1">
                        <a:effectLst/>
                        <a:latin typeface="Cambria Math" panose="02040503050406030204" pitchFamily="18" charset="0"/>
                        <a:ea typeface="DengXian" panose="02010600030101010101" pitchFamily="2" charset="-122"/>
                        <a:cs typeface="Times New Roman" panose="02020603050405020304" pitchFamily="18" charset="0"/>
                      </a:rPr>
                      <m:t>𝑃𝐵</m:t>
                    </m:r>
                    <m:sSup>
                      <m:sSupPr>
                        <m:ctrlPr>
                          <a:rPr lang="en-SG" sz="1800" i="1">
                            <a:effectLst/>
                            <a:latin typeface="Cambria Math" panose="02040503050406030204" pitchFamily="18" charset="0"/>
                            <a:ea typeface="DengXian" panose="02010600030101010101" pitchFamily="2" charset="-122"/>
                            <a:cs typeface="Times New Roman" panose="02020603050405020304" pitchFamily="18" charset="0"/>
                          </a:rPr>
                        </m:ctrlPr>
                      </m:sSupPr>
                      <m:e>
                        <m:r>
                          <a:rPr lang="en-SG" sz="1800" i="1">
                            <a:effectLst/>
                            <a:latin typeface="Cambria Math" panose="02040503050406030204" pitchFamily="18" charset="0"/>
                            <a:ea typeface="DengXian" panose="02010600030101010101" pitchFamily="2" charset="-122"/>
                            <a:cs typeface="Times New Roman" panose="02020603050405020304" pitchFamily="18" charset="0"/>
                          </a:rPr>
                          <m:t>𝑃</m:t>
                        </m:r>
                      </m:e>
                      <m:sup>
                        <m:r>
                          <a:rPr lang="en-SG" sz="1800" i="1">
                            <a:effectLst/>
                            <a:latin typeface="Cambria Math" panose="02040503050406030204" pitchFamily="18" charset="0"/>
                            <a:ea typeface="DengXian" panose="02010600030101010101" pitchFamily="2" charset="-122"/>
                            <a:cs typeface="Times New Roman" panose="02020603050405020304" pitchFamily="18" charset="0"/>
                          </a:rPr>
                          <m:t>−1</m:t>
                        </m:r>
                      </m:sup>
                    </m:sSup>
                    <m:r>
                      <a:rPr lang="en-US" sz="1800" i="1">
                        <a:effectLst/>
                        <a:latin typeface="Cambria Math" panose="02040503050406030204" pitchFamily="18" charset="0"/>
                        <a:ea typeface="DengXian" panose="02010600030101010101" pitchFamily="2" charset="-122"/>
                        <a:cs typeface="Times New Roman" panose="02020603050405020304" pitchFamily="18" charset="0"/>
                      </a:rPr>
                      <m:t>−</m:t>
                    </m:r>
                    <m:r>
                      <a:rPr lang="en-SG" sz="1800" i="1">
                        <a:effectLst/>
                        <a:latin typeface="Cambria Math" panose="02040503050406030204" pitchFamily="18" charset="0"/>
                        <a:ea typeface="DengXian" panose="02010600030101010101" pitchFamily="2" charset="-122"/>
                        <a:cs typeface="Times New Roman" panose="02020603050405020304" pitchFamily="18" charset="0"/>
                      </a:rPr>
                      <m:t>𝑃</m:t>
                    </m:r>
                    <m:r>
                      <a:rPr lang="en-US" sz="1800" i="1">
                        <a:effectLst/>
                        <a:latin typeface="Cambria Math" panose="02040503050406030204" pitchFamily="18" charset="0"/>
                        <a:ea typeface="DengXian" panose="02010600030101010101" pitchFamily="2" charset="-122"/>
                        <a:cs typeface="Times New Roman" panose="02020603050405020304" pitchFamily="18" charset="0"/>
                      </a:rPr>
                      <m:t>𝜆</m:t>
                    </m:r>
                    <m:sSup>
                      <m:sSupPr>
                        <m:ctrlPr>
                          <a:rPr lang="en-SG" sz="1800" i="1">
                            <a:effectLst/>
                            <a:latin typeface="Cambria Math" panose="02040503050406030204" pitchFamily="18" charset="0"/>
                            <a:ea typeface="DengXian" panose="02010600030101010101" pitchFamily="2" charset="-122"/>
                            <a:cs typeface="Times New Roman" panose="02020603050405020304" pitchFamily="18" charset="0"/>
                          </a:rPr>
                        </m:ctrlPr>
                      </m:sSupPr>
                      <m:e>
                        <m:r>
                          <a:rPr lang="en-SG" sz="1800" i="1">
                            <a:effectLst/>
                            <a:latin typeface="Cambria Math" panose="02040503050406030204" pitchFamily="18" charset="0"/>
                            <a:ea typeface="DengXian" panose="02010600030101010101" pitchFamily="2" charset="-122"/>
                            <a:cs typeface="Times New Roman" panose="02020603050405020304" pitchFamily="18" charset="0"/>
                          </a:rPr>
                          <m:t>𝑃</m:t>
                        </m:r>
                      </m:e>
                      <m:sup>
                        <m:r>
                          <a:rPr lang="en-SG" sz="1800" i="1">
                            <a:effectLst/>
                            <a:latin typeface="Cambria Math" panose="02040503050406030204" pitchFamily="18" charset="0"/>
                            <a:ea typeface="DengXian" panose="02010600030101010101" pitchFamily="2" charset="-122"/>
                            <a:cs typeface="Times New Roman" panose="02020603050405020304" pitchFamily="18" charset="0"/>
                          </a:rPr>
                          <m:t>−1</m:t>
                        </m:r>
                      </m:sup>
                    </m:sSup>
                    <m:r>
                      <a:rPr lang="en-US" sz="1800" i="1">
                        <a:effectLst/>
                        <a:latin typeface="Cambria Math" panose="02040503050406030204" pitchFamily="18" charset="0"/>
                        <a:ea typeface="DengXian" panose="02010600030101010101" pitchFamily="2" charset="-122"/>
                        <a:cs typeface="Times New Roman" panose="02020603050405020304" pitchFamily="18" charset="0"/>
                      </a:rPr>
                      <m:t>=</m:t>
                    </m:r>
                    <m:r>
                      <a:rPr lang="en-SG" sz="1800" i="1">
                        <a:effectLst/>
                        <a:latin typeface="Cambria Math" panose="02040503050406030204" pitchFamily="18" charset="0"/>
                        <a:ea typeface="DengXian" panose="02010600030101010101" pitchFamily="2" charset="-122"/>
                        <a:cs typeface="Times New Roman" panose="02020603050405020304" pitchFamily="18" charset="0"/>
                      </a:rPr>
                      <m:t>𝑃</m:t>
                    </m:r>
                    <m:r>
                      <a:rPr lang="en-SG" sz="1800" i="1">
                        <a:effectLst/>
                        <a:latin typeface="Cambria Math" panose="02040503050406030204" pitchFamily="18" charset="0"/>
                        <a:ea typeface="DengXian" panose="02010600030101010101" pitchFamily="2" charset="-122"/>
                        <a:cs typeface="Times New Roman" panose="02020603050405020304" pitchFamily="18" charset="0"/>
                      </a:rPr>
                      <m:t>(</m:t>
                    </m:r>
                    <m:r>
                      <a:rPr lang="en-SG" sz="1800" i="1">
                        <a:effectLst/>
                        <a:latin typeface="Cambria Math" panose="02040503050406030204" pitchFamily="18" charset="0"/>
                        <a:ea typeface="DengXian" panose="02010600030101010101" pitchFamily="2" charset="-122"/>
                        <a:cs typeface="Times New Roman" panose="02020603050405020304" pitchFamily="18" charset="0"/>
                      </a:rPr>
                      <m:t>𝐵</m:t>
                    </m:r>
                    <m:r>
                      <a:rPr lang="en-US" sz="1800" i="1">
                        <a:effectLst/>
                        <a:latin typeface="Cambria Math" panose="02040503050406030204" pitchFamily="18" charset="0"/>
                        <a:ea typeface="DengXian" panose="02010600030101010101" pitchFamily="2" charset="-122"/>
                        <a:cs typeface="Times New Roman" panose="02020603050405020304" pitchFamily="18" charset="0"/>
                      </a:rPr>
                      <m:t>−</m:t>
                    </m:r>
                    <m:r>
                      <a:rPr lang="en-US" sz="1800" i="1">
                        <a:effectLst/>
                        <a:latin typeface="Cambria Math" panose="02040503050406030204" pitchFamily="18" charset="0"/>
                        <a:ea typeface="DengXian" panose="02010600030101010101" pitchFamily="2" charset="-122"/>
                        <a:cs typeface="Times New Roman" panose="02020603050405020304" pitchFamily="18" charset="0"/>
                      </a:rPr>
                      <m:t>𝜆</m:t>
                    </m:r>
                    <m:r>
                      <a:rPr lang="en-US" sz="1800" i="1">
                        <a:effectLst/>
                        <a:latin typeface="Cambria Math" panose="02040503050406030204" pitchFamily="18" charset="0"/>
                        <a:ea typeface="DengXian" panose="02010600030101010101" pitchFamily="2" charset="-122"/>
                        <a:cs typeface="Times New Roman" panose="02020603050405020304" pitchFamily="18" charset="0"/>
                      </a:rPr>
                      <m:t>𝐼</m:t>
                    </m:r>
                    <m:sSup>
                      <m:sSupPr>
                        <m:ctrlPr>
                          <a:rPr lang="en-SG" sz="1800" i="1">
                            <a:effectLst/>
                            <a:latin typeface="Cambria Math" panose="02040503050406030204" pitchFamily="18" charset="0"/>
                            <a:ea typeface="DengXian" panose="02010600030101010101" pitchFamily="2" charset="-122"/>
                            <a:cs typeface="Times New Roman" panose="02020603050405020304" pitchFamily="18" charset="0"/>
                          </a:rPr>
                        </m:ctrlPr>
                      </m:sSupPr>
                      <m:e>
                        <m:r>
                          <a:rPr lang="en-SG" sz="1800" i="1">
                            <a:effectLst/>
                            <a:latin typeface="Cambria Math" panose="02040503050406030204" pitchFamily="18" charset="0"/>
                            <a:ea typeface="DengXian" panose="02010600030101010101" pitchFamily="2" charset="-122"/>
                            <a:cs typeface="Times New Roman" panose="02020603050405020304" pitchFamily="18" charset="0"/>
                          </a:rPr>
                          <m:t>)</m:t>
                        </m:r>
                        <m:r>
                          <a:rPr lang="en-SG" sz="1800" i="1">
                            <a:effectLst/>
                            <a:latin typeface="Cambria Math" panose="02040503050406030204" pitchFamily="18" charset="0"/>
                            <a:ea typeface="DengXian" panose="02010600030101010101" pitchFamily="2" charset="-122"/>
                            <a:cs typeface="Times New Roman" panose="02020603050405020304" pitchFamily="18" charset="0"/>
                          </a:rPr>
                          <m:t>𝑃</m:t>
                        </m:r>
                      </m:e>
                      <m:sup>
                        <m:r>
                          <a:rPr lang="en-SG" sz="1800" i="1">
                            <a:effectLst/>
                            <a:latin typeface="Cambria Math" panose="02040503050406030204" pitchFamily="18" charset="0"/>
                            <a:ea typeface="DengXian" panose="02010600030101010101" pitchFamily="2" charset="-122"/>
                            <a:cs typeface="Times New Roman" panose="02020603050405020304" pitchFamily="18" charset="0"/>
                          </a:rPr>
                          <m:t>−1</m:t>
                        </m:r>
                      </m:sup>
                    </m:sSup>
                  </m:oMath>
                </a14:m>
                <a:endParaRPr lang="en-SG" sz="1800" dirty="0">
                  <a:effectLst/>
                  <a:latin typeface="Calibri" panose="020F0502020204030204" pitchFamily="34" charset="0"/>
                  <a:ea typeface="DengXian" panose="02010600030101010101" pitchFamily="2" charset="-122"/>
                  <a:cs typeface="Times New Roman" panose="02020603050405020304" pitchFamily="18" charset="0"/>
                </a:endParaRPr>
              </a:p>
              <a:p>
                <a:pPr algn="l"/>
                <a14:m>
                  <m:oMath xmlns:m="http://schemas.openxmlformats.org/officeDocument/2006/math">
                    <m:r>
                      <m:rPr>
                        <m:sty m:val="p"/>
                      </m:rPr>
                      <a:rPr lang="en-US" sz="1800" smtClean="0">
                        <a:effectLst/>
                        <a:latin typeface="Cambria Math" panose="02040503050406030204" pitchFamily="18" charset="0"/>
                        <a:ea typeface="DengXian" panose="02010600030101010101" pitchFamily="2" charset="-122"/>
                        <a:cs typeface="Times New Roman" panose="02020603050405020304" pitchFamily="18" charset="0"/>
                      </a:rPr>
                      <m:t>det</m:t>
                    </m:r>
                    <m:d>
                      <m:dPr>
                        <m:ctrlPr>
                          <a:rPr lang="en-SG" sz="1800" i="1">
                            <a:effectLst/>
                            <a:latin typeface="Cambria Math" panose="02040503050406030204" pitchFamily="18" charset="0"/>
                            <a:ea typeface="DengXian" panose="02010600030101010101" pitchFamily="2" charset="-122"/>
                            <a:cs typeface="Times New Roman" panose="02020603050405020304" pitchFamily="18" charset="0"/>
                          </a:rPr>
                        </m:ctrlPr>
                      </m:dPr>
                      <m:e>
                        <m:r>
                          <a:rPr lang="en-US" sz="1800" i="1">
                            <a:effectLst/>
                            <a:latin typeface="Cambria Math" panose="02040503050406030204" pitchFamily="18" charset="0"/>
                            <a:ea typeface="DengXian" panose="02010600030101010101" pitchFamily="2" charset="-122"/>
                            <a:cs typeface="Times New Roman" panose="02020603050405020304" pitchFamily="18" charset="0"/>
                          </a:rPr>
                          <m:t>𝐴</m:t>
                        </m:r>
                        <m:r>
                          <a:rPr lang="en-US" sz="1800" i="1">
                            <a:effectLst/>
                            <a:latin typeface="Cambria Math" panose="02040503050406030204" pitchFamily="18" charset="0"/>
                            <a:ea typeface="DengXian" panose="02010600030101010101" pitchFamily="2" charset="-122"/>
                            <a:cs typeface="Times New Roman" panose="02020603050405020304" pitchFamily="18" charset="0"/>
                          </a:rPr>
                          <m:t>−</m:t>
                        </m:r>
                        <m:r>
                          <a:rPr lang="en-US" sz="1800" i="1">
                            <a:effectLst/>
                            <a:latin typeface="Cambria Math" panose="02040503050406030204" pitchFamily="18" charset="0"/>
                            <a:ea typeface="DengXian" panose="02010600030101010101" pitchFamily="2" charset="-122"/>
                            <a:cs typeface="Times New Roman" panose="02020603050405020304" pitchFamily="18" charset="0"/>
                          </a:rPr>
                          <m:t>𝜆</m:t>
                        </m:r>
                        <m:r>
                          <a:rPr lang="en-US" sz="1800" i="1">
                            <a:effectLst/>
                            <a:latin typeface="Cambria Math" panose="02040503050406030204" pitchFamily="18" charset="0"/>
                            <a:ea typeface="DengXian" panose="02010600030101010101" pitchFamily="2" charset="-122"/>
                            <a:cs typeface="Times New Roman" panose="02020603050405020304" pitchFamily="18" charset="0"/>
                          </a:rPr>
                          <m:t>𝐼</m:t>
                        </m:r>
                      </m:e>
                    </m:d>
                  </m:oMath>
                </a14:m>
                <a:r>
                  <a:rPr lang="en-US" sz="1800" dirty="0">
                    <a:effectLst/>
                    <a:latin typeface="Calibri" panose="020F0502020204030204" pitchFamily="34" charset="0"/>
                    <a:ea typeface="DengXian" panose="02010600030101010101" pitchFamily="2" charset="-122"/>
                    <a:cs typeface="Times New Roman" panose="02020603050405020304" pitchFamily="18" charset="0"/>
                  </a:rPr>
                  <a:t>=</a:t>
                </a:r>
                <a:r>
                  <a:rPr lang="en-SG" sz="1800" dirty="0">
                    <a:effectLst/>
                    <a:latin typeface="Calibri" panose="020F0502020204030204" pitchFamily="34" charset="0"/>
                    <a:ea typeface="DengXian" panose="02010600030101010101" pitchFamily="2" charset="-122"/>
                    <a:cs typeface="Times New Roman" panose="02020603050405020304" pitchFamily="18" charset="0"/>
                  </a:rPr>
                  <a:t> </a:t>
                </a:r>
                <a14:m>
                  <m:oMath xmlns:m="http://schemas.openxmlformats.org/officeDocument/2006/math">
                    <m:r>
                      <m:rPr>
                        <m:sty m:val="p"/>
                      </m:rPr>
                      <a:rPr lang="en-US" sz="1800">
                        <a:effectLst/>
                        <a:latin typeface="Cambria Math" panose="02040503050406030204" pitchFamily="18" charset="0"/>
                        <a:ea typeface="DengXian" panose="02010600030101010101" pitchFamily="2" charset="-122"/>
                        <a:cs typeface="Times New Roman" panose="02020603050405020304" pitchFamily="18" charset="0"/>
                      </a:rPr>
                      <m:t>det</m:t>
                    </m:r>
                    <m:d>
                      <m:dPr>
                        <m:ctrlPr>
                          <a:rPr lang="en-SG" sz="1800" i="1">
                            <a:effectLst/>
                            <a:latin typeface="Cambria Math" panose="02040503050406030204" pitchFamily="18" charset="0"/>
                            <a:ea typeface="DengXian" panose="02010600030101010101" pitchFamily="2" charset="-122"/>
                            <a:cs typeface="Times New Roman" panose="02020603050405020304" pitchFamily="18" charset="0"/>
                          </a:rPr>
                        </m:ctrlPr>
                      </m:dPr>
                      <m:e>
                        <m:r>
                          <a:rPr lang="en-SG" sz="1800" i="1">
                            <a:effectLst/>
                            <a:latin typeface="Cambria Math" panose="02040503050406030204" pitchFamily="18" charset="0"/>
                            <a:ea typeface="DengXian" panose="02010600030101010101" pitchFamily="2" charset="-122"/>
                            <a:cs typeface="Times New Roman" panose="02020603050405020304" pitchFamily="18" charset="0"/>
                          </a:rPr>
                          <m:t>𝑃</m:t>
                        </m:r>
                        <m:r>
                          <a:rPr lang="en-SG" sz="1800" i="1">
                            <a:effectLst/>
                            <a:latin typeface="Cambria Math" panose="02040503050406030204" pitchFamily="18" charset="0"/>
                            <a:ea typeface="DengXian" panose="02010600030101010101" pitchFamily="2" charset="-122"/>
                            <a:cs typeface="Times New Roman" panose="02020603050405020304" pitchFamily="18" charset="0"/>
                          </a:rPr>
                          <m:t>(</m:t>
                        </m:r>
                        <m:r>
                          <a:rPr lang="en-SG" sz="1800" i="1">
                            <a:effectLst/>
                            <a:latin typeface="Cambria Math" panose="02040503050406030204" pitchFamily="18" charset="0"/>
                            <a:ea typeface="DengXian" panose="02010600030101010101" pitchFamily="2" charset="-122"/>
                            <a:cs typeface="Times New Roman" panose="02020603050405020304" pitchFamily="18" charset="0"/>
                          </a:rPr>
                          <m:t>𝐵</m:t>
                        </m:r>
                        <m:r>
                          <a:rPr lang="en-US" sz="1800" i="1">
                            <a:effectLst/>
                            <a:latin typeface="Cambria Math" panose="02040503050406030204" pitchFamily="18" charset="0"/>
                            <a:ea typeface="DengXian" panose="02010600030101010101" pitchFamily="2" charset="-122"/>
                            <a:cs typeface="Times New Roman" panose="02020603050405020304" pitchFamily="18" charset="0"/>
                          </a:rPr>
                          <m:t>−</m:t>
                        </m:r>
                        <m:r>
                          <a:rPr lang="en-US" sz="1800" i="1">
                            <a:effectLst/>
                            <a:latin typeface="Cambria Math" panose="02040503050406030204" pitchFamily="18" charset="0"/>
                            <a:ea typeface="DengXian" panose="02010600030101010101" pitchFamily="2" charset="-122"/>
                            <a:cs typeface="Times New Roman" panose="02020603050405020304" pitchFamily="18" charset="0"/>
                          </a:rPr>
                          <m:t>𝜆</m:t>
                        </m:r>
                        <m:r>
                          <a:rPr lang="en-US" sz="1800" i="1">
                            <a:effectLst/>
                            <a:latin typeface="Cambria Math" panose="02040503050406030204" pitchFamily="18" charset="0"/>
                            <a:ea typeface="DengXian" panose="02010600030101010101" pitchFamily="2" charset="-122"/>
                            <a:cs typeface="Times New Roman" panose="02020603050405020304" pitchFamily="18" charset="0"/>
                          </a:rPr>
                          <m:t>𝐼</m:t>
                        </m:r>
                      </m:e>
                    </m:d>
                    <m:sSup>
                      <m:sSupPr>
                        <m:ctrlPr>
                          <a:rPr lang="en-SG" sz="1800" i="1">
                            <a:effectLst/>
                            <a:latin typeface="Cambria Math" panose="02040503050406030204" pitchFamily="18" charset="0"/>
                            <a:ea typeface="DengXian" panose="02010600030101010101" pitchFamily="2" charset="-122"/>
                            <a:cs typeface="Times New Roman" panose="02020603050405020304" pitchFamily="18" charset="0"/>
                          </a:rPr>
                        </m:ctrlPr>
                      </m:sSupPr>
                      <m:e>
                        <m:r>
                          <a:rPr lang="en-SG" sz="1800" i="1">
                            <a:effectLst/>
                            <a:latin typeface="Cambria Math" panose="02040503050406030204" pitchFamily="18" charset="0"/>
                            <a:ea typeface="DengXian" panose="02010600030101010101" pitchFamily="2" charset="-122"/>
                            <a:cs typeface="Times New Roman" panose="02020603050405020304" pitchFamily="18" charset="0"/>
                          </a:rPr>
                          <m:t>𝑃</m:t>
                        </m:r>
                      </m:e>
                      <m:sup>
                        <m:r>
                          <a:rPr lang="en-SG" sz="1800" i="1">
                            <a:effectLst/>
                            <a:latin typeface="Cambria Math" panose="02040503050406030204" pitchFamily="18" charset="0"/>
                            <a:ea typeface="DengXian" panose="02010600030101010101" pitchFamily="2" charset="-122"/>
                            <a:cs typeface="Times New Roman" panose="02020603050405020304" pitchFamily="18" charset="0"/>
                          </a:rPr>
                          <m:t>−1</m:t>
                        </m:r>
                      </m:sup>
                    </m:sSup>
                    <m:r>
                      <a:rPr lang="en-US" sz="1800" i="1">
                        <a:effectLst/>
                        <a:latin typeface="Cambria Math" panose="02040503050406030204" pitchFamily="18" charset="0"/>
                        <a:ea typeface="DengXian" panose="02010600030101010101" pitchFamily="2" charset="-122"/>
                        <a:cs typeface="Times New Roman" panose="02020603050405020304" pitchFamily="18" charset="0"/>
                      </a:rPr>
                      <m:t>)</m:t>
                    </m:r>
                    <m:r>
                      <a:rPr lang="en-SG" sz="1800" i="1">
                        <a:effectLst/>
                        <a:latin typeface="Cambria Math" panose="02040503050406030204" pitchFamily="18" charset="0"/>
                        <a:ea typeface="DengXian" panose="02010600030101010101" pitchFamily="2" charset="-122"/>
                        <a:cs typeface="Times New Roman" panose="02020603050405020304" pitchFamily="18" charset="0"/>
                      </a:rPr>
                      <m:t>=</m:t>
                    </m:r>
                    <m:r>
                      <m:rPr>
                        <m:sty m:val="p"/>
                      </m:rPr>
                      <a:rPr lang="en-US" sz="1800">
                        <a:effectLst/>
                        <a:latin typeface="Cambria Math" panose="02040503050406030204" pitchFamily="18" charset="0"/>
                        <a:ea typeface="DengXian" panose="02010600030101010101" pitchFamily="2" charset="-122"/>
                        <a:cs typeface="Times New Roman" panose="02020603050405020304" pitchFamily="18" charset="0"/>
                      </a:rPr>
                      <m:t>det</m:t>
                    </m:r>
                    <m:d>
                      <m:dPr>
                        <m:ctrlPr>
                          <a:rPr lang="en-SG" sz="1800" i="1">
                            <a:effectLst/>
                            <a:latin typeface="Cambria Math" panose="02040503050406030204" pitchFamily="18" charset="0"/>
                            <a:ea typeface="DengXian" panose="02010600030101010101" pitchFamily="2" charset="-122"/>
                            <a:cs typeface="Times New Roman" panose="02020603050405020304" pitchFamily="18" charset="0"/>
                          </a:rPr>
                        </m:ctrlPr>
                      </m:dPr>
                      <m:e>
                        <m:r>
                          <a:rPr lang="en-SG" sz="1800" i="1">
                            <a:effectLst/>
                            <a:latin typeface="Cambria Math" panose="02040503050406030204" pitchFamily="18" charset="0"/>
                            <a:ea typeface="DengXian" panose="02010600030101010101" pitchFamily="2" charset="-122"/>
                            <a:cs typeface="Times New Roman" panose="02020603050405020304" pitchFamily="18" charset="0"/>
                          </a:rPr>
                          <m:t>𝑃</m:t>
                        </m:r>
                        <m:r>
                          <a:rPr lang="en-SG" sz="1800" i="1">
                            <a:effectLst/>
                            <a:latin typeface="Cambria Math" panose="02040503050406030204" pitchFamily="18" charset="0"/>
                            <a:ea typeface="DengXian" panose="02010600030101010101" pitchFamily="2" charset="-122"/>
                            <a:cs typeface="Times New Roman" panose="02020603050405020304" pitchFamily="18" charset="0"/>
                          </a:rPr>
                          <m:t>)</m:t>
                        </m:r>
                        <m:r>
                          <m:rPr>
                            <m:sty m:val="p"/>
                          </m:rPr>
                          <a:rPr lang="en-US" sz="1800">
                            <a:effectLst/>
                            <a:latin typeface="Cambria Math" panose="02040503050406030204" pitchFamily="18" charset="0"/>
                            <a:ea typeface="DengXian" panose="02010600030101010101" pitchFamily="2" charset="-122"/>
                            <a:cs typeface="Times New Roman" panose="02020603050405020304" pitchFamily="18" charset="0"/>
                          </a:rPr>
                          <m:t>det</m:t>
                        </m:r>
                        <m:r>
                          <a:rPr lang="en-SG" sz="1800" i="1">
                            <a:effectLst/>
                            <a:latin typeface="Cambria Math" panose="02040503050406030204" pitchFamily="18" charset="0"/>
                            <a:ea typeface="DengXian" panose="02010600030101010101" pitchFamily="2" charset="-122"/>
                            <a:cs typeface="Times New Roman" panose="02020603050405020304" pitchFamily="18" charset="0"/>
                          </a:rPr>
                          <m:t>(</m:t>
                        </m:r>
                        <m:r>
                          <a:rPr lang="en-SG" sz="1800" i="1">
                            <a:effectLst/>
                            <a:latin typeface="Cambria Math" panose="02040503050406030204" pitchFamily="18" charset="0"/>
                            <a:ea typeface="DengXian" panose="02010600030101010101" pitchFamily="2" charset="-122"/>
                            <a:cs typeface="Times New Roman" panose="02020603050405020304" pitchFamily="18" charset="0"/>
                          </a:rPr>
                          <m:t>𝐵</m:t>
                        </m:r>
                        <m:r>
                          <a:rPr lang="en-US" sz="1800" i="1">
                            <a:effectLst/>
                            <a:latin typeface="Cambria Math" panose="02040503050406030204" pitchFamily="18" charset="0"/>
                            <a:ea typeface="DengXian" panose="02010600030101010101" pitchFamily="2" charset="-122"/>
                            <a:cs typeface="Times New Roman" panose="02020603050405020304" pitchFamily="18" charset="0"/>
                          </a:rPr>
                          <m:t>−</m:t>
                        </m:r>
                        <m:r>
                          <a:rPr lang="en-US" sz="1800" i="1">
                            <a:effectLst/>
                            <a:latin typeface="Cambria Math" panose="02040503050406030204" pitchFamily="18" charset="0"/>
                            <a:ea typeface="DengXian" panose="02010600030101010101" pitchFamily="2" charset="-122"/>
                            <a:cs typeface="Times New Roman" panose="02020603050405020304" pitchFamily="18" charset="0"/>
                          </a:rPr>
                          <m:t>𝜆</m:t>
                        </m:r>
                        <m:r>
                          <a:rPr lang="en-US" sz="1800" i="1">
                            <a:effectLst/>
                            <a:latin typeface="Cambria Math" panose="02040503050406030204" pitchFamily="18" charset="0"/>
                            <a:ea typeface="DengXian" panose="02010600030101010101" pitchFamily="2" charset="-122"/>
                            <a:cs typeface="Times New Roman" panose="02020603050405020304" pitchFamily="18" charset="0"/>
                          </a:rPr>
                          <m:t>𝐼</m:t>
                        </m:r>
                      </m:e>
                    </m:d>
                    <m:sSup>
                      <m:sSupPr>
                        <m:ctrlPr>
                          <a:rPr lang="en-SG" sz="1800" i="1">
                            <a:effectLst/>
                            <a:latin typeface="Cambria Math" panose="02040503050406030204" pitchFamily="18" charset="0"/>
                            <a:ea typeface="DengXian" panose="02010600030101010101" pitchFamily="2" charset="-122"/>
                            <a:cs typeface="Times New Roman" panose="02020603050405020304" pitchFamily="18" charset="0"/>
                          </a:rPr>
                        </m:ctrlPr>
                      </m:sSupPr>
                      <m:e>
                        <m:r>
                          <m:rPr>
                            <m:sty m:val="p"/>
                          </m:rPr>
                          <a:rPr lang="en-US" sz="1800">
                            <a:effectLst/>
                            <a:latin typeface="Cambria Math" panose="02040503050406030204" pitchFamily="18" charset="0"/>
                            <a:ea typeface="DengXian" panose="02010600030101010101" pitchFamily="2" charset="-122"/>
                            <a:cs typeface="Times New Roman" panose="02020603050405020304" pitchFamily="18" charset="0"/>
                          </a:rPr>
                          <m:t>det</m:t>
                        </m:r>
                        <m:r>
                          <a:rPr lang="en-US" sz="1800">
                            <a:effectLst/>
                            <a:latin typeface="Cambria Math" panose="02040503050406030204" pitchFamily="18" charset="0"/>
                            <a:ea typeface="DengXian" panose="02010600030101010101" pitchFamily="2" charset="-122"/>
                            <a:cs typeface="Times New Roman" panose="02020603050405020304" pitchFamily="18" charset="0"/>
                          </a:rPr>
                          <m:t>(</m:t>
                        </m:r>
                        <m:r>
                          <a:rPr lang="en-SG" sz="1800" i="1">
                            <a:effectLst/>
                            <a:latin typeface="Cambria Math" panose="02040503050406030204" pitchFamily="18" charset="0"/>
                            <a:ea typeface="DengXian" panose="02010600030101010101" pitchFamily="2" charset="-122"/>
                            <a:cs typeface="Times New Roman" panose="02020603050405020304" pitchFamily="18" charset="0"/>
                          </a:rPr>
                          <m:t>𝑃</m:t>
                        </m:r>
                      </m:e>
                      <m:sup>
                        <m:r>
                          <a:rPr lang="en-SG" sz="1800" i="1">
                            <a:effectLst/>
                            <a:latin typeface="Cambria Math" panose="02040503050406030204" pitchFamily="18" charset="0"/>
                            <a:ea typeface="DengXian" panose="02010600030101010101" pitchFamily="2" charset="-122"/>
                            <a:cs typeface="Times New Roman" panose="02020603050405020304" pitchFamily="18" charset="0"/>
                          </a:rPr>
                          <m:t>−1</m:t>
                        </m:r>
                      </m:sup>
                    </m:sSup>
                    <m:r>
                      <a:rPr lang="en-US" sz="1800" i="1">
                        <a:effectLst/>
                        <a:latin typeface="Cambria Math" panose="02040503050406030204" pitchFamily="18" charset="0"/>
                        <a:ea typeface="DengXian" panose="02010600030101010101" pitchFamily="2" charset="-122"/>
                        <a:cs typeface="Times New Roman" panose="02020603050405020304" pitchFamily="18" charset="0"/>
                      </a:rPr>
                      <m:t>)=</m:t>
                    </m:r>
                    <m:r>
                      <m:rPr>
                        <m:sty m:val="p"/>
                      </m:rPr>
                      <a:rPr lang="en-US" sz="1800">
                        <a:effectLst/>
                        <a:latin typeface="Cambria Math" panose="02040503050406030204" pitchFamily="18" charset="0"/>
                        <a:ea typeface="DengXian" panose="02010600030101010101" pitchFamily="2" charset="-122"/>
                        <a:cs typeface="Times New Roman" panose="02020603050405020304" pitchFamily="18" charset="0"/>
                      </a:rPr>
                      <m:t>det</m:t>
                    </m:r>
                    <m:d>
                      <m:dPr>
                        <m:ctrlPr>
                          <a:rPr lang="en-SG" sz="1800" i="1">
                            <a:effectLst/>
                            <a:latin typeface="Cambria Math" panose="02040503050406030204" pitchFamily="18" charset="0"/>
                            <a:ea typeface="DengXian" panose="02010600030101010101" pitchFamily="2" charset="-122"/>
                            <a:cs typeface="Times New Roman" panose="02020603050405020304" pitchFamily="18" charset="0"/>
                          </a:rPr>
                        </m:ctrlPr>
                      </m:dPr>
                      <m:e>
                        <m:r>
                          <a:rPr lang="en-US" sz="1800" i="1">
                            <a:effectLst/>
                            <a:latin typeface="Cambria Math" panose="02040503050406030204" pitchFamily="18" charset="0"/>
                            <a:ea typeface="DengXian" panose="02010600030101010101" pitchFamily="2" charset="-122"/>
                            <a:cs typeface="Times New Roman" panose="02020603050405020304" pitchFamily="18" charset="0"/>
                          </a:rPr>
                          <m:t>𝐵</m:t>
                        </m:r>
                        <m:r>
                          <a:rPr lang="en-US" sz="1800" i="1">
                            <a:effectLst/>
                            <a:latin typeface="Cambria Math" panose="02040503050406030204" pitchFamily="18" charset="0"/>
                            <a:ea typeface="DengXian" panose="02010600030101010101" pitchFamily="2" charset="-122"/>
                            <a:cs typeface="Times New Roman" panose="02020603050405020304" pitchFamily="18" charset="0"/>
                          </a:rPr>
                          <m:t>−</m:t>
                        </m:r>
                        <m:r>
                          <a:rPr lang="en-US" sz="1800" i="1">
                            <a:effectLst/>
                            <a:latin typeface="Cambria Math" panose="02040503050406030204" pitchFamily="18" charset="0"/>
                            <a:ea typeface="DengXian" panose="02010600030101010101" pitchFamily="2" charset="-122"/>
                            <a:cs typeface="Times New Roman" panose="02020603050405020304" pitchFamily="18" charset="0"/>
                          </a:rPr>
                          <m:t>𝜆</m:t>
                        </m:r>
                        <m:r>
                          <a:rPr lang="en-US" sz="1800" i="1">
                            <a:effectLst/>
                            <a:latin typeface="Cambria Math" panose="02040503050406030204" pitchFamily="18" charset="0"/>
                            <a:ea typeface="DengXian" panose="02010600030101010101" pitchFamily="2" charset="-122"/>
                            <a:cs typeface="Times New Roman" panose="02020603050405020304" pitchFamily="18" charset="0"/>
                          </a:rPr>
                          <m:t>𝐼</m:t>
                        </m:r>
                      </m:e>
                    </m:d>
                  </m:oMath>
                </a14:m>
                <a:endParaRPr lang="en-SG" sz="1800" dirty="0">
                  <a:effectLst/>
                  <a:latin typeface="Calibri" panose="020F0502020204030204" pitchFamily="34" charset="0"/>
                  <a:ea typeface="DengXian" panose="02010600030101010101" pitchFamily="2" charset="-122"/>
                  <a:cs typeface="Times New Roman" panose="02020603050405020304" pitchFamily="18" charset="0"/>
                </a:endParaRPr>
              </a:p>
              <a:p>
                <a:pPr algn="l"/>
                <a:endParaRPr lang="en-SG" sz="1800" dirty="0">
                  <a:effectLst/>
                  <a:latin typeface="Calibri" panose="020F0502020204030204" pitchFamily="34" charset="0"/>
                  <a:ea typeface="DengXian" panose="02010600030101010101" pitchFamily="2" charset="-122"/>
                  <a:cs typeface="Times New Roman" panose="02020603050405020304" pitchFamily="18" charset="0"/>
                </a:endParaRPr>
              </a:p>
              <a:p>
                <a:r>
                  <a:rPr lang="en-SG" sz="1800" dirty="0">
                    <a:effectLst/>
                    <a:latin typeface="Calibri" panose="020F0502020204030204" pitchFamily="34" charset="0"/>
                    <a:ea typeface="DengXian" panose="02010600030101010101" pitchFamily="2" charset="-122"/>
                    <a:cs typeface="Times New Roman" panose="02020603050405020304" pitchFamily="18" charset="0"/>
                  </a:rPr>
                  <a:t>they have the same characteristic polynomial, and consequently, the same eigenvalues.</a:t>
                </a:r>
              </a:p>
              <a:p>
                <a:endParaRPr lang="en-SG" sz="1800" dirty="0">
                  <a:effectLst/>
                  <a:latin typeface="Calibri" panose="020F0502020204030204" pitchFamily="34" charset="0"/>
                  <a:ea typeface="DengXian" panose="02010600030101010101" pitchFamily="2" charset="-122"/>
                  <a:cs typeface="Times New Roman" panose="02020603050405020304" pitchFamily="18" charset="0"/>
                </a:endParaRPr>
              </a:p>
              <a:p>
                <a:r>
                  <a:rPr lang="en-SG" sz="1800" dirty="0">
                    <a:effectLst/>
                    <a:latin typeface="Calibri" panose="020F0502020204030204" pitchFamily="34" charset="0"/>
                    <a:ea typeface="DengXian" panose="02010600030101010101" pitchFamily="2" charset="-122"/>
                    <a:cs typeface="Times New Roman" panose="02020603050405020304" pitchFamily="18" charset="0"/>
                  </a:rPr>
                  <a:t>The dimensions of the eigenspaces are determined by the eigenvalues and the algebraic multiplicity of these eigenvalues. Since </a:t>
                </a:r>
                <a14:m>
                  <m:oMath xmlns:m="http://schemas.openxmlformats.org/officeDocument/2006/math">
                    <m:r>
                      <a:rPr lang="en-SG" sz="1800" i="1">
                        <a:effectLst/>
                        <a:latin typeface="Cambria Math" panose="02040503050406030204" pitchFamily="18" charset="0"/>
                        <a:ea typeface="DengXian" panose="02010600030101010101" pitchFamily="2" charset="-122"/>
                        <a:cs typeface="Times New Roman" panose="02020603050405020304" pitchFamily="18" charset="0"/>
                      </a:rPr>
                      <m:t>𝐴</m:t>
                    </m:r>
                  </m:oMath>
                </a14:m>
                <a:r>
                  <a:rPr lang="en-SG" sz="1800" dirty="0">
                    <a:effectLst/>
                    <a:latin typeface="Calibri" panose="020F0502020204030204" pitchFamily="34" charset="0"/>
                    <a:ea typeface="DengXian" panose="02010600030101010101" pitchFamily="2" charset="-122"/>
                    <a:cs typeface="Times New Roman" panose="02020603050405020304" pitchFamily="18" charset="0"/>
                  </a:rPr>
                  <a:t> and </a:t>
                </a:r>
                <a14:m>
                  <m:oMath xmlns:m="http://schemas.openxmlformats.org/officeDocument/2006/math">
                    <m:r>
                      <a:rPr lang="en-SG" sz="1800" i="1">
                        <a:effectLst/>
                        <a:latin typeface="Cambria Math" panose="02040503050406030204" pitchFamily="18" charset="0"/>
                        <a:ea typeface="DengXian" panose="02010600030101010101" pitchFamily="2" charset="-122"/>
                        <a:cs typeface="Times New Roman" panose="02020603050405020304" pitchFamily="18" charset="0"/>
                      </a:rPr>
                      <m:t>𝐵</m:t>
                    </m:r>
                  </m:oMath>
                </a14:m>
                <a:r>
                  <a:rPr lang="en-SG" sz="1800" dirty="0">
                    <a:effectLst/>
                    <a:latin typeface="Calibri" panose="020F0502020204030204" pitchFamily="34" charset="0"/>
                    <a:ea typeface="DengXian" panose="02010600030101010101" pitchFamily="2" charset="-122"/>
                    <a:cs typeface="Times New Roman" panose="02020603050405020304" pitchFamily="18" charset="0"/>
                  </a:rPr>
                  <a:t> have the same eigenvalues with the same algebraic multiplicity, the dimensions of their eigenspaces (the geometric multiplicity) are the same.</a:t>
                </a:r>
              </a:p>
              <a:p>
                <a:r>
                  <a:rPr lang="en-SG" sz="1800" b="1" dirty="0">
                    <a:effectLst/>
                    <a:latin typeface="Calibri" panose="020F0502020204030204" pitchFamily="34" charset="0"/>
                    <a:ea typeface="DengXian" panose="02010600030101010101" pitchFamily="2" charset="-122"/>
                    <a:cs typeface="Times New Roman" panose="02020603050405020304" pitchFamily="18" charset="0"/>
                  </a:rPr>
                  <a:t> </a:t>
                </a:r>
                <a:endParaRPr lang="en-SG" sz="1800" dirty="0">
                  <a:effectLst/>
                  <a:latin typeface="Calibri" panose="020F0502020204030204" pitchFamily="34" charset="0"/>
                  <a:ea typeface="DengXian" panose="02010600030101010101" pitchFamily="2" charset="-122"/>
                  <a:cs typeface="Times New Roman" panose="02020603050405020304" pitchFamily="18" charset="0"/>
                </a:endParaRPr>
              </a:p>
              <a:p>
                <a:r>
                  <a:rPr lang="en-SG" sz="1800" b="1" dirty="0">
                    <a:effectLst/>
                    <a:latin typeface="Calibri" panose="020F0502020204030204" pitchFamily="34" charset="0"/>
                    <a:ea typeface="DengXian" panose="02010600030101010101" pitchFamily="2" charset="-122"/>
                    <a:cs typeface="Times New Roman" panose="02020603050405020304" pitchFamily="18" charset="0"/>
                  </a:rPr>
                  <a:t>Eigenvectors</a:t>
                </a:r>
                <a:endParaRPr lang="en-SG" sz="1800" dirty="0">
                  <a:effectLst/>
                  <a:latin typeface="Calibri" panose="020F0502020204030204" pitchFamily="34" charset="0"/>
                  <a:ea typeface="DengXian" panose="02010600030101010101" pitchFamily="2" charset="-122"/>
                  <a:cs typeface="Times New Roman" panose="02020603050405020304" pitchFamily="18" charset="0"/>
                </a:endParaRPr>
              </a:p>
              <a:p>
                <a:r>
                  <a:rPr lang="en-SG" sz="1800" dirty="0">
                    <a:effectLst/>
                    <a:latin typeface="Calibri" panose="020F0502020204030204" pitchFamily="34" charset="0"/>
                    <a:ea typeface="DengXian" panose="02010600030101010101" pitchFamily="2" charset="-122"/>
                    <a:cs typeface="Times New Roman" panose="02020603050405020304" pitchFamily="18" charset="0"/>
                  </a:rPr>
                  <a:t>While </a:t>
                </a:r>
                <a14:m>
                  <m:oMath xmlns:m="http://schemas.openxmlformats.org/officeDocument/2006/math">
                    <m:r>
                      <a:rPr lang="en-SG" sz="1800" i="1">
                        <a:effectLst/>
                        <a:latin typeface="Cambria Math" panose="02040503050406030204" pitchFamily="18" charset="0"/>
                        <a:ea typeface="DengXian" panose="02010600030101010101" pitchFamily="2" charset="-122"/>
                        <a:cs typeface="Times New Roman" panose="02020603050405020304" pitchFamily="18" charset="0"/>
                      </a:rPr>
                      <m:t>𝐴</m:t>
                    </m:r>
                  </m:oMath>
                </a14:m>
                <a:r>
                  <a:rPr lang="en-SG" sz="1800" dirty="0">
                    <a:effectLst/>
                    <a:latin typeface="Calibri" panose="020F0502020204030204" pitchFamily="34" charset="0"/>
                    <a:ea typeface="DengXian" panose="02010600030101010101" pitchFamily="2" charset="-122"/>
                    <a:cs typeface="Times New Roman" panose="02020603050405020304" pitchFamily="18" charset="0"/>
                  </a:rPr>
                  <a:t> and </a:t>
                </a:r>
                <a14:m>
                  <m:oMath xmlns:m="http://schemas.openxmlformats.org/officeDocument/2006/math">
                    <m:r>
                      <a:rPr lang="en-SG" sz="1800" i="1">
                        <a:effectLst/>
                        <a:latin typeface="Cambria Math" panose="02040503050406030204" pitchFamily="18" charset="0"/>
                        <a:ea typeface="DengXian" panose="02010600030101010101" pitchFamily="2" charset="-122"/>
                        <a:cs typeface="Times New Roman" panose="02020603050405020304" pitchFamily="18" charset="0"/>
                      </a:rPr>
                      <m:t>𝐵</m:t>
                    </m:r>
                  </m:oMath>
                </a14:m>
                <a:r>
                  <a:rPr lang="en-SG" sz="1800" dirty="0">
                    <a:effectLst/>
                    <a:latin typeface="Calibri" panose="020F0502020204030204" pitchFamily="34" charset="0"/>
                    <a:ea typeface="DengXian" panose="02010600030101010101" pitchFamily="2" charset="-122"/>
                    <a:cs typeface="Times New Roman" panose="02020603050405020304" pitchFamily="18" charset="0"/>
                  </a:rPr>
                  <a:t> have the same eigenvalues, their eigenvectors are not necessarily the same. This is because eigenvectors are directions that are invariant under the linear transformation represented by a matrix. Since </a:t>
                </a:r>
                <a14:m>
                  <m:oMath xmlns:m="http://schemas.openxmlformats.org/officeDocument/2006/math">
                    <m:r>
                      <a:rPr lang="en-SG" sz="1800" i="1">
                        <a:effectLst/>
                        <a:latin typeface="Cambria Math" panose="02040503050406030204" pitchFamily="18" charset="0"/>
                        <a:ea typeface="DengXian" panose="02010600030101010101" pitchFamily="2" charset="-122"/>
                        <a:cs typeface="Times New Roman" panose="02020603050405020304" pitchFamily="18" charset="0"/>
                      </a:rPr>
                      <m:t>𝐴</m:t>
                    </m:r>
                  </m:oMath>
                </a14:m>
                <a:r>
                  <a:rPr lang="en-SG" sz="1800" dirty="0">
                    <a:effectLst/>
                    <a:latin typeface="Calibri" panose="020F0502020204030204" pitchFamily="34" charset="0"/>
                    <a:ea typeface="DengXian" panose="02010600030101010101" pitchFamily="2" charset="-122"/>
                    <a:cs typeface="Times New Roman" panose="02020603050405020304" pitchFamily="18" charset="0"/>
                  </a:rPr>
                  <a:t> and </a:t>
                </a:r>
                <a14:m>
                  <m:oMath xmlns:m="http://schemas.openxmlformats.org/officeDocument/2006/math">
                    <m:r>
                      <a:rPr lang="en-SG" sz="1800" i="1">
                        <a:effectLst/>
                        <a:latin typeface="Cambria Math" panose="02040503050406030204" pitchFamily="18" charset="0"/>
                        <a:ea typeface="DengXian" panose="02010600030101010101" pitchFamily="2" charset="-122"/>
                        <a:cs typeface="Times New Roman" panose="02020603050405020304" pitchFamily="18" charset="0"/>
                      </a:rPr>
                      <m:t>𝐵</m:t>
                    </m:r>
                  </m:oMath>
                </a14:m>
                <a:r>
                  <a:rPr lang="en-SG" sz="1800" dirty="0">
                    <a:effectLst/>
                    <a:latin typeface="Calibri" panose="020F0502020204030204" pitchFamily="34" charset="0"/>
                    <a:ea typeface="DengXian" panose="02010600030101010101" pitchFamily="2" charset="-122"/>
                    <a:cs typeface="Times New Roman" panose="02020603050405020304" pitchFamily="18" charset="0"/>
                  </a:rPr>
                  <a:t> represent the same transformation under different bases, the "directions" in one base correspond to different "directions" in another. If </a:t>
                </a:r>
                <a14:m>
                  <m:oMath xmlns:m="http://schemas.openxmlformats.org/officeDocument/2006/math">
                    <m:r>
                      <a:rPr lang="en-US" sz="1800" b="1" i="1">
                        <a:effectLst/>
                        <a:latin typeface="Cambria Math" panose="02040503050406030204" pitchFamily="18" charset="0"/>
                        <a:ea typeface="DengXian" panose="02010600030101010101" pitchFamily="2" charset="-122"/>
                        <a:cs typeface="Times New Roman" panose="02020603050405020304" pitchFamily="18" charset="0"/>
                      </a:rPr>
                      <m:t>𝒗</m:t>
                    </m:r>
                  </m:oMath>
                </a14:m>
                <a:r>
                  <a:rPr lang="en-SG" sz="1800" dirty="0">
                    <a:effectLst/>
                    <a:latin typeface="Calibri" panose="020F0502020204030204" pitchFamily="34" charset="0"/>
                    <a:ea typeface="DengXian" panose="02010600030101010101" pitchFamily="2" charset="-122"/>
                    <a:cs typeface="Times New Roman" panose="02020603050405020304" pitchFamily="18" charset="0"/>
                  </a:rPr>
                  <a:t> is an eigenvector of </a:t>
                </a:r>
                <a14:m>
                  <m:oMath xmlns:m="http://schemas.openxmlformats.org/officeDocument/2006/math">
                    <m:r>
                      <a:rPr lang="en-SG" sz="1800" i="1">
                        <a:effectLst/>
                        <a:latin typeface="Cambria Math" panose="02040503050406030204" pitchFamily="18" charset="0"/>
                        <a:ea typeface="DengXian" panose="02010600030101010101" pitchFamily="2" charset="-122"/>
                        <a:cs typeface="Times New Roman" panose="02020603050405020304" pitchFamily="18" charset="0"/>
                      </a:rPr>
                      <m:t>𝐵</m:t>
                    </m:r>
                  </m:oMath>
                </a14:m>
                <a:r>
                  <a:rPr lang="en-SG" sz="1800" dirty="0">
                    <a:effectLst/>
                    <a:latin typeface="Calibri" panose="020F0502020204030204" pitchFamily="34" charset="0"/>
                    <a:ea typeface="DengXian" panose="02010600030101010101" pitchFamily="2" charset="-122"/>
                    <a:cs typeface="Times New Roman" panose="02020603050405020304" pitchFamily="18" charset="0"/>
                  </a:rPr>
                  <a:t>, then </a:t>
                </a:r>
                <a14:m>
                  <m:oMath xmlns:m="http://schemas.openxmlformats.org/officeDocument/2006/math">
                    <m:r>
                      <a:rPr lang="en-SG" sz="1800" i="1">
                        <a:effectLst/>
                        <a:latin typeface="Cambria Math" panose="02040503050406030204" pitchFamily="18" charset="0"/>
                        <a:ea typeface="DengXian" panose="02010600030101010101" pitchFamily="2" charset="-122"/>
                        <a:cs typeface="Times New Roman" panose="02020603050405020304" pitchFamily="18" charset="0"/>
                      </a:rPr>
                      <m:t>𝑃</m:t>
                    </m:r>
                    <m:r>
                      <a:rPr lang="en-US" sz="1800" b="1" i="1">
                        <a:effectLst/>
                        <a:latin typeface="Cambria Math" panose="02040503050406030204" pitchFamily="18" charset="0"/>
                        <a:ea typeface="DengXian" panose="02010600030101010101" pitchFamily="2" charset="-122"/>
                        <a:cs typeface="Times New Roman" panose="02020603050405020304" pitchFamily="18" charset="0"/>
                      </a:rPr>
                      <m:t>𝒗</m:t>
                    </m:r>
                    <m:r>
                      <a:rPr lang="en-US" sz="1800" b="1" i="1">
                        <a:effectLst/>
                        <a:latin typeface="Cambria Math" panose="02040503050406030204" pitchFamily="18" charset="0"/>
                        <a:ea typeface="DengXian" panose="02010600030101010101" pitchFamily="2" charset="-122"/>
                        <a:cs typeface="Times New Roman" panose="02020603050405020304" pitchFamily="18" charset="0"/>
                      </a:rPr>
                      <m:t> </m:t>
                    </m:r>
                  </m:oMath>
                </a14:m>
                <a:r>
                  <a:rPr lang="en-SG" sz="1800" dirty="0">
                    <a:effectLst/>
                    <a:latin typeface="Calibri" panose="020F0502020204030204" pitchFamily="34" charset="0"/>
                    <a:ea typeface="DengXian" panose="02010600030101010101" pitchFamily="2" charset="-122"/>
                    <a:cs typeface="Times New Roman" panose="02020603050405020304" pitchFamily="18" charset="0"/>
                  </a:rPr>
                  <a:t>is the corresponding eigenvector of </a:t>
                </a:r>
                <a14:m>
                  <m:oMath xmlns:m="http://schemas.openxmlformats.org/officeDocument/2006/math">
                    <m:r>
                      <a:rPr lang="en-SG" sz="1800" i="1">
                        <a:effectLst/>
                        <a:latin typeface="Cambria Math" panose="02040503050406030204" pitchFamily="18" charset="0"/>
                        <a:ea typeface="DengXian" panose="02010600030101010101" pitchFamily="2" charset="-122"/>
                        <a:cs typeface="Times New Roman" panose="02020603050405020304" pitchFamily="18" charset="0"/>
                      </a:rPr>
                      <m:t>𝐴</m:t>
                    </m:r>
                  </m:oMath>
                </a14:m>
                <a:r>
                  <a:rPr lang="en-SG" sz="1800" dirty="0">
                    <a:effectLst/>
                    <a:latin typeface="Calibri" panose="020F0502020204030204" pitchFamily="34" charset="0"/>
                    <a:ea typeface="DengXian" panose="02010600030101010101" pitchFamily="2" charset="-122"/>
                    <a:cs typeface="Times New Roman" panose="02020603050405020304" pitchFamily="18" charset="0"/>
                  </a:rPr>
                  <a:t>. Hence, the change-of-basis matrix </a:t>
                </a:r>
                <a14:m>
                  <m:oMath xmlns:m="http://schemas.openxmlformats.org/officeDocument/2006/math">
                    <m:r>
                      <a:rPr lang="en-SG" sz="1800" i="1">
                        <a:effectLst/>
                        <a:latin typeface="Cambria Math" panose="02040503050406030204" pitchFamily="18" charset="0"/>
                        <a:ea typeface="DengXian" panose="02010600030101010101" pitchFamily="2" charset="-122"/>
                        <a:cs typeface="Times New Roman" panose="02020603050405020304" pitchFamily="18" charset="0"/>
                      </a:rPr>
                      <m:t>𝑃</m:t>
                    </m:r>
                  </m:oMath>
                </a14:m>
                <a:r>
                  <a:rPr lang="en-SG" sz="1800" dirty="0">
                    <a:effectLst/>
                    <a:latin typeface="Calibri" panose="020F0502020204030204" pitchFamily="34" charset="0"/>
                    <a:ea typeface="DengXian" panose="02010600030101010101" pitchFamily="2" charset="-122"/>
                    <a:cs typeface="Times New Roman" panose="02020603050405020304" pitchFamily="18" charset="0"/>
                  </a:rPr>
                  <a:t> transforms eigenvectors of </a:t>
                </a:r>
                <a14:m>
                  <m:oMath xmlns:m="http://schemas.openxmlformats.org/officeDocument/2006/math">
                    <m:r>
                      <a:rPr lang="en-SG" sz="1800" i="1">
                        <a:effectLst/>
                        <a:latin typeface="Cambria Math" panose="02040503050406030204" pitchFamily="18" charset="0"/>
                        <a:ea typeface="DengXian" panose="02010600030101010101" pitchFamily="2" charset="-122"/>
                        <a:cs typeface="Times New Roman" panose="02020603050405020304" pitchFamily="18" charset="0"/>
                      </a:rPr>
                      <m:t>𝐵</m:t>
                    </m:r>
                  </m:oMath>
                </a14:m>
                <a:r>
                  <a:rPr lang="en-SG" sz="1800" dirty="0">
                    <a:effectLst/>
                    <a:latin typeface="Calibri" panose="020F0502020204030204" pitchFamily="34" charset="0"/>
                    <a:ea typeface="DengXian" panose="02010600030101010101" pitchFamily="2" charset="-122"/>
                    <a:cs typeface="Times New Roman" panose="02020603050405020304" pitchFamily="18" charset="0"/>
                  </a:rPr>
                  <a:t> into eigenvectors of </a:t>
                </a:r>
                <a14:m>
                  <m:oMath xmlns:m="http://schemas.openxmlformats.org/officeDocument/2006/math">
                    <m:r>
                      <a:rPr lang="en-SG" sz="1800" i="1">
                        <a:effectLst/>
                        <a:latin typeface="Cambria Math" panose="02040503050406030204" pitchFamily="18" charset="0"/>
                        <a:ea typeface="DengXian" panose="02010600030101010101" pitchFamily="2" charset="-122"/>
                        <a:cs typeface="Times New Roman" panose="02020603050405020304" pitchFamily="18" charset="0"/>
                      </a:rPr>
                      <m:t>𝐴</m:t>
                    </m:r>
                  </m:oMath>
                </a14:m>
                <a:r>
                  <a:rPr lang="en-SG" sz="1800" dirty="0">
                    <a:effectLst/>
                    <a:latin typeface="Calibri" panose="020F0502020204030204" pitchFamily="34" charset="0"/>
                    <a:ea typeface="DengXian" panose="02010600030101010101" pitchFamily="2" charset="-122"/>
                    <a:cs typeface="Times New Roman" panose="02020603050405020304" pitchFamily="18" charset="0"/>
                  </a:rPr>
                  <a:t>, explaining why the eigenvectors are different for similar matrices.</a:t>
                </a: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SG" sz="1200" kern="1200" dirty="0">
                  <a:solidFill>
                    <a:schemeClr val="tx1"/>
                  </a:solidFill>
                  <a:effectLst/>
                  <a:latin typeface="+mn-lt"/>
                  <a:ea typeface="+mn-ea"/>
                  <a:cs typeface="+mn-cs"/>
                </a:endParaRPr>
              </a:p>
              <a:p>
                <a:endParaRPr lang="en-US" dirty="0"/>
              </a:p>
            </p:txBody>
          </p:sp>
        </mc:Choice>
        <mc:Fallback xmlns="">
          <p:sp>
            <p:nvSpPr>
              <p:cNvPr id="3" name="Notes Placeholder 2"/>
              <p:cNvSpPr>
                <a:spLocks noGrp="1"/>
              </p:cNvSpPr>
              <p:nvPr>
                <p:ph type="body" idx="1"/>
              </p:nvPr>
            </p:nvSpPr>
            <p:spPr/>
            <p:txBody>
              <a:bodyPr/>
              <a:lstStyle/>
              <a:p>
                <a:r>
                  <a:rPr lang="en-SG" sz="1800" dirty="0">
                    <a:effectLst/>
                    <a:latin typeface="Calibri" panose="020F0502020204030204" pitchFamily="34" charset="0"/>
                    <a:ea typeface="DengXian" panose="02010600030101010101" pitchFamily="2" charset="-122"/>
                    <a:cs typeface="Times New Roman" panose="02020603050405020304" pitchFamily="18" charset="0"/>
                  </a:rPr>
                  <a:t>The relationship </a:t>
                </a:r>
                <a:r>
                  <a:rPr lang="en-SG" sz="1800" i="0">
                    <a:effectLst/>
                    <a:latin typeface="Cambria Math" panose="02040503050406030204" pitchFamily="18" charset="0"/>
                    <a:ea typeface="DengXian" panose="02010600030101010101" pitchFamily="2" charset="-122"/>
                    <a:cs typeface="Times New Roman" panose="02020603050405020304" pitchFamily="18" charset="0"/>
                  </a:rPr>
                  <a:t>𝐴=𝑃𝐵𝑃^(−1)</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SG" sz="1800" dirty="0">
                    <a:effectLst/>
                    <a:latin typeface="Calibri" panose="020F0502020204030204" pitchFamily="34" charset="0"/>
                    <a:ea typeface="DengXian" panose="02010600030101010101" pitchFamily="2" charset="-122"/>
                    <a:cs typeface="Times New Roman" panose="02020603050405020304" pitchFamily="18" charset="0"/>
                  </a:rPr>
                  <a:t>describes two matrices </a:t>
                </a:r>
                <a:r>
                  <a:rPr lang="en-SG" sz="1800" i="0">
                    <a:effectLst/>
                    <a:latin typeface="Cambria Math" panose="02040503050406030204" pitchFamily="18" charset="0"/>
                    <a:ea typeface="DengXian" panose="02010600030101010101" pitchFamily="2" charset="-122"/>
                    <a:cs typeface="Times New Roman" panose="02020603050405020304" pitchFamily="18" charset="0"/>
                  </a:rPr>
                  <a:t>𝐴</a:t>
                </a:r>
                <a:r>
                  <a:rPr lang="en-SG" sz="1800" dirty="0">
                    <a:effectLst/>
                    <a:latin typeface="Calibri" panose="020F0502020204030204" pitchFamily="34" charset="0"/>
                    <a:ea typeface="DengXian" panose="02010600030101010101" pitchFamily="2" charset="-122"/>
                    <a:cs typeface="Times New Roman" panose="02020603050405020304" pitchFamily="18" charset="0"/>
                  </a:rPr>
                  <a:t> and </a:t>
                </a:r>
                <a:r>
                  <a:rPr lang="en-SG" sz="1800" i="0">
                    <a:effectLst/>
                    <a:latin typeface="Cambria Math" panose="02040503050406030204" pitchFamily="18" charset="0"/>
                    <a:ea typeface="DengXian" panose="02010600030101010101" pitchFamily="2" charset="-122"/>
                    <a:cs typeface="Times New Roman" panose="02020603050405020304" pitchFamily="18" charset="0"/>
                  </a:rPr>
                  <a:t>𝐵</a:t>
                </a:r>
                <a:r>
                  <a:rPr lang="en-SG" sz="1800" dirty="0">
                    <a:effectLst/>
                    <a:latin typeface="Calibri" panose="020F0502020204030204" pitchFamily="34" charset="0"/>
                    <a:ea typeface="DengXian" panose="02010600030101010101" pitchFamily="2" charset="-122"/>
                    <a:cs typeface="Times New Roman" panose="02020603050405020304" pitchFamily="18" charset="0"/>
                  </a:rPr>
                  <a:t> that are similar, implying that while </a:t>
                </a:r>
                <a:r>
                  <a:rPr lang="en-SG" sz="1800" i="0">
                    <a:effectLst/>
                    <a:latin typeface="Cambria Math" panose="02040503050406030204" pitchFamily="18" charset="0"/>
                    <a:ea typeface="DengXian" panose="02010600030101010101" pitchFamily="2" charset="-122"/>
                    <a:cs typeface="Times New Roman" panose="02020603050405020304" pitchFamily="18" charset="0"/>
                  </a:rPr>
                  <a:t>𝐴</a:t>
                </a:r>
                <a:r>
                  <a:rPr lang="en-SG" sz="1800" dirty="0">
                    <a:effectLst/>
                    <a:latin typeface="Calibri" panose="020F0502020204030204" pitchFamily="34" charset="0"/>
                    <a:ea typeface="DengXian" panose="02010600030101010101" pitchFamily="2" charset="-122"/>
                    <a:cs typeface="Times New Roman" panose="02020603050405020304" pitchFamily="18" charset="0"/>
                  </a:rPr>
                  <a:t> and </a:t>
                </a:r>
                <a:r>
                  <a:rPr lang="en-SG" sz="1800" i="0">
                    <a:effectLst/>
                    <a:latin typeface="Cambria Math" panose="02040503050406030204" pitchFamily="18" charset="0"/>
                    <a:ea typeface="DengXian" panose="02010600030101010101" pitchFamily="2" charset="-122"/>
                    <a:cs typeface="Times New Roman" panose="02020603050405020304" pitchFamily="18" charset="0"/>
                  </a:rPr>
                  <a:t>𝐵</a:t>
                </a:r>
                <a:r>
                  <a:rPr lang="en-SG" sz="1800" dirty="0">
                    <a:effectLst/>
                    <a:latin typeface="Calibri" panose="020F0502020204030204" pitchFamily="34" charset="0"/>
                    <a:ea typeface="DengXian" panose="02010600030101010101" pitchFamily="2" charset="-122"/>
                    <a:cs typeface="Times New Roman" panose="02020603050405020304" pitchFamily="18" charset="0"/>
                  </a:rPr>
                  <a:t> may look different, they represent the same linear transformation under different bases. The matrix </a:t>
                </a:r>
                <a:r>
                  <a:rPr lang="en-SG" sz="1800" i="0">
                    <a:effectLst/>
                    <a:latin typeface="Cambria Math" panose="02040503050406030204" pitchFamily="18" charset="0"/>
                    <a:ea typeface="DengXian" panose="02010600030101010101" pitchFamily="2" charset="-122"/>
                    <a:cs typeface="Times New Roman" panose="02020603050405020304" pitchFamily="18" charset="0"/>
                  </a:rPr>
                  <a:t>𝑃</a:t>
                </a:r>
                <a:r>
                  <a:rPr lang="en-SG" sz="1800" dirty="0">
                    <a:effectLst/>
                    <a:latin typeface="Calibri" panose="020F0502020204030204" pitchFamily="34" charset="0"/>
                    <a:ea typeface="DengXian" panose="02010600030101010101" pitchFamily="2" charset="-122"/>
                    <a:cs typeface="Times New Roman" panose="02020603050405020304" pitchFamily="18" charset="0"/>
                  </a:rPr>
                  <a:t> is the change-of-basis matrix that transitions from the basis in which </a:t>
                </a:r>
                <a:r>
                  <a:rPr lang="en-SG" sz="1800" i="0">
                    <a:effectLst/>
                    <a:latin typeface="Cambria Math" panose="02040503050406030204" pitchFamily="18" charset="0"/>
                    <a:ea typeface="DengXian" panose="02010600030101010101" pitchFamily="2" charset="-122"/>
                    <a:cs typeface="Times New Roman" panose="02020603050405020304" pitchFamily="18" charset="0"/>
                  </a:rPr>
                  <a:t>𝐵</a:t>
                </a:r>
                <a:r>
                  <a:rPr lang="en-SG" sz="1800" dirty="0">
                    <a:effectLst/>
                    <a:latin typeface="Calibri" panose="020F0502020204030204" pitchFamily="34" charset="0"/>
                    <a:ea typeface="DengXian" panose="02010600030101010101" pitchFamily="2" charset="-122"/>
                    <a:cs typeface="Times New Roman" panose="02020603050405020304" pitchFamily="18" charset="0"/>
                  </a:rPr>
                  <a:t> is expressed to the basis in which </a:t>
                </a:r>
                <a:r>
                  <a:rPr lang="en-SG" sz="1800" i="0">
                    <a:effectLst/>
                    <a:latin typeface="Cambria Math" panose="02040503050406030204" pitchFamily="18" charset="0"/>
                    <a:ea typeface="DengXian" panose="02010600030101010101" pitchFamily="2" charset="-122"/>
                    <a:cs typeface="Times New Roman" panose="02020603050405020304" pitchFamily="18" charset="0"/>
                  </a:rPr>
                  <a:t>𝐴</a:t>
                </a:r>
                <a:r>
                  <a:rPr lang="en-SG" sz="1800" dirty="0">
                    <a:effectLst/>
                    <a:latin typeface="Calibri" panose="020F0502020204030204" pitchFamily="34" charset="0"/>
                    <a:ea typeface="DengXian" panose="02010600030101010101" pitchFamily="2" charset="-122"/>
                    <a:cs typeface="Times New Roman" panose="02020603050405020304" pitchFamily="18" charset="0"/>
                  </a:rPr>
                  <a:t> is expressed.</a:t>
                </a:r>
              </a:p>
              <a:p>
                <a:r>
                  <a:rPr lang="en-SG" sz="1800" b="1" dirty="0">
                    <a:effectLst/>
                    <a:latin typeface="Calibri" panose="020F0502020204030204" pitchFamily="34" charset="0"/>
                    <a:ea typeface="DengXian" panose="02010600030101010101" pitchFamily="2" charset="-122"/>
                    <a:cs typeface="Times New Roman" panose="02020603050405020304" pitchFamily="18" charset="0"/>
                  </a:rPr>
                  <a:t> </a:t>
                </a:r>
                <a:endParaRPr lang="en-SG" sz="1800" dirty="0">
                  <a:effectLst/>
                  <a:latin typeface="Calibri" panose="020F0502020204030204" pitchFamily="34" charset="0"/>
                  <a:ea typeface="DengXian" panose="02010600030101010101" pitchFamily="2" charset="-122"/>
                  <a:cs typeface="Times New Roman" panose="02020603050405020304" pitchFamily="18" charset="0"/>
                </a:endParaRPr>
              </a:p>
              <a:p>
                <a:r>
                  <a:rPr lang="en-SG" sz="1800" b="1" dirty="0">
                    <a:effectLst/>
                    <a:latin typeface="Calibri" panose="020F0502020204030204" pitchFamily="34" charset="0"/>
                    <a:ea typeface="DengXian" panose="02010600030101010101" pitchFamily="2" charset="-122"/>
                    <a:cs typeface="Times New Roman" panose="02020603050405020304" pitchFamily="18" charset="0"/>
                  </a:rPr>
                  <a:t>Same Determinants</a:t>
                </a:r>
                <a:endParaRPr lang="en-SG" sz="1800" dirty="0">
                  <a:effectLst/>
                  <a:latin typeface="Calibri" panose="020F0502020204030204" pitchFamily="34" charset="0"/>
                  <a:ea typeface="DengXian" panose="02010600030101010101" pitchFamily="2" charset="-122"/>
                  <a:cs typeface="Times New Roman" panose="02020603050405020304" pitchFamily="18" charset="0"/>
                </a:endParaRPr>
              </a:p>
              <a:p>
                <a:r>
                  <a:rPr lang="en-SG" sz="1800" dirty="0">
                    <a:effectLst/>
                    <a:latin typeface="Calibri" panose="020F0502020204030204" pitchFamily="34" charset="0"/>
                    <a:ea typeface="DengXian" panose="02010600030101010101" pitchFamily="2" charset="-122"/>
                    <a:cs typeface="Times New Roman" panose="02020603050405020304" pitchFamily="18" charset="0"/>
                  </a:rPr>
                  <a:t>det(</a:t>
                </a:r>
                <a:r>
                  <a:rPr lang="en-SG" sz="1800" i="0">
                    <a:effectLst/>
                    <a:latin typeface="Cambria Math" panose="02040503050406030204" pitchFamily="18" charset="0"/>
                    <a:ea typeface="DengXian" panose="02010600030101010101" pitchFamily="2" charset="-122"/>
                    <a:cs typeface="Times New Roman" panose="02020603050405020304" pitchFamily="18" charset="0"/>
                  </a:rPr>
                  <a:t>𝐴</a:t>
                </a:r>
                <a:r>
                  <a:rPr lang="en-SG" sz="1800" dirty="0">
                    <a:effectLst/>
                    <a:latin typeface="Calibri" panose="020F0502020204030204" pitchFamily="34" charset="0"/>
                    <a:ea typeface="DengXian" panose="02010600030101010101" pitchFamily="2" charset="-122"/>
                    <a:cs typeface="Times New Roman" panose="02020603050405020304" pitchFamily="18" charset="0"/>
                  </a:rPr>
                  <a:t>)=det(</a:t>
                </a:r>
                <a:r>
                  <a:rPr lang="en-SG" sz="1800" i="0">
                    <a:effectLst/>
                    <a:latin typeface="Cambria Math" panose="02040503050406030204" pitchFamily="18" charset="0"/>
                    <a:ea typeface="DengXian" panose="02010600030101010101" pitchFamily="2" charset="-122"/>
                    <a:cs typeface="Times New Roman" panose="02020603050405020304" pitchFamily="18" charset="0"/>
                  </a:rPr>
                  <a:t>𝑃𝐵𝑃^(−1)</a:t>
                </a:r>
                <a:r>
                  <a:rPr lang="en-SG" sz="1800" dirty="0">
                    <a:effectLst/>
                    <a:latin typeface="Calibri" panose="020F0502020204030204" pitchFamily="34" charset="0"/>
                    <a:ea typeface="DengXian" panose="02010600030101010101" pitchFamily="2" charset="-122"/>
                    <a:cs typeface="Times New Roman" panose="02020603050405020304" pitchFamily="18" charset="0"/>
                  </a:rPr>
                  <a:t>)</a:t>
                </a:r>
              </a:p>
              <a:p>
                <a:r>
                  <a:rPr lang="en-SG" sz="1800" dirty="0">
                    <a:effectLst/>
                    <a:latin typeface="Calibri" panose="020F0502020204030204" pitchFamily="34" charset="0"/>
                    <a:ea typeface="DengXian" panose="02010600030101010101" pitchFamily="2" charset="-122"/>
                    <a:cs typeface="Times New Roman" panose="02020603050405020304" pitchFamily="18" charset="0"/>
                  </a:rPr>
                  <a:t> det(</a:t>
                </a:r>
                <a:r>
                  <a:rPr lang="en-SG" sz="1800" i="0">
                    <a:effectLst/>
                    <a:latin typeface="Cambria Math" panose="02040503050406030204" pitchFamily="18" charset="0"/>
                    <a:ea typeface="DengXian" panose="02010600030101010101" pitchFamily="2" charset="-122"/>
                    <a:cs typeface="Times New Roman" panose="02020603050405020304" pitchFamily="18" charset="0"/>
                  </a:rPr>
                  <a:t>𝑃𝐵𝑃^(−1)</a:t>
                </a:r>
                <a:r>
                  <a:rPr lang="en-SG" sz="1800" dirty="0">
                    <a:effectLst/>
                    <a:latin typeface="Calibri" panose="020F0502020204030204" pitchFamily="34" charset="0"/>
                    <a:ea typeface="DengXian" panose="02010600030101010101" pitchFamily="2" charset="-122"/>
                    <a:cs typeface="Times New Roman" panose="02020603050405020304" pitchFamily="18" charset="0"/>
                  </a:rPr>
                  <a:t>)=det(</a:t>
                </a:r>
                <a:r>
                  <a:rPr lang="en-SG" sz="1800" i="0">
                    <a:effectLst/>
                    <a:latin typeface="Cambria Math" panose="02040503050406030204" pitchFamily="18" charset="0"/>
                    <a:ea typeface="DengXian" panose="02010600030101010101" pitchFamily="2" charset="-122"/>
                    <a:cs typeface="Times New Roman" panose="02020603050405020304" pitchFamily="18" charset="0"/>
                  </a:rPr>
                  <a:t>𝑃</a:t>
                </a:r>
                <a:r>
                  <a:rPr lang="en-SG" sz="1800" dirty="0">
                    <a:effectLst/>
                    <a:latin typeface="Calibri" panose="020F0502020204030204" pitchFamily="34" charset="0"/>
                    <a:ea typeface="DengXian" panose="02010600030101010101" pitchFamily="2" charset="-122"/>
                    <a:cs typeface="Times New Roman" panose="02020603050405020304" pitchFamily="18" charset="0"/>
                  </a:rPr>
                  <a:t>)det(</a:t>
                </a:r>
                <a:r>
                  <a:rPr lang="en-SG" sz="1800" i="0">
                    <a:effectLst/>
                    <a:latin typeface="Cambria Math" panose="02040503050406030204" pitchFamily="18" charset="0"/>
                    <a:ea typeface="DengXian" panose="02010600030101010101" pitchFamily="2" charset="-122"/>
                    <a:cs typeface="Times New Roman" panose="02020603050405020304" pitchFamily="18" charset="0"/>
                  </a:rPr>
                  <a:t>𝐵</a:t>
                </a:r>
                <a:r>
                  <a:rPr lang="en-SG" sz="1800" dirty="0">
                    <a:effectLst/>
                    <a:latin typeface="Calibri" panose="020F0502020204030204" pitchFamily="34" charset="0"/>
                    <a:ea typeface="DengXian" panose="02010600030101010101" pitchFamily="2" charset="-122"/>
                    <a:cs typeface="Times New Roman" panose="02020603050405020304" pitchFamily="18" charset="0"/>
                  </a:rPr>
                  <a:t>)det(</a:t>
                </a:r>
                <a:r>
                  <a:rPr lang="en-SG" sz="1800" i="0">
                    <a:effectLst/>
                    <a:latin typeface="Cambria Math" panose="02040503050406030204" pitchFamily="18" charset="0"/>
                    <a:ea typeface="DengXian" panose="02010600030101010101" pitchFamily="2" charset="-122"/>
                    <a:cs typeface="Times New Roman" panose="02020603050405020304" pitchFamily="18" charset="0"/>
                  </a:rPr>
                  <a:t>𝑃^(−1)</a:t>
                </a:r>
                <a:r>
                  <a:rPr lang="en-SG" sz="1800" dirty="0">
                    <a:effectLst/>
                    <a:latin typeface="Calibri" panose="020F0502020204030204" pitchFamily="34" charset="0"/>
                    <a:ea typeface="DengXian" panose="02010600030101010101" pitchFamily="2" charset="-122"/>
                    <a:cs typeface="Times New Roman" panose="02020603050405020304" pitchFamily="18" charset="0"/>
                  </a:rPr>
                  <a:t>)</a:t>
                </a:r>
              </a:p>
              <a:p>
                <a:r>
                  <a:rPr lang="en-SG" sz="1800" dirty="0">
                    <a:effectLst/>
                    <a:latin typeface="Calibri" panose="020F0502020204030204" pitchFamily="34" charset="0"/>
                    <a:ea typeface="DengXian" panose="02010600030101010101" pitchFamily="2" charset="-122"/>
                    <a:cs typeface="Times New Roman" panose="02020603050405020304" pitchFamily="18" charset="0"/>
                  </a:rPr>
                  <a:t> </a:t>
                </a:r>
              </a:p>
              <a:p>
                <a:r>
                  <a:rPr lang="en-SG" sz="1800" dirty="0">
                    <a:effectLst/>
                    <a:latin typeface="Calibri" panose="020F0502020204030204" pitchFamily="34" charset="0"/>
                    <a:ea typeface="DengXian" panose="02010600030101010101" pitchFamily="2" charset="-122"/>
                    <a:cs typeface="Times New Roman" panose="02020603050405020304" pitchFamily="18" charset="0"/>
                  </a:rPr>
                  <a:t>Since det(</a:t>
                </a:r>
                <a:r>
                  <a:rPr lang="en-SG" sz="1800" i="0">
                    <a:effectLst/>
                    <a:latin typeface="Cambria Math" panose="02040503050406030204" pitchFamily="18" charset="0"/>
                    <a:ea typeface="DengXian" panose="02010600030101010101" pitchFamily="2" charset="-122"/>
                    <a:cs typeface="Times New Roman" panose="02020603050405020304" pitchFamily="18" charset="0"/>
                  </a:rPr>
                  <a:t>𝑃^(−1)</a:t>
                </a:r>
                <a:r>
                  <a:rPr lang="en-SG" sz="1800" dirty="0">
                    <a:effectLst/>
                    <a:latin typeface="Calibri" panose="020F0502020204030204" pitchFamily="34" charset="0"/>
                    <a:ea typeface="DengXian" panose="02010600030101010101" pitchFamily="2" charset="-122"/>
                    <a:cs typeface="Times New Roman" panose="02020603050405020304" pitchFamily="18" charset="0"/>
                  </a:rPr>
                  <a:t>)=1/det(</a:t>
                </a:r>
                <a:r>
                  <a:rPr lang="en-SG" sz="1800" i="0">
                    <a:effectLst/>
                    <a:latin typeface="Cambria Math" panose="02040503050406030204" pitchFamily="18" charset="0"/>
                    <a:ea typeface="DengXian" panose="02010600030101010101" pitchFamily="2" charset="-122"/>
                    <a:cs typeface="Times New Roman" panose="02020603050405020304" pitchFamily="18" charset="0"/>
                  </a:rPr>
                  <a:t>𝑃</a:t>
                </a:r>
                <a:r>
                  <a:rPr lang="en-SG" sz="1800" dirty="0">
                    <a:effectLst/>
                    <a:latin typeface="Calibri" panose="020F0502020204030204" pitchFamily="34" charset="0"/>
                    <a:ea typeface="DengXian" panose="02010600030101010101" pitchFamily="2" charset="-122"/>
                    <a:cs typeface="Times New Roman" panose="02020603050405020304" pitchFamily="18" charset="0"/>
                  </a:rPr>
                  <a:t>), we have:</a:t>
                </a:r>
              </a:p>
              <a:p>
                <a:r>
                  <a:rPr lang="en-SG" sz="1800" dirty="0">
                    <a:effectLst/>
                    <a:latin typeface="Calibri" panose="020F0502020204030204" pitchFamily="34" charset="0"/>
                    <a:ea typeface="DengXian" panose="02010600030101010101" pitchFamily="2" charset="-122"/>
                    <a:cs typeface="Times New Roman" panose="02020603050405020304" pitchFamily="18" charset="0"/>
                  </a:rPr>
                  <a:t>det(</a:t>
                </a:r>
                <a:r>
                  <a:rPr lang="en-SG" sz="1800" i="0">
                    <a:effectLst/>
                    <a:latin typeface="Cambria Math" panose="02040503050406030204" pitchFamily="18" charset="0"/>
                    <a:ea typeface="DengXian" panose="02010600030101010101" pitchFamily="2" charset="-122"/>
                    <a:cs typeface="Times New Roman" panose="02020603050405020304" pitchFamily="18" charset="0"/>
                  </a:rPr>
                  <a:t>𝐴</a:t>
                </a:r>
                <a:r>
                  <a:rPr lang="en-SG" sz="1800" dirty="0">
                    <a:effectLst/>
                    <a:latin typeface="Calibri" panose="020F0502020204030204" pitchFamily="34" charset="0"/>
                    <a:ea typeface="DengXian" panose="02010600030101010101" pitchFamily="2" charset="-122"/>
                    <a:cs typeface="Times New Roman" panose="02020603050405020304" pitchFamily="18" charset="0"/>
                  </a:rPr>
                  <a:t>)= det(</a:t>
                </a:r>
                <a:r>
                  <a:rPr lang="en-SG" sz="1800" i="0">
                    <a:effectLst/>
                    <a:latin typeface="Cambria Math" panose="02040503050406030204" pitchFamily="18" charset="0"/>
                    <a:ea typeface="DengXian" panose="02010600030101010101" pitchFamily="2" charset="-122"/>
                    <a:cs typeface="Times New Roman" panose="02020603050405020304" pitchFamily="18" charset="0"/>
                  </a:rPr>
                  <a:t>𝑃𝐵𝑃^(−1)</a:t>
                </a:r>
                <a:r>
                  <a:rPr lang="en-SG" sz="1800" dirty="0">
                    <a:effectLst/>
                    <a:latin typeface="Calibri" panose="020F0502020204030204" pitchFamily="34" charset="0"/>
                    <a:ea typeface="DengXian" panose="02010600030101010101" pitchFamily="2" charset="-122"/>
                    <a:cs typeface="Times New Roman" panose="02020603050405020304" pitchFamily="18" charset="0"/>
                  </a:rPr>
                  <a:t>)= det(</a:t>
                </a:r>
                <a:r>
                  <a:rPr lang="en-SG" sz="1800" i="0">
                    <a:effectLst/>
                    <a:latin typeface="Cambria Math" panose="02040503050406030204" pitchFamily="18" charset="0"/>
                    <a:ea typeface="DengXian" panose="02010600030101010101" pitchFamily="2" charset="-122"/>
                    <a:cs typeface="Times New Roman" panose="02020603050405020304" pitchFamily="18" charset="0"/>
                  </a:rPr>
                  <a:t>𝑃</a:t>
                </a:r>
                <a:r>
                  <a:rPr lang="en-SG" sz="1800" dirty="0">
                    <a:effectLst/>
                    <a:latin typeface="Calibri" panose="020F0502020204030204" pitchFamily="34" charset="0"/>
                    <a:ea typeface="DengXian" panose="02010600030101010101" pitchFamily="2" charset="-122"/>
                    <a:cs typeface="Times New Roman" panose="02020603050405020304" pitchFamily="18" charset="0"/>
                  </a:rPr>
                  <a:t>)det(</a:t>
                </a:r>
                <a:r>
                  <a:rPr lang="en-SG" sz="1800" i="0">
                    <a:effectLst/>
                    <a:latin typeface="Cambria Math" panose="02040503050406030204" pitchFamily="18" charset="0"/>
                    <a:ea typeface="DengXian" panose="02010600030101010101" pitchFamily="2" charset="-122"/>
                    <a:cs typeface="Times New Roman" panose="02020603050405020304" pitchFamily="18" charset="0"/>
                  </a:rPr>
                  <a:t>𝐵</a:t>
                </a:r>
                <a:r>
                  <a:rPr lang="en-SG" sz="1800" dirty="0">
                    <a:effectLst/>
                    <a:latin typeface="Calibri" panose="020F0502020204030204" pitchFamily="34" charset="0"/>
                    <a:ea typeface="DengXian" panose="02010600030101010101" pitchFamily="2" charset="-122"/>
                    <a:cs typeface="Times New Roman" panose="02020603050405020304" pitchFamily="18" charset="0"/>
                  </a:rPr>
                  <a:t>)(1/det(</a:t>
                </a:r>
                <a:r>
                  <a:rPr lang="en-US" sz="1800" i="0">
                    <a:effectLst/>
                    <a:latin typeface="Cambria Math" panose="02040503050406030204" pitchFamily="18" charset="0"/>
                    <a:ea typeface="DengXian" panose="02010600030101010101" pitchFamily="2" charset="-122"/>
                    <a:cs typeface="Times New Roman" panose="02020603050405020304" pitchFamily="18" charset="0"/>
                  </a:rPr>
                  <a:t>𝑃</a:t>
                </a:r>
                <a:r>
                  <a:rPr lang="en-SG" sz="1800" dirty="0">
                    <a:effectLst/>
                    <a:latin typeface="Calibri" panose="020F0502020204030204" pitchFamily="34" charset="0"/>
                    <a:ea typeface="DengXian" panose="02010600030101010101" pitchFamily="2" charset="-122"/>
                    <a:cs typeface="Times New Roman" panose="02020603050405020304" pitchFamily="18" charset="0"/>
                  </a:rPr>
                  <a:t>)) = det(</a:t>
                </a:r>
                <a:r>
                  <a:rPr lang="en-SG" sz="1800" i="0">
                    <a:effectLst/>
                    <a:latin typeface="Cambria Math" panose="02040503050406030204" pitchFamily="18" charset="0"/>
                    <a:ea typeface="DengXian" panose="02010600030101010101" pitchFamily="2" charset="-122"/>
                    <a:cs typeface="Times New Roman" panose="02020603050405020304" pitchFamily="18" charset="0"/>
                  </a:rPr>
                  <a:t>𝐵</a:t>
                </a:r>
                <a:r>
                  <a:rPr lang="en-SG" sz="1800" dirty="0">
                    <a:effectLst/>
                    <a:latin typeface="Calibri" panose="020F0502020204030204" pitchFamily="34" charset="0"/>
                    <a:ea typeface="DengXian" panose="02010600030101010101" pitchFamily="2" charset="-122"/>
                    <a:cs typeface="Times New Roman" panose="02020603050405020304" pitchFamily="18" charset="0"/>
                  </a:rPr>
                  <a:t>)</a:t>
                </a:r>
              </a:p>
              <a:p>
                <a:r>
                  <a:rPr lang="en-SG" sz="1800" dirty="0">
                    <a:effectLst/>
                    <a:latin typeface="Calibri" panose="020F0502020204030204" pitchFamily="34" charset="0"/>
                    <a:ea typeface="DengXian" panose="02010600030101010101" pitchFamily="2" charset="-122"/>
                    <a:cs typeface="Times New Roman" panose="02020603050405020304" pitchFamily="18" charset="0"/>
                  </a:rPr>
                  <a:t> </a:t>
                </a:r>
              </a:p>
              <a:p>
                <a:r>
                  <a:rPr lang="en-SG" sz="1800" b="1" dirty="0">
                    <a:effectLst/>
                    <a:latin typeface="Calibri" panose="020F0502020204030204" pitchFamily="34" charset="0"/>
                    <a:ea typeface="DengXian" panose="02010600030101010101" pitchFamily="2" charset="-122"/>
                    <a:cs typeface="Times New Roman" panose="02020603050405020304" pitchFamily="18" charset="0"/>
                  </a:rPr>
                  <a:t>Invertibility</a:t>
                </a:r>
                <a:endParaRPr lang="en-SG" sz="1800" dirty="0">
                  <a:effectLst/>
                  <a:latin typeface="Calibri" panose="020F0502020204030204" pitchFamily="34" charset="0"/>
                  <a:ea typeface="DengXian" panose="02010600030101010101" pitchFamily="2" charset="-122"/>
                  <a:cs typeface="Times New Roman" panose="02020603050405020304" pitchFamily="18" charset="0"/>
                </a:endParaRPr>
              </a:p>
              <a:p>
                <a:r>
                  <a:rPr lang="en-SG" sz="1800" dirty="0">
                    <a:effectLst/>
                    <a:latin typeface="Calibri" panose="020F0502020204030204" pitchFamily="34" charset="0"/>
                    <a:ea typeface="DengXian" panose="02010600030101010101" pitchFamily="2" charset="-122"/>
                    <a:cs typeface="Times New Roman" panose="02020603050405020304" pitchFamily="18" charset="0"/>
                  </a:rPr>
                  <a:t>Since det(</a:t>
                </a:r>
                <a:r>
                  <a:rPr lang="en-SG" sz="1800" i="0">
                    <a:effectLst/>
                    <a:latin typeface="Cambria Math" panose="02040503050406030204" pitchFamily="18" charset="0"/>
                    <a:ea typeface="DengXian" panose="02010600030101010101" pitchFamily="2" charset="-122"/>
                    <a:cs typeface="Times New Roman" panose="02020603050405020304" pitchFamily="18" charset="0"/>
                  </a:rPr>
                  <a:t>𝐴</a:t>
                </a:r>
                <a:r>
                  <a:rPr lang="en-SG" sz="1800" dirty="0">
                    <a:effectLst/>
                    <a:latin typeface="Calibri" panose="020F0502020204030204" pitchFamily="34" charset="0"/>
                    <a:ea typeface="DengXian" panose="02010600030101010101" pitchFamily="2" charset="-122"/>
                    <a:cs typeface="Times New Roman" panose="02020603050405020304" pitchFamily="18" charset="0"/>
                  </a:rPr>
                  <a:t>)= det(</a:t>
                </a:r>
                <a:r>
                  <a:rPr lang="en-SG" sz="1800" i="0">
                    <a:effectLst/>
                    <a:latin typeface="Cambria Math" panose="02040503050406030204" pitchFamily="18" charset="0"/>
                    <a:ea typeface="DengXian" panose="02010600030101010101" pitchFamily="2" charset="-122"/>
                    <a:cs typeface="Times New Roman" panose="02020603050405020304" pitchFamily="18" charset="0"/>
                  </a:rPr>
                  <a:t>𝐵</a:t>
                </a:r>
                <a:r>
                  <a:rPr lang="en-SG" sz="1800" dirty="0">
                    <a:effectLst/>
                    <a:latin typeface="Calibri" panose="020F0502020204030204" pitchFamily="34" charset="0"/>
                    <a:ea typeface="DengXian" panose="02010600030101010101" pitchFamily="2" charset="-122"/>
                    <a:cs typeface="Times New Roman" panose="02020603050405020304" pitchFamily="18" charset="0"/>
                  </a:rPr>
                  <a:t>), if one of the matrices is invertible (nonzero determinant), the other must also be invertible. </a:t>
                </a:r>
              </a:p>
              <a:p>
                <a:r>
                  <a:rPr lang="en-SG" sz="1800" b="1" dirty="0">
                    <a:effectLst/>
                    <a:latin typeface="Calibri" panose="020F0502020204030204" pitchFamily="34" charset="0"/>
                    <a:ea typeface="DengXian" panose="02010600030101010101" pitchFamily="2" charset="-122"/>
                    <a:cs typeface="Times New Roman" panose="02020603050405020304" pitchFamily="18" charset="0"/>
                  </a:rPr>
                  <a:t> </a:t>
                </a:r>
                <a:endParaRPr lang="en-SG" sz="1800" dirty="0">
                  <a:effectLst/>
                  <a:latin typeface="Calibri" panose="020F0502020204030204" pitchFamily="34" charset="0"/>
                  <a:ea typeface="DengXian" panose="02010600030101010101" pitchFamily="2" charset="-122"/>
                  <a:cs typeface="Times New Roman" panose="02020603050405020304" pitchFamily="18" charset="0"/>
                </a:endParaRPr>
              </a:p>
              <a:p>
                <a:r>
                  <a:rPr lang="en-SG" sz="1800" b="1" dirty="0">
                    <a:effectLst/>
                    <a:latin typeface="Calibri" panose="020F0502020204030204" pitchFamily="34" charset="0"/>
                    <a:ea typeface="DengXian" panose="02010600030101010101" pitchFamily="2" charset="-122"/>
                    <a:cs typeface="Times New Roman" panose="02020603050405020304" pitchFamily="18" charset="0"/>
                  </a:rPr>
                  <a:t>Same Rank</a:t>
                </a:r>
                <a:endParaRPr lang="en-SG" sz="1800" dirty="0">
                  <a:effectLst/>
                  <a:latin typeface="Calibri" panose="020F0502020204030204" pitchFamily="34" charset="0"/>
                  <a:ea typeface="DengXian" panose="02010600030101010101" pitchFamily="2" charset="-122"/>
                  <a:cs typeface="Times New Roman" panose="02020603050405020304" pitchFamily="18" charset="0"/>
                </a:endParaRPr>
              </a:p>
              <a:p>
                <a:r>
                  <a:rPr lang="en-SG" sz="1800" dirty="0">
                    <a:effectLst/>
                    <a:latin typeface="Calibri" panose="020F0502020204030204" pitchFamily="34" charset="0"/>
                    <a:ea typeface="DengXian" panose="02010600030101010101" pitchFamily="2" charset="-122"/>
                    <a:cs typeface="Times New Roman" panose="02020603050405020304" pitchFamily="18" charset="0"/>
                  </a:rPr>
                  <a:t>The rank of a matrix is the dimension of the vector space spanned by its columns (or rows). For similar matrices, the transformations they represent, albeit in different bases, span spaces of the same dimension. Thus, they have the same rank.</a:t>
                </a:r>
              </a:p>
              <a:p>
                <a:r>
                  <a:rPr lang="en-SG" sz="1800" b="1" dirty="0">
                    <a:effectLst/>
                    <a:latin typeface="Calibri" panose="020F0502020204030204" pitchFamily="34" charset="0"/>
                    <a:ea typeface="DengXian" panose="02010600030101010101" pitchFamily="2" charset="-122"/>
                    <a:cs typeface="Times New Roman" panose="02020603050405020304" pitchFamily="18" charset="0"/>
                  </a:rPr>
                  <a:t> </a:t>
                </a:r>
                <a:endParaRPr lang="en-SG" sz="1800" dirty="0">
                  <a:effectLst/>
                  <a:latin typeface="Calibri" panose="020F0502020204030204" pitchFamily="34" charset="0"/>
                  <a:ea typeface="DengXian" panose="02010600030101010101" pitchFamily="2" charset="-122"/>
                  <a:cs typeface="Times New Roman" panose="02020603050405020304" pitchFamily="18" charset="0"/>
                </a:endParaRPr>
              </a:p>
              <a:p>
                <a:r>
                  <a:rPr lang="en-SG" sz="1800" b="1" dirty="0">
                    <a:effectLst/>
                    <a:latin typeface="Calibri" panose="020F0502020204030204" pitchFamily="34" charset="0"/>
                    <a:ea typeface="DengXian" panose="02010600030101010101" pitchFamily="2" charset="-122"/>
                    <a:cs typeface="Times New Roman" panose="02020603050405020304" pitchFamily="18" charset="0"/>
                  </a:rPr>
                  <a:t>Characteristic Polynomial, Eigenvalues, and Eigenspace Dimensions</a:t>
                </a:r>
                <a:endParaRPr lang="en-SG" sz="1800" dirty="0">
                  <a:effectLst/>
                  <a:latin typeface="Calibri" panose="020F0502020204030204" pitchFamily="34" charset="0"/>
                  <a:ea typeface="DengXian" panose="02010600030101010101" pitchFamily="2" charset="-122"/>
                  <a:cs typeface="Times New Roman" panose="02020603050405020304" pitchFamily="18" charset="0"/>
                </a:endParaRPr>
              </a:p>
              <a:p>
                <a:r>
                  <a:rPr lang="en-SG" sz="1200" kern="1200" dirty="0">
                    <a:solidFill>
                      <a:schemeClr val="tx1"/>
                    </a:solidFill>
                    <a:effectLst/>
                    <a:latin typeface="+mn-lt"/>
                    <a:ea typeface="+mn-ea"/>
                    <a:cs typeface="+mn-cs"/>
                  </a:rPr>
                  <a:t>The characteristic polynomial of a matrix </a:t>
                </a:r>
                <a:r>
                  <a:rPr lang="en-SG" sz="1200" i="0" kern="1200">
                    <a:solidFill>
                      <a:schemeClr val="tx1"/>
                    </a:solidFill>
                    <a:effectLst/>
                    <a:latin typeface="+mn-lt"/>
                    <a:ea typeface="+mn-ea"/>
                    <a:cs typeface="+mn-cs"/>
                  </a:rPr>
                  <a:t>𝐴</a:t>
                </a:r>
                <a:r>
                  <a:rPr lang="en-SG" sz="1200" kern="1200" dirty="0">
                    <a:solidFill>
                      <a:schemeClr val="tx1"/>
                    </a:solidFill>
                    <a:effectLst/>
                    <a:latin typeface="+mn-lt"/>
                    <a:ea typeface="+mn-ea"/>
                    <a:cs typeface="+mn-cs"/>
                  </a:rPr>
                  <a:t> is given by </a:t>
                </a:r>
                <a:r>
                  <a:rPr lang="en-US" sz="1200" i="0" kern="1200">
                    <a:solidFill>
                      <a:schemeClr val="tx1"/>
                    </a:solidFill>
                    <a:effectLst/>
                    <a:latin typeface="+mn-lt"/>
                    <a:ea typeface="+mn-ea"/>
                    <a:cs typeface="+mn-cs"/>
                  </a:rPr>
                  <a:t>det</a:t>
                </a:r>
                <a:r>
                  <a:rPr lang="en-SG" sz="1200" i="0" kern="1200">
                    <a:solidFill>
                      <a:schemeClr val="tx1"/>
                    </a:solidFill>
                    <a:effectLst/>
                    <a:latin typeface="+mn-lt"/>
                    <a:ea typeface="+mn-ea"/>
                    <a:cs typeface="+mn-cs"/>
                  </a:rPr>
                  <a:t>(</a:t>
                </a:r>
                <a:r>
                  <a:rPr lang="en-US" sz="1200" i="0" kern="1200">
                    <a:solidFill>
                      <a:schemeClr val="tx1"/>
                    </a:solidFill>
                    <a:effectLst/>
                    <a:latin typeface="+mn-lt"/>
                    <a:ea typeface="+mn-ea"/>
                    <a:cs typeface="+mn-cs"/>
                  </a:rPr>
                  <a:t>𝐴−𝜆𝐼)</a:t>
                </a:r>
                <a:r>
                  <a:rPr lang="en-SG" sz="1200" kern="1200" dirty="0">
                    <a:solidFill>
                      <a:schemeClr val="tx1"/>
                    </a:solidFill>
                    <a:effectLst/>
                    <a:latin typeface="+mn-lt"/>
                    <a:ea typeface="+mn-ea"/>
                    <a:cs typeface="+mn-cs"/>
                  </a:rPr>
                  <a:t>.</a:t>
                </a:r>
              </a:p>
              <a:p>
                <a:r>
                  <a:rPr lang="en-SG" sz="1200" kern="1200" dirty="0">
                    <a:solidFill>
                      <a:schemeClr val="tx1"/>
                    </a:solidFill>
                    <a:effectLst/>
                    <a:latin typeface="+mn-lt"/>
                    <a:ea typeface="+mn-ea"/>
                    <a:cs typeface="+mn-cs"/>
                  </a:rPr>
                  <a:t>For similar matrices, </a:t>
                </a:r>
                <a:r>
                  <a:rPr lang="en-SG" sz="1800" i="0">
                    <a:effectLst/>
                    <a:latin typeface="Cambria Math" panose="02040503050406030204" pitchFamily="18" charset="0"/>
                    <a:ea typeface="DengXian" panose="02010600030101010101" pitchFamily="2" charset="-122"/>
                    <a:cs typeface="Times New Roman" panose="02020603050405020304" pitchFamily="18" charset="0"/>
                  </a:rPr>
                  <a:t>𝑃𝐵𝑃^(−1)</a:t>
                </a:r>
                <a:r>
                  <a:rPr lang="en-US" sz="1800" i="0">
                    <a:effectLst/>
                    <a:latin typeface="Cambria Math" panose="02040503050406030204" pitchFamily="18" charset="0"/>
                    <a:ea typeface="DengXian" panose="02010600030101010101" pitchFamily="2" charset="-122"/>
                    <a:cs typeface="Times New Roman" panose="02020603050405020304" pitchFamily="18" charset="0"/>
                  </a:rPr>
                  <a:t>−𝜆𝐼=</a:t>
                </a:r>
                <a:r>
                  <a:rPr lang="en-SG" sz="1800" i="0">
                    <a:effectLst/>
                    <a:latin typeface="Cambria Math" panose="02040503050406030204" pitchFamily="18" charset="0"/>
                    <a:ea typeface="DengXian" panose="02010600030101010101" pitchFamily="2" charset="-122"/>
                    <a:cs typeface="Times New Roman" panose="02020603050405020304" pitchFamily="18" charset="0"/>
                  </a:rPr>
                  <a:t>𝑃𝐵𝑃^(−1)</a:t>
                </a:r>
                <a:r>
                  <a:rPr lang="en-US" sz="1800" i="0">
                    <a:effectLst/>
                    <a:latin typeface="Cambria Math" panose="02040503050406030204" pitchFamily="18" charset="0"/>
                    <a:ea typeface="DengXian" panose="02010600030101010101" pitchFamily="2" charset="-122"/>
                    <a:cs typeface="Times New Roman" panose="02020603050405020304" pitchFamily="18" charset="0"/>
                  </a:rPr>
                  <a:t>−</a:t>
                </a:r>
                <a:r>
                  <a:rPr lang="en-SG" sz="1800" i="0">
                    <a:effectLst/>
                    <a:latin typeface="Cambria Math" panose="02040503050406030204" pitchFamily="18" charset="0"/>
                    <a:ea typeface="DengXian" panose="02010600030101010101" pitchFamily="2" charset="-122"/>
                    <a:cs typeface="Times New Roman" panose="02020603050405020304" pitchFamily="18" charset="0"/>
                  </a:rPr>
                  <a:t>𝑃</a:t>
                </a:r>
                <a:r>
                  <a:rPr lang="en-US" sz="1800" i="0">
                    <a:effectLst/>
                    <a:latin typeface="Cambria Math" panose="02040503050406030204" pitchFamily="18" charset="0"/>
                    <a:ea typeface="DengXian" panose="02010600030101010101" pitchFamily="2" charset="-122"/>
                    <a:cs typeface="Times New Roman" panose="02020603050405020304" pitchFamily="18" charset="0"/>
                  </a:rPr>
                  <a:t>𝜆</a:t>
                </a:r>
                <a:r>
                  <a:rPr lang="en-SG" sz="1800" i="0">
                    <a:effectLst/>
                    <a:latin typeface="Cambria Math" panose="02040503050406030204" pitchFamily="18" charset="0"/>
                    <a:ea typeface="DengXian" panose="02010600030101010101" pitchFamily="2" charset="-122"/>
                    <a:cs typeface="Times New Roman" panose="02020603050405020304" pitchFamily="18" charset="0"/>
                  </a:rPr>
                  <a:t>𝑃^(−1)</a:t>
                </a:r>
                <a:r>
                  <a:rPr lang="en-US" sz="1800" i="0">
                    <a:effectLst/>
                    <a:latin typeface="Cambria Math" panose="02040503050406030204" pitchFamily="18" charset="0"/>
                    <a:ea typeface="DengXian" panose="02010600030101010101" pitchFamily="2" charset="-122"/>
                    <a:cs typeface="Times New Roman" panose="02020603050405020304" pitchFamily="18" charset="0"/>
                  </a:rPr>
                  <a:t>=</a:t>
                </a:r>
                <a:r>
                  <a:rPr lang="en-SG" sz="1800" i="0">
                    <a:effectLst/>
                    <a:latin typeface="Cambria Math" panose="02040503050406030204" pitchFamily="18" charset="0"/>
                    <a:ea typeface="DengXian" panose="02010600030101010101" pitchFamily="2" charset="-122"/>
                    <a:cs typeface="Times New Roman" panose="02020603050405020304" pitchFamily="18" charset="0"/>
                  </a:rPr>
                  <a:t>𝑃(𝐵</a:t>
                </a:r>
                <a:r>
                  <a:rPr lang="en-US" sz="1800" i="0">
                    <a:effectLst/>
                    <a:latin typeface="Cambria Math" panose="02040503050406030204" pitchFamily="18" charset="0"/>
                    <a:ea typeface="DengXian" panose="02010600030101010101" pitchFamily="2" charset="-122"/>
                    <a:cs typeface="Times New Roman" panose="02020603050405020304" pitchFamily="18" charset="0"/>
                  </a:rPr>
                  <a:t>−𝜆𝐼</a:t>
                </a:r>
                <a:r>
                  <a:rPr lang="en-SG" sz="1800" i="0">
                    <a:effectLst/>
                    <a:latin typeface="Cambria Math" panose="02040503050406030204" pitchFamily="18" charset="0"/>
                    <a:ea typeface="DengXian" panose="02010600030101010101" pitchFamily="2" charset="-122"/>
                    <a:cs typeface="Times New Roman" panose="02020603050405020304" pitchFamily="18" charset="0"/>
                  </a:rPr>
                  <a:t>〖)𝑃〗^(−1)</a:t>
                </a:r>
                <a:endParaRPr lang="en-SG" sz="1800" dirty="0">
                  <a:effectLst/>
                  <a:latin typeface="Calibri" panose="020F0502020204030204" pitchFamily="34" charset="0"/>
                  <a:ea typeface="DengXian" panose="02010600030101010101" pitchFamily="2" charset="-122"/>
                  <a:cs typeface="Times New Roman" panose="02020603050405020304" pitchFamily="18" charset="0"/>
                </a:endParaRPr>
              </a:p>
              <a:p>
                <a:pPr algn="l"/>
                <a:r>
                  <a:rPr lang="en-US" sz="1800" i="0">
                    <a:effectLst/>
                    <a:latin typeface="Cambria Math" panose="02040503050406030204" pitchFamily="18" charset="0"/>
                    <a:ea typeface="DengXian" panose="02010600030101010101" pitchFamily="2" charset="-122"/>
                    <a:cs typeface="Times New Roman" panose="02020603050405020304" pitchFamily="18" charset="0"/>
                  </a:rPr>
                  <a:t>det</a:t>
                </a:r>
                <a:r>
                  <a:rPr lang="en-SG" sz="1800" i="0">
                    <a:effectLst/>
                    <a:latin typeface="Cambria Math" panose="02040503050406030204" pitchFamily="18" charset="0"/>
                    <a:ea typeface="DengXian" panose="02010600030101010101" pitchFamily="2" charset="-122"/>
                    <a:cs typeface="Times New Roman" panose="02020603050405020304" pitchFamily="18" charset="0"/>
                  </a:rPr>
                  <a:t>(</a:t>
                </a:r>
                <a:r>
                  <a:rPr lang="en-US" sz="1800" i="0">
                    <a:effectLst/>
                    <a:latin typeface="Cambria Math" panose="02040503050406030204" pitchFamily="18" charset="0"/>
                    <a:ea typeface="DengXian" panose="02010600030101010101" pitchFamily="2" charset="-122"/>
                    <a:cs typeface="Times New Roman" panose="02020603050405020304" pitchFamily="18" charset="0"/>
                  </a:rPr>
                  <a:t>𝐴−𝜆𝐼)</a:t>
                </a:r>
                <a:r>
                  <a:rPr lang="en-US" sz="1800" dirty="0">
                    <a:effectLst/>
                    <a:latin typeface="Calibri" panose="020F0502020204030204" pitchFamily="34" charset="0"/>
                    <a:ea typeface="DengXian" panose="02010600030101010101" pitchFamily="2" charset="-122"/>
                    <a:cs typeface="Times New Roman" panose="02020603050405020304" pitchFamily="18" charset="0"/>
                  </a:rPr>
                  <a:t>=</a:t>
                </a:r>
                <a:r>
                  <a:rPr lang="en-SG"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i="0">
                    <a:effectLst/>
                    <a:latin typeface="Cambria Math" panose="02040503050406030204" pitchFamily="18" charset="0"/>
                    <a:ea typeface="DengXian" panose="02010600030101010101" pitchFamily="2" charset="-122"/>
                    <a:cs typeface="Times New Roman" panose="02020603050405020304" pitchFamily="18" charset="0"/>
                  </a:rPr>
                  <a:t>det</a:t>
                </a:r>
                <a:r>
                  <a:rPr lang="en-SG" sz="1800" i="0">
                    <a:effectLst/>
                    <a:latin typeface="Cambria Math" panose="02040503050406030204" pitchFamily="18" charset="0"/>
                    <a:ea typeface="DengXian" panose="02010600030101010101" pitchFamily="2" charset="-122"/>
                    <a:cs typeface="Times New Roman" panose="02020603050405020304" pitchFamily="18" charset="0"/>
                  </a:rPr>
                  <a:t>(𝑃(𝐵</a:t>
                </a:r>
                <a:r>
                  <a:rPr lang="en-US" sz="1800" i="0">
                    <a:effectLst/>
                    <a:latin typeface="Cambria Math" panose="02040503050406030204" pitchFamily="18" charset="0"/>
                    <a:ea typeface="DengXian" panose="02010600030101010101" pitchFamily="2" charset="-122"/>
                    <a:cs typeface="Times New Roman" panose="02020603050405020304" pitchFamily="18" charset="0"/>
                  </a:rPr>
                  <a:t>−𝜆𝐼)</a:t>
                </a:r>
                <a:r>
                  <a:rPr lang="en-SG" sz="1800" i="0">
                    <a:effectLst/>
                    <a:latin typeface="Cambria Math" panose="02040503050406030204" pitchFamily="18" charset="0"/>
                    <a:ea typeface="DengXian" panose="02010600030101010101" pitchFamily="2" charset="-122"/>
                    <a:cs typeface="Times New Roman" panose="02020603050405020304" pitchFamily="18" charset="0"/>
                  </a:rPr>
                  <a:t> 𝑃^(−1)</a:t>
                </a:r>
                <a:r>
                  <a:rPr lang="en-US" sz="1800" i="0">
                    <a:effectLst/>
                    <a:latin typeface="Cambria Math" panose="02040503050406030204" pitchFamily="18" charset="0"/>
                    <a:ea typeface="DengXian" panose="02010600030101010101" pitchFamily="2" charset="-122"/>
                    <a:cs typeface="Times New Roman" panose="02020603050405020304" pitchFamily="18" charset="0"/>
                  </a:rPr>
                  <a:t>)</a:t>
                </a:r>
                <a:r>
                  <a:rPr lang="en-SG" sz="1800" i="0">
                    <a:effectLst/>
                    <a:latin typeface="Cambria Math" panose="02040503050406030204" pitchFamily="18" charset="0"/>
                    <a:ea typeface="DengXian" panose="02010600030101010101" pitchFamily="2" charset="-122"/>
                    <a:cs typeface="Times New Roman" panose="02020603050405020304" pitchFamily="18" charset="0"/>
                  </a:rPr>
                  <a:t>=</a:t>
                </a:r>
                <a:r>
                  <a:rPr lang="en-US" sz="1800" i="0">
                    <a:effectLst/>
                    <a:latin typeface="Cambria Math" panose="02040503050406030204" pitchFamily="18" charset="0"/>
                    <a:ea typeface="DengXian" panose="02010600030101010101" pitchFamily="2" charset="-122"/>
                    <a:cs typeface="Times New Roman" panose="02020603050405020304" pitchFamily="18" charset="0"/>
                  </a:rPr>
                  <a:t>det</a:t>
                </a:r>
                <a:r>
                  <a:rPr lang="en-SG" sz="1800" i="0">
                    <a:effectLst/>
                    <a:latin typeface="Cambria Math" panose="02040503050406030204" pitchFamily="18" charset="0"/>
                    <a:ea typeface="DengXian" panose="02010600030101010101" pitchFamily="2" charset="-122"/>
                    <a:cs typeface="Times New Roman" panose="02020603050405020304" pitchFamily="18" charset="0"/>
                  </a:rPr>
                  <a:t>(𝑃)</a:t>
                </a:r>
                <a:r>
                  <a:rPr lang="en-US" sz="1800" i="0">
                    <a:effectLst/>
                    <a:latin typeface="Cambria Math" panose="02040503050406030204" pitchFamily="18" charset="0"/>
                    <a:ea typeface="DengXian" panose="02010600030101010101" pitchFamily="2" charset="-122"/>
                    <a:cs typeface="Times New Roman" panose="02020603050405020304" pitchFamily="18" charset="0"/>
                  </a:rPr>
                  <a:t>det</a:t>
                </a:r>
                <a:r>
                  <a:rPr lang="en-SG" sz="1800" i="0">
                    <a:effectLst/>
                    <a:latin typeface="Cambria Math" panose="02040503050406030204" pitchFamily="18" charset="0"/>
                    <a:ea typeface="DengXian" panose="02010600030101010101" pitchFamily="2" charset="-122"/>
                    <a:cs typeface="Times New Roman" panose="02020603050405020304" pitchFamily="18" charset="0"/>
                  </a:rPr>
                  <a:t>(𝐵</a:t>
                </a:r>
                <a:r>
                  <a:rPr lang="en-US" sz="1800" i="0">
                    <a:effectLst/>
                    <a:latin typeface="Cambria Math" panose="02040503050406030204" pitchFamily="18" charset="0"/>
                    <a:ea typeface="DengXian" panose="02010600030101010101" pitchFamily="2" charset="-122"/>
                    <a:cs typeface="Times New Roman" panose="02020603050405020304" pitchFamily="18" charset="0"/>
                  </a:rPr>
                  <a:t>−𝜆𝐼)</a:t>
                </a:r>
                <a:r>
                  <a:rPr lang="en-SG" sz="1800" i="0">
                    <a:effectLst/>
                    <a:latin typeface="Cambria Math" panose="02040503050406030204" pitchFamily="18" charset="0"/>
                    <a:ea typeface="DengXian" panose="02010600030101010101" pitchFamily="2" charset="-122"/>
                    <a:cs typeface="Times New Roman" panose="02020603050405020304" pitchFamily="18" charset="0"/>
                  </a:rPr>
                  <a:t> 〖</a:t>
                </a:r>
                <a:r>
                  <a:rPr lang="en-US" sz="1800" i="0">
                    <a:effectLst/>
                    <a:latin typeface="Cambria Math" panose="02040503050406030204" pitchFamily="18" charset="0"/>
                    <a:ea typeface="DengXian" panose="02010600030101010101" pitchFamily="2" charset="-122"/>
                    <a:cs typeface="Times New Roman" panose="02020603050405020304" pitchFamily="18" charset="0"/>
                  </a:rPr>
                  <a:t>det(</a:t>
                </a:r>
                <a:r>
                  <a:rPr lang="en-SG" sz="1800" i="0">
                    <a:effectLst/>
                    <a:latin typeface="Cambria Math" panose="02040503050406030204" pitchFamily="18" charset="0"/>
                    <a:ea typeface="DengXian" panose="02010600030101010101" pitchFamily="2" charset="-122"/>
                    <a:cs typeface="Times New Roman" panose="02020603050405020304" pitchFamily="18" charset="0"/>
                  </a:rPr>
                  <a:t>𝑃〗^(−1)</a:t>
                </a:r>
                <a:r>
                  <a:rPr lang="en-US" sz="1800" i="0">
                    <a:effectLst/>
                    <a:latin typeface="Cambria Math" panose="02040503050406030204" pitchFamily="18" charset="0"/>
                    <a:ea typeface="DengXian" panose="02010600030101010101" pitchFamily="2" charset="-122"/>
                    <a:cs typeface="Times New Roman" panose="02020603050405020304" pitchFamily="18" charset="0"/>
                  </a:rPr>
                  <a:t>)=det</a:t>
                </a:r>
                <a:r>
                  <a:rPr lang="en-SG" sz="1800" i="0">
                    <a:effectLst/>
                    <a:latin typeface="Cambria Math" panose="02040503050406030204" pitchFamily="18" charset="0"/>
                    <a:ea typeface="DengXian" panose="02010600030101010101" pitchFamily="2" charset="-122"/>
                    <a:cs typeface="Times New Roman" panose="02020603050405020304" pitchFamily="18" charset="0"/>
                  </a:rPr>
                  <a:t>(</a:t>
                </a:r>
                <a:r>
                  <a:rPr lang="en-US" sz="1800" i="0">
                    <a:effectLst/>
                    <a:latin typeface="Cambria Math" panose="02040503050406030204" pitchFamily="18" charset="0"/>
                    <a:ea typeface="DengXian" panose="02010600030101010101" pitchFamily="2" charset="-122"/>
                    <a:cs typeface="Times New Roman" panose="02020603050405020304" pitchFamily="18" charset="0"/>
                  </a:rPr>
                  <a:t>𝐵−𝜆𝐼)</a:t>
                </a:r>
                <a:endParaRPr lang="en-SG" sz="1800" dirty="0">
                  <a:effectLst/>
                  <a:latin typeface="Calibri" panose="020F0502020204030204" pitchFamily="34" charset="0"/>
                  <a:ea typeface="DengXian" panose="02010600030101010101" pitchFamily="2" charset="-122"/>
                  <a:cs typeface="Times New Roman" panose="02020603050405020304" pitchFamily="18" charset="0"/>
                </a:endParaRPr>
              </a:p>
              <a:p>
                <a:pPr algn="l"/>
                <a:endParaRPr lang="en-SG" sz="1800" dirty="0">
                  <a:effectLst/>
                  <a:latin typeface="Calibri" panose="020F0502020204030204" pitchFamily="34" charset="0"/>
                  <a:ea typeface="DengXian" panose="02010600030101010101" pitchFamily="2" charset="-122"/>
                  <a:cs typeface="Times New Roman" panose="02020603050405020304" pitchFamily="18" charset="0"/>
                </a:endParaRPr>
              </a:p>
              <a:p>
                <a:r>
                  <a:rPr lang="en-SG" sz="1800" dirty="0">
                    <a:effectLst/>
                    <a:latin typeface="Calibri" panose="020F0502020204030204" pitchFamily="34" charset="0"/>
                    <a:ea typeface="DengXian" panose="02010600030101010101" pitchFamily="2" charset="-122"/>
                    <a:cs typeface="Times New Roman" panose="02020603050405020304" pitchFamily="18" charset="0"/>
                  </a:rPr>
                  <a:t>they have the same characteristic polynomial, and consequently, the same eigenvalues.</a:t>
                </a:r>
              </a:p>
              <a:p>
                <a:endParaRPr lang="en-SG" sz="1800" dirty="0">
                  <a:effectLst/>
                  <a:latin typeface="Calibri" panose="020F0502020204030204" pitchFamily="34" charset="0"/>
                  <a:ea typeface="DengXian" panose="02010600030101010101" pitchFamily="2" charset="-122"/>
                  <a:cs typeface="Times New Roman" panose="02020603050405020304" pitchFamily="18" charset="0"/>
                </a:endParaRPr>
              </a:p>
              <a:p>
                <a:r>
                  <a:rPr lang="en-SG" sz="1800" dirty="0">
                    <a:effectLst/>
                    <a:latin typeface="Calibri" panose="020F0502020204030204" pitchFamily="34" charset="0"/>
                    <a:ea typeface="DengXian" panose="02010600030101010101" pitchFamily="2" charset="-122"/>
                    <a:cs typeface="Times New Roman" panose="02020603050405020304" pitchFamily="18" charset="0"/>
                  </a:rPr>
                  <a:t>The dimensions of the eigenspaces are determined by the eigenvalues and the algebraic multiplicity of these eigenvalues. Since </a:t>
                </a:r>
                <a:r>
                  <a:rPr lang="en-SG" sz="1800" i="0">
                    <a:effectLst/>
                    <a:latin typeface="Cambria Math" panose="02040503050406030204" pitchFamily="18" charset="0"/>
                    <a:ea typeface="DengXian" panose="02010600030101010101" pitchFamily="2" charset="-122"/>
                    <a:cs typeface="Times New Roman" panose="02020603050405020304" pitchFamily="18" charset="0"/>
                  </a:rPr>
                  <a:t>𝐴</a:t>
                </a:r>
                <a:r>
                  <a:rPr lang="en-SG" sz="1800" dirty="0">
                    <a:effectLst/>
                    <a:latin typeface="Calibri" panose="020F0502020204030204" pitchFamily="34" charset="0"/>
                    <a:ea typeface="DengXian" panose="02010600030101010101" pitchFamily="2" charset="-122"/>
                    <a:cs typeface="Times New Roman" panose="02020603050405020304" pitchFamily="18" charset="0"/>
                  </a:rPr>
                  <a:t> and </a:t>
                </a:r>
                <a:r>
                  <a:rPr lang="en-SG" sz="1800" i="0">
                    <a:effectLst/>
                    <a:latin typeface="Cambria Math" panose="02040503050406030204" pitchFamily="18" charset="0"/>
                    <a:ea typeface="DengXian" panose="02010600030101010101" pitchFamily="2" charset="-122"/>
                    <a:cs typeface="Times New Roman" panose="02020603050405020304" pitchFamily="18" charset="0"/>
                  </a:rPr>
                  <a:t>𝐵</a:t>
                </a:r>
                <a:r>
                  <a:rPr lang="en-SG" sz="1800" dirty="0">
                    <a:effectLst/>
                    <a:latin typeface="Calibri" panose="020F0502020204030204" pitchFamily="34" charset="0"/>
                    <a:ea typeface="DengXian" panose="02010600030101010101" pitchFamily="2" charset="-122"/>
                    <a:cs typeface="Times New Roman" panose="02020603050405020304" pitchFamily="18" charset="0"/>
                  </a:rPr>
                  <a:t> have the same eigenvalues with the same algebraic multiplicity, the dimensions of their eigenspaces (the geometric multiplicity) are the same.</a:t>
                </a:r>
              </a:p>
              <a:p>
                <a:r>
                  <a:rPr lang="en-SG" sz="1800" b="1" dirty="0">
                    <a:effectLst/>
                    <a:latin typeface="Calibri" panose="020F0502020204030204" pitchFamily="34" charset="0"/>
                    <a:ea typeface="DengXian" panose="02010600030101010101" pitchFamily="2" charset="-122"/>
                    <a:cs typeface="Times New Roman" panose="02020603050405020304" pitchFamily="18" charset="0"/>
                  </a:rPr>
                  <a:t> </a:t>
                </a:r>
                <a:endParaRPr lang="en-SG" sz="1800" dirty="0">
                  <a:effectLst/>
                  <a:latin typeface="Calibri" panose="020F0502020204030204" pitchFamily="34" charset="0"/>
                  <a:ea typeface="DengXian" panose="02010600030101010101" pitchFamily="2" charset="-122"/>
                  <a:cs typeface="Times New Roman" panose="02020603050405020304" pitchFamily="18" charset="0"/>
                </a:endParaRPr>
              </a:p>
              <a:p>
                <a:r>
                  <a:rPr lang="en-SG" sz="1800" b="1" dirty="0">
                    <a:effectLst/>
                    <a:latin typeface="Calibri" panose="020F0502020204030204" pitchFamily="34" charset="0"/>
                    <a:ea typeface="DengXian" panose="02010600030101010101" pitchFamily="2" charset="-122"/>
                    <a:cs typeface="Times New Roman" panose="02020603050405020304" pitchFamily="18" charset="0"/>
                  </a:rPr>
                  <a:t>Eigenvectors</a:t>
                </a:r>
                <a:endParaRPr lang="en-SG" sz="1800" dirty="0">
                  <a:effectLst/>
                  <a:latin typeface="Calibri" panose="020F0502020204030204" pitchFamily="34" charset="0"/>
                  <a:ea typeface="DengXian" panose="02010600030101010101" pitchFamily="2" charset="-122"/>
                  <a:cs typeface="Times New Roman" panose="02020603050405020304" pitchFamily="18" charset="0"/>
                </a:endParaRPr>
              </a:p>
              <a:p>
                <a:r>
                  <a:rPr lang="en-SG" sz="1800" dirty="0">
                    <a:effectLst/>
                    <a:latin typeface="Calibri" panose="020F0502020204030204" pitchFamily="34" charset="0"/>
                    <a:ea typeface="DengXian" panose="02010600030101010101" pitchFamily="2" charset="-122"/>
                    <a:cs typeface="Times New Roman" panose="02020603050405020304" pitchFamily="18" charset="0"/>
                  </a:rPr>
                  <a:t>While </a:t>
                </a:r>
                <a:r>
                  <a:rPr lang="en-SG" sz="1800" i="0">
                    <a:effectLst/>
                    <a:latin typeface="Cambria Math" panose="02040503050406030204" pitchFamily="18" charset="0"/>
                    <a:ea typeface="DengXian" panose="02010600030101010101" pitchFamily="2" charset="-122"/>
                    <a:cs typeface="Times New Roman" panose="02020603050405020304" pitchFamily="18" charset="0"/>
                  </a:rPr>
                  <a:t>𝐴</a:t>
                </a:r>
                <a:r>
                  <a:rPr lang="en-SG" sz="1800" dirty="0">
                    <a:effectLst/>
                    <a:latin typeface="Calibri" panose="020F0502020204030204" pitchFamily="34" charset="0"/>
                    <a:ea typeface="DengXian" panose="02010600030101010101" pitchFamily="2" charset="-122"/>
                    <a:cs typeface="Times New Roman" panose="02020603050405020304" pitchFamily="18" charset="0"/>
                  </a:rPr>
                  <a:t> and </a:t>
                </a:r>
                <a:r>
                  <a:rPr lang="en-SG" sz="1800" i="0">
                    <a:effectLst/>
                    <a:latin typeface="Cambria Math" panose="02040503050406030204" pitchFamily="18" charset="0"/>
                    <a:ea typeface="DengXian" panose="02010600030101010101" pitchFamily="2" charset="-122"/>
                    <a:cs typeface="Times New Roman" panose="02020603050405020304" pitchFamily="18" charset="0"/>
                  </a:rPr>
                  <a:t>𝐵</a:t>
                </a:r>
                <a:r>
                  <a:rPr lang="en-SG" sz="1800" dirty="0">
                    <a:effectLst/>
                    <a:latin typeface="Calibri" panose="020F0502020204030204" pitchFamily="34" charset="0"/>
                    <a:ea typeface="DengXian" panose="02010600030101010101" pitchFamily="2" charset="-122"/>
                    <a:cs typeface="Times New Roman" panose="02020603050405020304" pitchFamily="18" charset="0"/>
                  </a:rPr>
                  <a:t> have the same eigenvalues, their eigenvectors are not necessarily the same. This is because eigenvectors are directions that are invariant under the linear transformation represented by a matrix. Since </a:t>
                </a:r>
                <a:r>
                  <a:rPr lang="en-SG" sz="1800" i="0">
                    <a:effectLst/>
                    <a:latin typeface="Cambria Math" panose="02040503050406030204" pitchFamily="18" charset="0"/>
                    <a:ea typeface="DengXian" panose="02010600030101010101" pitchFamily="2" charset="-122"/>
                    <a:cs typeface="Times New Roman" panose="02020603050405020304" pitchFamily="18" charset="0"/>
                  </a:rPr>
                  <a:t>𝐴</a:t>
                </a:r>
                <a:r>
                  <a:rPr lang="en-SG" sz="1800" dirty="0">
                    <a:effectLst/>
                    <a:latin typeface="Calibri" panose="020F0502020204030204" pitchFamily="34" charset="0"/>
                    <a:ea typeface="DengXian" panose="02010600030101010101" pitchFamily="2" charset="-122"/>
                    <a:cs typeface="Times New Roman" panose="02020603050405020304" pitchFamily="18" charset="0"/>
                  </a:rPr>
                  <a:t> and </a:t>
                </a:r>
                <a:r>
                  <a:rPr lang="en-SG" sz="1800" i="0">
                    <a:effectLst/>
                    <a:latin typeface="Cambria Math" panose="02040503050406030204" pitchFamily="18" charset="0"/>
                    <a:ea typeface="DengXian" panose="02010600030101010101" pitchFamily="2" charset="-122"/>
                    <a:cs typeface="Times New Roman" panose="02020603050405020304" pitchFamily="18" charset="0"/>
                  </a:rPr>
                  <a:t>𝐵</a:t>
                </a:r>
                <a:r>
                  <a:rPr lang="en-SG" sz="1800" dirty="0">
                    <a:effectLst/>
                    <a:latin typeface="Calibri" panose="020F0502020204030204" pitchFamily="34" charset="0"/>
                    <a:ea typeface="DengXian" panose="02010600030101010101" pitchFamily="2" charset="-122"/>
                    <a:cs typeface="Times New Roman" panose="02020603050405020304" pitchFamily="18" charset="0"/>
                  </a:rPr>
                  <a:t> represent the same transformation under different bases, the "directions" in one base correspond to different "directions" in another. If </a:t>
                </a:r>
                <a:r>
                  <a:rPr lang="en-US" sz="1800" b="1" i="0">
                    <a:effectLst/>
                    <a:latin typeface="Cambria Math" panose="02040503050406030204" pitchFamily="18" charset="0"/>
                    <a:ea typeface="DengXian" panose="02010600030101010101" pitchFamily="2" charset="-122"/>
                    <a:cs typeface="Times New Roman" panose="02020603050405020304" pitchFamily="18" charset="0"/>
                  </a:rPr>
                  <a:t>𝒗</a:t>
                </a:r>
                <a:r>
                  <a:rPr lang="en-SG" sz="1800" dirty="0">
                    <a:effectLst/>
                    <a:latin typeface="Calibri" panose="020F0502020204030204" pitchFamily="34" charset="0"/>
                    <a:ea typeface="DengXian" panose="02010600030101010101" pitchFamily="2" charset="-122"/>
                    <a:cs typeface="Times New Roman" panose="02020603050405020304" pitchFamily="18" charset="0"/>
                  </a:rPr>
                  <a:t> is an eigenvector of </a:t>
                </a:r>
                <a:r>
                  <a:rPr lang="en-SG" sz="1800" i="0">
                    <a:effectLst/>
                    <a:latin typeface="Cambria Math" panose="02040503050406030204" pitchFamily="18" charset="0"/>
                    <a:ea typeface="DengXian" panose="02010600030101010101" pitchFamily="2" charset="-122"/>
                    <a:cs typeface="Times New Roman" panose="02020603050405020304" pitchFamily="18" charset="0"/>
                  </a:rPr>
                  <a:t>𝐵</a:t>
                </a:r>
                <a:r>
                  <a:rPr lang="en-SG" sz="1800" dirty="0">
                    <a:effectLst/>
                    <a:latin typeface="Calibri" panose="020F0502020204030204" pitchFamily="34" charset="0"/>
                    <a:ea typeface="DengXian" panose="02010600030101010101" pitchFamily="2" charset="-122"/>
                    <a:cs typeface="Times New Roman" panose="02020603050405020304" pitchFamily="18" charset="0"/>
                  </a:rPr>
                  <a:t>, then </a:t>
                </a:r>
                <a:r>
                  <a:rPr lang="en-SG" sz="1800" i="0">
                    <a:effectLst/>
                    <a:latin typeface="Cambria Math" panose="02040503050406030204" pitchFamily="18" charset="0"/>
                    <a:ea typeface="DengXian" panose="02010600030101010101" pitchFamily="2" charset="-122"/>
                    <a:cs typeface="Times New Roman" panose="02020603050405020304" pitchFamily="18" charset="0"/>
                  </a:rPr>
                  <a:t>𝑃</a:t>
                </a:r>
                <a:r>
                  <a:rPr lang="en-US" sz="1800" b="1" i="0">
                    <a:effectLst/>
                    <a:latin typeface="Cambria Math" panose="02040503050406030204" pitchFamily="18" charset="0"/>
                    <a:ea typeface="DengXian" panose="02010600030101010101" pitchFamily="2" charset="-122"/>
                    <a:cs typeface="Times New Roman" panose="02020603050405020304" pitchFamily="18" charset="0"/>
                  </a:rPr>
                  <a:t>𝒗 </a:t>
                </a:r>
                <a:r>
                  <a:rPr lang="en-SG" sz="1800" dirty="0">
                    <a:effectLst/>
                    <a:latin typeface="Calibri" panose="020F0502020204030204" pitchFamily="34" charset="0"/>
                    <a:ea typeface="DengXian" panose="02010600030101010101" pitchFamily="2" charset="-122"/>
                    <a:cs typeface="Times New Roman" panose="02020603050405020304" pitchFamily="18" charset="0"/>
                  </a:rPr>
                  <a:t>is the corresponding eigenvector of </a:t>
                </a:r>
                <a:r>
                  <a:rPr lang="en-SG" sz="1800" i="0">
                    <a:effectLst/>
                    <a:latin typeface="Cambria Math" panose="02040503050406030204" pitchFamily="18" charset="0"/>
                    <a:ea typeface="DengXian" panose="02010600030101010101" pitchFamily="2" charset="-122"/>
                    <a:cs typeface="Times New Roman" panose="02020603050405020304" pitchFamily="18" charset="0"/>
                  </a:rPr>
                  <a:t>𝐴</a:t>
                </a:r>
                <a:r>
                  <a:rPr lang="en-SG" sz="1800" dirty="0">
                    <a:effectLst/>
                    <a:latin typeface="Calibri" panose="020F0502020204030204" pitchFamily="34" charset="0"/>
                    <a:ea typeface="DengXian" panose="02010600030101010101" pitchFamily="2" charset="-122"/>
                    <a:cs typeface="Times New Roman" panose="02020603050405020304" pitchFamily="18" charset="0"/>
                  </a:rPr>
                  <a:t>. Hence, the change-of-basis matrix </a:t>
                </a:r>
                <a:r>
                  <a:rPr lang="en-SG" sz="1800" i="0">
                    <a:effectLst/>
                    <a:latin typeface="Cambria Math" panose="02040503050406030204" pitchFamily="18" charset="0"/>
                    <a:ea typeface="DengXian" panose="02010600030101010101" pitchFamily="2" charset="-122"/>
                    <a:cs typeface="Times New Roman" panose="02020603050405020304" pitchFamily="18" charset="0"/>
                  </a:rPr>
                  <a:t>𝑃</a:t>
                </a:r>
                <a:r>
                  <a:rPr lang="en-SG" sz="1800" dirty="0">
                    <a:effectLst/>
                    <a:latin typeface="Calibri" panose="020F0502020204030204" pitchFamily="34" charset="0"/>
                    <a:ea typeface="DengXian" panose="02010600030101010101" pitchFamily="2" charset="-122"/>
                    <a:cs typeface="Times New Roman" panose="02020603050405020304" pitchFamily="18" charset="0"/>
                  </a:rPr>
                  <a:t> transforms eigenvectors of </a:t>
                </a:r>
                <a:r>
                  <a:rPr lang="en-SG" sz="1800" i="0">
                    <a:effectLst/>
                    <a:latin typeface="Cambria Math" panose="02040503050406030204" pitchFamily="18" charset="0"/>
                    <a:ea typeface="DengXian" panose="02010600030101010101" pitchFamily="2" charset="-122"/>
                    <a:cs typeface="Times New Roman" panose="02020603050405020304" pitchFamily="18" charset="0"/>
                  </a:rPr>
                  <a:t>𝐵</a:t>
                </a:r>
                <a:r>
                  <a:rPr lang="en-SG" sz="1800" dirty="0">
                    <a:effectLst/>
                    <a:latin typeface="Calibri" panose="020F0502020204030204" pitchFamily="34" charset="0"/>
                    <a:ea typeface="DengXian" panose="02010600030101010101" pitchFamily="2" charset="-122"/>
                    <a:cs typeface="Times New Roman" panose="02020603050405020304" pitchFamily="18" charset="0"/>
                  </a:rPr>
                  <a:t> into eigenvectors of </a:t>
                </a:r>
                <a:r>
                  <a:rPr lang="en-SG" sz="1800" i="0">
                    <a:effectLst/>
                    <a:latin typeface="Cambria Math" panose="02040503050406030204" pitchFamily="18" charset="0"/>
                    <a:ea typeface="DengXian" panose="02010600030101010101" pitchFamily="2" charset="-122"/>
                    <a:cs typeface="Times New Roman" panose="02020603050405020304" pitchFamily="18" charset="0"/>
                  </a:rPr>
                  <a:t>𝐴</a:t>
                </a:r>
                <a:r>
                  <a:rPr lang="en-SG" sz="1800" dirty="0">
                    <a:effectLst/>
                    <a:latin typeface="Calibri" panose="020F0502020204030204" pitchFamily="34" charset="0"/>
                    <a:ea typeface="DengXian" panose="02010600030101010101" pitchFamily="2" charset="-122"/>
                    <a:cs typeface="Times New Roman" panose="02020603050405020304" pitchFamily="18" charset="0"/>
                  </a:rPr>
                  <a:t>, explaining why the eigenvectors are different for similar matrices.</a:t>
                </a: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SG" sz="1200" kern="1200" dirty="0">
                  <a:solidFill>
                    <a:schemeClr val="tx1"/>
                  </a:solidFill>
                  <a:effectLst/>
                  <a:latin typeface="+mn-lt"/>
                  <a:ea typeface="+mn-ea"/>
                  <a:cs typeface="+mn-cs"/>
                </a:endParaRPr>
              </a:p>
              <a:p>
                <a:endParaRPr lang="en-US" dirty="0"/>
              </a:p>
            </p:txBody>
          </p:sp>
        </mc:Fallback>
      </mc:AlternateContent>
      <p:sp>
        <p:nvSpPr>
          <p:cNvPr id="4" name="Slide Number Placeholder 3"/>
          <p:cNvSpPr>
            <a:spLocks noGrp="1"/>
          </p:cNvSpPr>
          <p:nvPr>
            <p:ph type="sldNum" sz="quarter" idx="5"/>
          </p:nvPr>
        </p:nvSpPr>
        <p:spPr/>
        <p:txBody>
          <a:bodyPr/>
          <a:lstStyle/>
          <a:p>
            <a:fld id="{B300CA88-33E4-43DB-A502-50B1C96ECE13}" type="slidenum">
              <a:rPr lang="en-SG" smtClean="0"/>
              <a:t>11</a:t>
            </a:fld>
            <a:endParaRPr lang="en-SG"/>
          </a:p>
        </p:txBody>
      </p:sp>
    </p:spTree>
    <p:extLst>
      <p:ext uri="{BB962C8B-B14F-4D97-AF65-F5344CB8AC3E}">
        <p14:creationId xmlns:p14="http://schemas.microsoft.com/office/powerpoint/2010/main" val="26357500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7D1C53-68D7-4C9C-8132-370A62724DF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SG"/>
          </a:p>
        </p:txBody>
      </p:sp>
      <p:sp>
        <p:nvSpPr>
          <p:cNvPr id="3" name="Subtitle 2">
            <a:extLst>
              <a:ext uri="{FF2B5EF4-FFF2-40B4-BE49-F238E27FC236}">
                <a16:creationId xmlns:a16="http://schemas.microsoft.com/office/drawing/2014/main" id="{E0F3E9AD-8D9F-42D8-9872-76818A4B90E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SG"/>
          </a:p>
        </p:txBody>
      </p:sp>
      <p:sp>
        <p:nvSpPr>
          <p:cNvPr id="4" name="Date Placeholder 3">
            <a:extLst>
              <a:ext uri="{FF2B5EF4-FFF2-40B4-BE49-F238E27FC236}">
                <a16:creationId xmlns:a16="http://schemas.microsoft.com/office/drawing/2014/main" id="{15EB3DE1-B470-4FE8-99BA-CEE36D3AA2F9}"/>
              </a:ext>
            </a:extLst>
          </p:cNvPr>
          <p:cNvSpPr>
            <a:spLocks noGrp="1"/>
          </p:cNvSpPr>
          <p:nvPr>
            <p:ph type="dt" sz="half" idx="10"/>
          </p:nvPr>
        </p:nvSpPr>
        <p:spPr/>
        <p:txBody>
          <a:bodyPr/>
          <a:lstStyle/>
          <a:p>
            <a:fld id="{6C4C7982-7F12-4D4B-86BB-17BE2A16813B}" type="datetime1">
              <a:rPr lang="en-SG" smtClean="0"/>
              <a:t>29/4/24</a:t>
            </a:fld>
            <a:endParaRPr lang="en-SG"/>
          </a:p>
        </p:txBody>
      </p:sp>
      <p:sp>
        <p:nvSpPr>
          <p:cNvPr id="5" name="Footer Placeholder 4">
            <a:extLst>
              <a:ext uri="{FF2B5EF4-FFF2-40B4-BE49-F238E27FC236}">
                <a16:creationId xmlns:a16="http://schemas.microsoft.com/office/drawing/2014/main" id="{49B4BB05-3805-4C46-A41C-197E25C96BAD}"/>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214E1AB8-8D71-4C3E-843B-02FD3EF79954}"/>
              </a:ext>
            </a:extLst>
          </p:cNvPr>
          <p:cNvSpPr>
            <a:spLocks noGrp="1"/>
          </p:cNvSpPr>
          <p:nvPr>
            <p:ph type="sldNum" sz="quarter" idx="12"/>
          </p:nvPr>
        </p:nvSpPr>
        <p:spPr/>
        <p:txBody>
          <a:bodyPr/>
          <a:lstStyle/>
          <a:p>
            <a:fld id="{753F1077-7B91-4D11-8473-7F9D495CD0E2}" type="slidenum">
              <a:rPr lang="en-SG" smtClean="0"/>
              <a:t>‹#›</a:t>
            </a:fld>
            <a:endParaRPr lang="en-SG"/>
          </a:p>
        </p:txBody>
      </p:sp>
    </p:spTree>
    <p:extLst>
      <p:ext uri="{BB962C8B-B14F-4D97-AF65-F5344CB8AC3E}">
        <p14:creationId xmlns:p14="http://schemas.microsoft.com/office/powerpoint/2010/main" val="840502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69826C-5EC2-4F37-87C6-B31CBE2EC0B6}"/>
              </a:ext>
            </a:extLst>
          </p:cNvPr>
          <p:cNvSpPr>
            <a:spLocks noGrp="1"/>
          </p:cNvSpPr>
          <p:nvPr>
            <p:ph type="title"/>
          </p:nvPr>
        </p:nvSpPr>
        <p:spPr/>
        <p:txBody>
          <a:bodyPr/>
          <a:lstStyle/>
          <a:p>
            <a:r>
              <a:rPr lang="en-US"/>
              <a:t>Click to edit Master title style</a:t>
            </a:r>
            <a:endParaRPr lang="en-SG"/>
          </a:p>
        </p:txBody>
      </p:sp>
      <p:sp>
        <p:nvSpPr>
          <p:cNvPr id="3" name="Vertical Text Placeholder 2">
            <a:extLst>
              <a:ext uri="{FF2B5EF4-FFF2-40B4-BE49-F238E27FC236}">
                <a16:creationId xmlns:a16="http://schemas.microsoft.com/office/drawing/2014/main" id="{FA256EF3-6963-4F5D-A650-E91C84C27F8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10462FE6-CE7F-4FDB-8043-A2F912B442F8}"/>
              </a:ext>
            </a:extLst>
          </p:cNvPr>
          <p:cNvSpPr>
            <a:spLocks noGrp="1"/>
          </p:cNvSpPr>
          <p:nvPr>
            <p:ph type="dt" sz="half" idx="10"/>
          </p:nvPr>
        </p:nvSpPr>
        <p:spPr/>
        <p:txBody>
          <a:bodyPr/>
          <a:lstStyle/>
          <a:p>
            <a:fld id="{CC1F859D-ABC8-4302-A60B-20ED4021FCEA}" type="datetime1">
              <a:rPr lang="en-SG" smtClean="0"/>
              <a:t>29/4/24</a:t>
            </a:fld>
            <a:endParaRPr lang="en-SG"/>
          </a:p>
        </p:txBody>
      </p:sp>
      <p:sp>
        <p:nvSpPr>
          <p:cNvPr id="5" name="Footer Placeholder 4">
            <a:extLst>
              <a:ext uri="{FF2B5EF4-FFF2-40B4-BE49-F238E27FC236}">
                <a16:creationId xmlns:a16="http://schemas.microsoft.com/office/drawing/2014/main" id="{EE83B786-E283-4650-9415-23DCE15C4362}"/>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E561D804-AFE1-4719-A042-9C0DEF6B2112}"/>
              </a:ext>
            </a:extLst>
          </p:cNvPr>
          <p:cNvSpPr>
            <a:spLocks noGrp="1"/>
          </p:cNvSpPr>
          <p:nvPr>
            <p:ph type="sldNum" sz="quarter" idx="12"/>
          </p:nvPr>
        </p:nvSpPr>
        <p:spPr/>
        <p:txBody>
          <a:bodyPr/>
          <a:lstStyle/>
          <a:p>
            <a:fld id="{753F1077-7B91-4D11-8473-7F9D495CD0E2}" type="slidenum">
              <a:rPr lang="en-SG" smtClean="0"/>
              <a:t>‹#›</a:t>
            </a:fld>
            <a:endParaRPr lang="en-SG"/>
          </a:p>
        </p:txBody>
      </p:sp>
    </p:spTree>
    <p:extLst>
      <p:ext uri="{BB962C8B-B14F-4D97-AF65-F5344CB8AC3E}">
        <p14:creationId xmlns:p14="http://schemas.microsoft.com/office/powerpoint/2010/main" val="31693408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D7F036E-99EB-4EFE-9B84-6C4E5D553315}"/>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SG"/>
          </a:p>
        </p:txBody>
      </p:sp>
      <p:sp>
        <p:nvSpPr>
          <p:cNvPr id="3" name="Vertical Text Placeholder 2">
            <a:extLst>
              <a:ext uri="{FF2B5EF4-FFF2-40B4-BE49-F238E27FC236}">
                <a16:creationId xmlns:a16="http://schemas.microsoft.com/office/drawing/2014/main" id="{D2D09969-8BEF-4998-876A-A2E3E8EA296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4CC8CC24-989A-47B7-AC3C-24C0FD0E6F5E}"/>
              </a:ext>
            </a:extLst>
          </p:cNvPr>
          <p:cNvSpPr>
            <a:spLocks noGrp="1"/>
          </p:cNvSpPr>
          <p:nvPr>
            <p:ph type="dt" sz="half" idx="10"/>
          </p:nvPr>
        </p:nvSpPr>
        <p:spPr/>
        <p:txBody>
          <a:bodyPr/>
          <a:lstStyle/>
          <a:p>
            <a:fld id="{FD5FB542-7E19-4227-A638-A6B71F764858}" type="datetime1">
              <a:rPr lang="en-SG" smtClean="0"/>
              <a:t>29/4/24</a:t>
            </a:fld>
            <a:endParaRPr lang="en-SG"/>
          </a:p>
        </p:txBody>
      </p:sp>
      <p:sp>
        <p:nvSpPr>
          <p:cNvPr id="5" name="Footer Placeholder 4">
            <a:extLst>
              <a:ext uri="{FF2B5EF4-FFF2-40B4-BE49-F238E27FC236}">
                <a16:creationId xmlns:a16="http://schemas.microsoft.com/office/drawing/2014/main" id="{E1A8AAAA-2231-4AFA-A39D-DD6D44470395}"/>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76EF2B49-31AD-4800-9D36-35FC661B807E}"/>
              </a:ext>
            </a:extLst>
          </p:cNvPr>
          <p:cNvSpPr>
            <a:spLocks noGrp="1"/>
          </p:cNvSpPr>
          <p:nvPr>
            <p:ph type="sldNum" sz="quarter" idx="12"/>
          </p:nvPr>
        </p:nvSpPr>
        <p:spPr/>
        <p:txBody>
          <a:bodyPr/>
          <a:lstStyle/>
          <a:p>
            <a:fld id="{753F1077-7B91-4D11-8473-7F9D495CD0E2}" type="slidenum">
              <a:rPr lang="en-SG" smtClean="0"/>
              <a:t>‹#›</a:t>
            </a:fld>
            <a:endParaRPr lang="en-SG"/>
          </a:p>
        </p:txBody>
      </p:sp>
    </p:spTree>
    <p:extLst>
      <p:ext uri="{BB962C8B-B14F-4D97-AF65-F5344CB8AC3E}">
        <p14:creationId xmlns:p14="http://schemas.microsoft.com/office/powerpoint/2010/main" val="19969628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D4339-01D2-4970-960B-FF68DBDCFFD3}"/>
              </a:ext>
            </a:extLst>
          </p:cNvPr>
          <p:cNvSpPr>
            <a:spLocks noGrp="1"/>
          </p:cNvSpPr>
          <p:nvPr>
            <p:ph type="title"/>
          </p:nvPr>
        </p:nvSpPr>
        <p:spPr/>
        <p:txBody>
          <a:bodyPr/>
          <a:lstStyle/>
          <a:p>
            <a:r>
              <a:rPr lang="en-US"/>
              <a:t>Click to edit Master title style</a:t>
            </a:r>
            <a:endParaRPr lang="en-SG"/>
          </a:p>
        </p:txBody>
      </p:sp>
      <p:sp>
        <p:nvSpPr>
          <p:cNvPr id="3" name="Content Placeholder 2">
            <a:extLst>
              <a:ext uri="{FF2B5EF4-FFF2-40B4-BE49-F238E27FC236}">
                <a16:creationId xmlns:a16="http://schemas.microsoft.com/office/drawing/2014/main" id="{3D42727A-61E4-4F3B-8397-3B9E8EB69E1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3ED39A1C-B4A9-42BC-A399-2AF14977BB1D}"/>
              </a:ext>
            </a:extLst>
          </p:cNvPr>
          <p:cNvSpPr>
            <a:spLocks noGrp="1"/>
          </p:cNvSpPr>
          <p:nvPr>
            <p:ph type="dt" sz="half" idx="10"/>
          </p:nvPr>
        </p:nvSpPr>
        <p:spPr/>
        <p:txBody>
          <a:bodyPr/>
          <a:lstStyle/>
          <a:p>
            <a:fld id="{7DD706CB-6404-4234-A0E5-94F71F54C767}" type="datetime1">
              <a:rPr lang="en-SG" smtClean="0"/>
              <a:t>29/4/24</a:t>
            </a:fld>
            <a:endParaRPr lang="en-SG"/>
          </a:p>
        </p:txBody>
      </p:sp>
      <p:sp>
        <p:nvSpPr>
          <p:cNvPr id="5" name="Footer Placeholder 4">
            <a:extLst>
              <a:ext uri="{FF2B5EF4-FFF2-40B4-BE49-F238E27FC236}">
                <a16:creationId xmlns:a16="http://schemas.microsoft.com/office/drawing/2014/main" id="{CA10CD33-C239-46EF-A903-C806FE1F989A}"/>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4538A1BA-20A1-4525-AB58-7D1522765DA5}"/>
              </a:ext>
            </a:extLst>
          </p:cNvPr>
          <p:cNvSpPr>
            <a:spLocks noGrp="1"/>
          </p:cNvSpPr>
          <p:nvPr>
            <p:ph type="sldNum" sz="quarter" idx="12"/>
          </p:nvPr>
        </p:nvSpPr>
        <p:spPr/>
        <p:txBody>
          <a:bodyPr/>
          <a:lstStyle/>
          <a:p>
            <a:fld id="{753F1077-7B91-4D11-8473-7F9D495CD0E2}" type="slidenum">
              <a:rPr lang="en-SG" smtClean="0"/>
              <a:t>‹#›</a:t>
            </a:fld>
            <a:endParaRPr lang="en-SG"/>
          </a:p>
        </p:txBody>
      </p:sp>
    </p:spTree>
    <p:extLst>
      <p:ext uri="{BB962C8B-B14F-4D97-AF65-F5344CB8AC3E}">
        <p14:creationId xmlns:p14="http://schemas.microsoft.com/office/powerpoint/2010/main" val="41891393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CC9C05-D3B3-4814-8EAB-A4177FF2F5A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SG"/>
          </a:p>
        </p:txBody>
      </p:sp>
      <p:sp>
        <p:nvSpPr>
          <p:cNvPr id="3" name="Text Placeholder 2">
            <a:extLst>
              <a:ext uri="{FF2B5EF4-FFF2-40B4-BE49-F238E27FC236}">
                <a16:creationId xmlns:a16="http://schemas.microsoft.com/office/drawing/2014/main" id="{41178F9C-3FDF-4A23-9948-EEDDBB52E03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3764895-068B-41DB-AA1C-EAD62C413B43}"/>
              </a:ext>
            </a:extLst>
          </p:cNvPr>
          <p:cNvSpPr>
            <a:spLocks noGrp="1"/>
          </p:cNvSpPr>
          <p:nvPr>
            <p:ph type="dt" sz="half" idx="10"/>
          </p:nvPr>
        </p:nvSpPr>
        <p:spPr/>
        <p:txBody>
          <a:bodyPr/>
          <a:lstStyle/>
          <a:p>
            <a:fld id="{633318B1-73CA-4C9A-93C9-8A140033677B}" type="datetime1">
              <a:rPr lang="en-SG" smtClean="0"/>
              <a:t>29/4/24</a:t>
            </a:fld>
            <a:endParaRPr lang="en-SG"/>
          </a:p>
        </p:txBody>
      </p:sp>
      <p:sp>
        <p:nvSpPr>
          <p:cNvPr id="5" name="Footer Placeholder 4">
            <a:extLst>
              <a:ext uri="{FF2B5EF4-FFF2-40B4-BE49-F238E27FC236}">
                <a16:creationId xmlns:a16="http://schemas.microsoft.com/office/drawing/2014/main" id="{6047139F-20D7-45C2-8951-0FC247CCE745}"/>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8F84B34A-AD38-4B90-A6C7-97DAA64C9951}"/>
              </a:ext>
            </a:extLst>
          </p:cNvPr>
          <p:cNvSpPr>
            <a:spLocks noGrp="1"/>
          </p:cNvSpPr>
          <p:nvPr>
            <p:ph type="sldNum" sz="quarter" idx="12"/>
          </p:nvPr>
        </p:nvSpPr>
        <p:spPr/>
        <p:txBody>
          <a:bodyPr/>
          <a:lstStyle/>
          <a:p>
            <a:fld id="{753F1077-7B91-4D11-8473-7F9D495CD0E2}" type="slidenum">
              <a:rPr lang="en-SG" smtClean="0"/>
              <a:t>‹#›</a:t>
            </a:fld>
            <a:endParaRPr lang="en-SG"/>
          </a:p>
        </p:txBody>
      </p:sp>
    </p:spTree>
    <p:extLst>
      <p:ext uri="{BB962C8B-B14F-4D97-AF65-F5344CB8AC3E}">
        <p14:creationId xmlns:p14="http://schemas.microsoft.com/office/powerpoint/2010/main" val="40345200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68E91-1156-461B-A513-E5D09DBCA231}"/>
              </a:ext>
            </a:extLst>
          </p:cNvPr>
          <p:cNvSpPr>
            <a:spLocks noGrp="1"/>
          </p:cNvSpPr>
          <p:nvPr>
            <p:ph type="title"/>
          </p:nvPr>
        </p:nvSpPr>
        <p:spPr/>
        <p:txBody>
          <a:bodyPr/>
          <a:lstStyle/>
          <a:p>
            <a:r>
              <a:rPr lang="en-US"/>
              <a:t>Click to edit Master title style</a:t>
            </a:r>
            <a:endParaRPr lang="en-SG"/>
          </a:p>
        </p:txBody>
      </p:sp>
      <p:sp>
        <p:nvSpPr>
          <p:cNvPr id="3" name="Content Placeholder 2">
            <a:extLst>
              <a:ext uri="{FF2B5EF4-FFF2-40B4-BE49-F238E27FC236}">
                <a16:creationId xmlns:a16="http://schemas.microsoft.com/office/drawing/2014/main" id="{99267A4A-D348-4B2D-956A-0E1E5C97C28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Content Placeholder 3">
            <a:extLst>
              <a:ext uri="{FF2B5EF4-FFF2-40B4-BE49-F238E27FC236}">
                <a16:creationId xmlns:a16="http://schemas.microsoft.com/office/drawing/2014/main" id="{C3F324E9-CEC3-4559-9222-E43047C2506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Date Placeholder 4">
            <a:extLst>
              <a:ext uri="{FF2B5EF4-FFF2-40B4-BE49-F238E27FC236}">
                <a16:creationId xmlns:a16="http://schemas.microsoft.com/office/drawing/2014/main" id="{AE121D3E-BA56-4155-8820-34BF603A2748}"/>
              </a:ext>
            </a:extLst>
          </p:cNvPr>
          <p:cNvSpPr>
            <a:spLocks noGrp="1"/>
          </p:cNvSpPr>
          <p:nvPr>
            <p:ph type="dt" sz="half" idx="10"/>
          </p:nvPr>
        </p:nvSpPr>
        <p:spPr/>
        <p:txBody>
          <a:bodyPr/>
          <a:lstStyle/>
          <a:p>
            <a:fld id="{02846A81-E37C-49AE-B34D-7F7D1745FAB6}" type="datetime1">
              <a:rPr lang="en-SG" smtClean="0"/>
              <a:t>29/4/24</a:t>
            </a:fld>
            <a:endParaRPr lang="en-SG"/>
          </a:p>
        </p:txBody>
      </p:sp>
      <p:sp>
        <p:nvSpPr>
          <p:cNvPr id="6" name="Footer Placeholder 5">
            <a:extLst>
              <a:ext uri="{FF2B5EF4-FFF2-40B4-BE49-F238E27FC236}">
                <a16:creationId xmlns:a16="http://schemas.microsoft.com/office/drawing/2014/main" id="{906A3228-3129-4BA8-9E6A-A4CB4EE28A99}"/>
              </a:ext>
            </a:extLst>
          </p:cNvPr>
          <p:cNvSpPr>
            <a:spLocks noGrp="1"/>
          </p:cNvSpPr>
          <p:nvPr>
            <p:ph type="ftr" sz="quarter" idx="11"/>
          </p:nvPr>
        </p:nvSpPr>
        <p:spPr/>
        <p:txBody>
          <a:bodyPr/>
          <a:lstStyle/>
          <a:p>
            <a:endParaRPr lang="en-SG"/>
          </a:p>
        </p:txBody>
      </p:sp>
      <p:sp>
        <p:nvSpPr>
          <p:cNvPr id="7" name="Slide Number Placeholder 6">
            <a:extLst>
              <a:ext uri="{FF2B5EF4-FFF2-40B4-BE49-F238E27FC236}">
                <a16:creationId xmlns:a16="http://schemas.microsoft.com/office/drawing/2014/main" id="{2128ECF4-C090-4E35-9D5C-47FD05312A68}"/>
              </a:ext>
            </a:extLst>
          </p:cNvPr>
          <p:cNvSpPr>
            <a:spLocks noGrp="1"/>
          </p:cNvSpPr>
          <p:nvPr>
            <p:ph type="sldNum" sz="quarter" idx="12"/>
          </p:nvPr>
        </p:nvSpPr>
        <p:spPr/>
        <p:txBody>
          <a:bodyPr/>
          <a:lstStyle/>
          <a:p>
            <a:fld id="{753F1077-7B91-4D11-8473-7F9D495CD0E2}" type="slidenum">
              <a:rPr lang="en-SG" smtClean="0"/>
              <a:t>‹#›</a:t>
            </a:fld>
            <a:endParaRPr lang="en-SG"/>
          </a:p>
        </p:txBody>
      </p:sp>
    </p:spTree>
    <p:extLst>
      <p:ext uri="{BB962C8B-B14F-4D97-AF65-F5344CB8AC3E}">
        <p14:creationId xmlns:p14="http://schemas.microsoft.com/office/powerpoint/2010/main" val="19205558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D65463-F7B8-4D89-ACF8-6C766160DB2A}"/>
              </a:ext>
            </a:extLst>
          </p:cNvPr>
          <p:cNvSpPr>
            <a:spLocks noGrp="1"/>
          </p:cNvSpPr>
          <p:nvPr>
            <p:ph type="title"/>
          </p:nvPr>
        </p:nvSpPr>
        <p:spPr>
          <a:xfrm>
            <a:off x="839788" y="365125"/>
            <a:ext cx="10515600" cy="1325563"/>
          </a:xfrm>
        </p:spPr>
        <p:txBody>
          <a:bodyPr/>
          <a:lstStyle/>
          <a:p>
            <a:r>
              <a:rPr lang="en-US"/>
              <a:t>Click to edit Master title style</a:t>
            </a:r>
            <a:endParaRPr lang="en-SG"/>
          </a:p>
        </p:txBody>
      </p:sp>
      <p:sp>
        <p:nvSpPr>
          <p:cNvPr id="3" name="Text Placeholder 2">
            <a:extLst>
              <a:ext uri="{FF2B5EF4-FFF2-40B4-BE49-F238E27FC236}">
                <a16:creationId xmlns:a16="http://schemas.microsoft.com/office/drawing/2014/main" id="{1227B251-8B97-41C5-9344-7E7A5523E8C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3314E0E-3E71-4F96-B068-2CB1B7B41DB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Text Placeholder 4">
            <a:extLst>
              <a:ext uri="{FF2B5EF4-FFF2-40B4-BE49-F238E27FC236}">
                <a16:creationId xmlns:a16="http://schemas.microsoft.com/office/drawing/2014/main" id="{238F4402-2EA3-4DF1-90B1-735769387F5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75EB7DF-6EB7-447F-8616-AF0CA5A4096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7" name="Date Placeholder 6">
            <a:extLst>
              <a:ext uri="{FF2B5EF4-FFF2-40B4-BE49-F238E27FC236}">
                <a16:creationId xmlns:a16="http://schemas.microsoft.com/office/drawing/2014/main" id="{D36170A7-EC0D-43CC-A105-D0528FC8B234}"/>
              </a:ext>
            </a:extLst>
          </p:cNvPr>
          <p:cNvSpPr>
            <a:spLocks noGrp="1"/>
          </p:cNvSpPr>
          <p:nvPr>
            <p:ph type="dt" sz="half" idx="10"/>
          </p:nvPr>
        </p:nvSpPr>
        <p:spPr/>
        <p:txBody>
          <a:bodyPr/>
          <a:lstStyle/>
          <a:p>
            <a:fld id="{E7EB6A13-22D2-42B7-8AB4-FB09940B5376}" type="datetime1">
              <a:rPr lang="en-SG" smtClean="0"/>
              <a:t>29/4/24</a:t>
            </a:fld>
            <a:endParaRPr lang="en-SG"/>
          </a:p>
        </p:txBody>
      </p:sp>
      <p:sp>
        <p:nvSpPr>
          <p:cNvPr id="8" name="Footer Placeholder 7">
            <a:extLst>
              <a:ext uri="{FF2B5EF4-FFF2-40B4-BE49-F238E27FC236}">
                <a16:creationId xmlns:a16="http://schemas.microsoft.com/office/drawing/2014/main" id="{7C2F1882-477E-43DB-9822-B4E397E768FA}"/>
              </a:ext>
            </a:extLst>
          </p:cNvPr>
          <p:cNvSpPr>
            <a:spLocks noGrp="1"/>
          </p:cNvSpPr>
          <p:nvPr>
            <p:ph type="ftr" sz="quarter" idx="11"/>
          </p:nvPr>
        </p:nvSpPr>
        <p:spPr/>
        <p:txBody>
          <a:bodyPr/>
          <a:lstStyle/>
          <a:p>
            <a:endParaRPr lang="en-SG"/>
          </a:p>
        </p:txBody>
      </p:sp>
      <p:sp>
        <p:nvSpPr>
          <p:cNvPr id="9" name="Slide Number Placeholder 8">
            <a:extLst>
              <a:ext uri="{FF2B5EF4-FFF2-40B4-BE49-F238E27FC236}">
                <a16:creationId xmlns:a16="http://schemas.microsoft.com/office/drawing/2014/main" id="{302B7892-E4CE-4EAB-A407-69E3C2DE8EA9}"/>
              </a:ext>
            </a:extLst>
          </p:cNvPr>
          <p:cNvSpPr>
            <a:spLocks noGrp="1"/>
          </p:cNvSpPr>
          <p:nvPr>
            <p:ph type="sldNum" sz="quarter" idx="12"/>
          </p:nvPr>
        </p:nvSpPr>
        <p:spPr/>
        <p:txBody>
          <a:bodyPr/>
          <a:lstStyle/>
          <a:p>
            <a:fld id="{753F1077-7B91-4D11-8473-7F9D495CD0E2}" type="slidenum">
              <a:rPr lang="en-SG" smtClean="0"/>
              <a:t>‹#›</a:t>
            </a:fld>
            <a:endParaRPr lang="en-SG"/>
          </a:p>
        </p:txBody>
      </p:sp>
    </p:spTree>
    <p:extLst>
      <p:ext uri="{BB962C8B-B14F-4D97-AF65-F5344CB8AC3E}">
        <p14:creationId xmlns:p14="http://schemas.microsoft.com/office/powerpoint/2010/main" val="17819842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8313FA-2D93-4950-A8E0-518ACDA5B6BD}"/>
              </a:ext>
            </a:extLst>
          </p:cNvPr>
          <p:cNvSpPr>
            <a:spLocks noGrp="1"/>
          </p:cNvSpPr>
          <p:nvPr>
            <p:ph type="title"/>
          </p:nvPr>
        </p:nvSpPr>
        <p:spPr/>
        <p:txBody>
          <a:bodyPr/>
          <a:lstStyle/>
          <a:p>
            <a:r>
              <a:rPr lang="en-US"/>
              <a:t>Click to edit Master title style</a:t>
            </a:r>
            <a:endParaRPr lang="en-SG"/>
          </a:p>
        </p:txBody>
      </p:sp>
      <p:sp>
        <p:nvSpPr>
          <p:cNvPr id="3" name="Date Placeholder 2">
            <a:extLst>
              <a:ext uri="{FF2B5EF4-FFF2-40B4-BE49-F238E27FC236}">
                <a16:creationId xmlns:a16="http://schemas.microsoft.com/office/drawing/2014/main" id="{DA4587BD-4DBB-4D77-859A-536FA91A03EC}"/>
              </a:ext>
            </a:extLst>
          </p:cNvPr>
          <p:cNvSpPr>
            <a:spLocks noGrp="1"/>
          </p:cNvSpPr>
          <p:nvPr>
            <p:ph type="dt" sz="half" idx="10"/>
          </p:nvPr>
        </p:nvSpPr>
        <p:spPr/>
        <p:txBody>
          <a:bodyPr/>
          <a:lstStyle/>
          <a:p>
            <a:fld id="{2771CC04-D075-45A0-9245-190C2173326B}" type="datetime1">
              <a:rPr lang="en-SG" smtClean="0"/>
              <a:t>29/4/24</a:t>
            </a:fld>
            <a:endParaRPr lang="en-SG"/>
          </a:p>
        </p:txBody>
      </p:sp>
      <p:sp>
        <p:nvSpPr>
          <p:cNvPr id="4" name="Footer Placeholder 3">
            <a:extLst>
              <a:ext uri="{FF2B5EF4-FFF2-40B4-BE49-F238E27FC236}">
                <a16:creationId xmlns:a16="http://schemas.microsoft.com/office/drawing/2014/main" id="{CBD17BFA-087A-49A2-A87B-EBF1C96500E5}"/>
              </a:ext>
            </a:extLst>
          </p:cNvPr>
          <p:cNvSpPr>
            <a:spLocks noGrp="1"/>
          </p:cNvSpPr>
          <p:nvPr>
            <p:ph type="ftr" sz="quarter" idx="11"/>
          </p:nvPr>
        </p:nvSpPr>
        <p:spPr/>
        <p:txBody>
          <a:bodyPr/>
          <a:lstStyle/>
          <a:p>
            <a:endParaRPr lang="en-SG"/>
          </a:p>
        </p:txBody>
      </p:sp>
      <p:sp>
        <p:nvSpPr>
          <p:cNvPr id="5" name="Slide Number Placeholder 4">
            <a:extLst>
              <a:ext uri="{FF2B5EF4-FFF2-40B4-BE49-F238E27FC236}">
                <a16:creationId xmlns:a16="http://schemas.microsoft.com/office/drawing/2014/main" id="{4ADE8893-2A04-4D30-8DDD-A13E4BD98ED9}"/>
              </a:ext>
            </a:extLst>
          </p:cNvPr>
          <p:cNvSpPr>
            <a:spLocks noGrp="1"/>
          </p:cNvSpPr>
          <p:nvPr>
            <p:ph type="sldNum" sz="quarter" idx="12"/>
          </p:nvPr>
        </p:nvSpPr>
        <p:spPr/>
        <p:txBody>
          <a:bodyPr/>
          <a:lstStyle/>
          <a:p>
            <a:fld id="{753F1077-7B91-4D11-8473-7F9D495CD0E2}" type="slidenum">
              <a:rPr lang="en-SG" smtClean="0"/>
              <a:t>‹#›</a:t>
            </a:fld>
            <a:endParaRPr lang="en-SG"/>
          </a:p>
        </p:txBody>
      </p:sp>
    </p:spTree>
    <p:extLst>
      <p:ext uri="{BB962C8B-B14F-4D97-AF65-F5344CB8AC3E}">
        <p14:creationId xmlns:p14="http://schemas.microsoft.com/office/powerpoint/2010/main" val="9367166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A90D283-E371-4F29-8957-9F0F06454AE1}"/>
              </a:ext>
            </a:extLst>
          </p:cNvPr>
          <p:cNvSpPr>
            <a:spLocks noGrp="1"/>
          </p:cNvSpPr>
          <p:nvPr>
            <p:ph type="dt" sz="half" idx="10"/>
          </p:nvPr>
        </p:nvSpPr>
        <p:spPr/>
        <p:txBody>
          <a:bodyPr/>
          <a:lstStyle/>
          <a:p>
            <a:fld id="{F2950903-38B1-4AE7-8C7F-658E0CF7792B}" type="datetime1">
              <a:rPr lang="en-SG" smtClean="0"/>
              <a:t>29/4/24</a:t>
            </a:fld>
            <a:endParaRPr lang="en-SG"/>
          </a:p>
        </p:txBody>
      </p:sp>
      <p:sp>
        <p:nvSpPr>
          <p:cNvPr id="3" name="Footer Placeholder 2">
            <a:extLst>
              <a:ext uri="{FF2B5EF4-FFF2-40B4-BE49-F238E27FC236}">
                <a16:creationId xmlns:a16="http://schemas.microsoft.com/office/drawing/2014/main" id="{A1438E93-1192-46EF-9FE8-B48E9764F8CA}"/>
              </a:ext>
            </a:extLst>
          </p:cNvPr>
          <p:cNvSpPr>
            <a:spLocks noGrp="1"/>
          </p:cNvSpPr>
          <p:nvPr>
            <p:ph type="ftr" sz="quarter" idx="11"/>
          </p:nvPr>
        </p:nvSpPr>
        <p:spPr/>
        <p:txBody>
          <a:bodyPr/>
          <a:lstStyle/>
          <a:p>
            <a:endParaRPr lang="en-SG"/>
          </a:p>
        </p:txBody>
      </p:sp>
      <p:sp>
        <p:nvSpPr>
          <p:cNvPr id="4" name="Slide Number Placeholder 3">
            <a:extLst>
              <a:ext uri="{FF2B5EF4-FFF2-40B4-BE49-F238E27FC236}">
                <a16:creationId xmlns:a16="http://schemas.microsoft.com/office/drawing/2014/main" id="{1DB01F64-F58B-463E-9309-93A61C50537B}"/>
              </a:ext>
            </a:extLst>
          </p:cNvPr>
          <p:cNvSpPr>
            <a:spLocks noGrp="1"/>
          </p:cNvSpPr>
          <p:nvPr>
            <p:ph type="sldNum" sz="quarter" idx="12"/>
          </p:nvPr>
        </p:nvSpPr>
        <p:spPr/>
        <p:txBody>
          <a:bodyPr/>
          <a:lstStyle/>
          <a:p>
            <a:fld id="{753F1077-7B91-4D11-8473-7F9D495CD0E2}" type="slidenum">
              <a:rPr lang="en-SG" smtClean="0"/>
              <a:t>‹#›</a:t>
            </a:fld>
            <a:endParaRPr lang="en-SG"/>
          </a:p>
        </p:txBody>
      </p:sp>
    </p:spTree>
    <p:extLst>
      <p:ext uri="{BB962C8B-B14F-4D97-AF65-F5344CB8AC3E}">
        <p14:creationId xmlns:p14="http://schemas.microsoft.com/office/powerpoint/2010/main" val="25970540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E79E4E-50D1-4475-80F5-A21FD2C4888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SG"/>
          </a:p>
        </p:txBody>
      </p:sp>
      <p:sp>
        <p:nvSpPr>
          <p:cNvPr id="3" name="Content Placeholder 2">
            <a:extLst>
              <a:ext uri="{FF2B5EF4-FFF2-40B4-BE49-F238E27FC236}">
                <a16:creationId xmlns:a16="http://schemas.microsoft.com/office/drawing/2014/main" id="{2F7B8639-7F37-4CE6-ADFC-87ADFF4B018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Text Placeholder 3">
            <a:extLst>
              <a:ext uri="{FF2B5EF4-FFF2-40B4-BE49-F238E27FC236}">
                <a16:creationId xmlns:a16="http://schemas.microsoft.com/office/drawing/2014/main" id="{7D9223E9-824C-4FE0-AF78-A7C4C1BAE47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B67CEED-CA12-445F-AD4A-0683256EA4E7}"/>
              </a:ext>
            </a:extLst>
          </p:cNvPr>
          <p:cNvSpPr>
            <a:spLocks noGrp="1"/>
          </p:cNvSpPr>
          <p:nvPr>
            <p:ph type="dt" sz="half" idx="10"/>
          </p:nvPr>
        </p:nvSpPr>
        <p:spPr/>
        <p:txBody>
          <a:bodyPr/>
          <a:lstStyle/>
          <a:p>
            <a:fld id="{C8FDE4FB-EE3C-4482-8AC1-A8749B9123CA}" type="datetime1">
              <a:rPr lang="en-SG" smtClean="0"/>
              <a:t>29/4/24</a:t>
            </a:fld>
            <a:endParaRPr lang="en-SG"/>
          </a:p>
        </p:txBody>
      </p:sp>
      <p:sp>
        <p:nvSpPr>
          <p:cNvPr id="6" name="Footer Placeholder 5">
            <a:extLst>
              <a:ext uri="{FF2B5EF4-FFF2-40B4-BE49-F238E27FC236}">
                <a16:creationId xmlns:a16="http://schemas.microsoft.com/office/drawing/2014/main" id="{D1B98495-798B-4AEE-9FCE-CDB4BC7D800F}"/>
              </a:ext>
            </a:extLst>
          </p:cNvPr>
          <p:cNvSpPr>
            <a:spLocks noGrp="1"/>
          </p:cNvSpPr>
          <p:nvPr>
            <p:ph type="ftr" sz="quarter" idx="11"/>
          </p:nvPr>
        </p:nvSpPr>
        <p:spPr/>
        <p:txBody>
          <a:bodyPr/>
          <a:lstStyle/>
          <a:p>
            <a:endParaRPr lang="en-SG"/>
          </a:p>
        </p:txBody>
      </p:sp>
      <p:sp>
        <p:nvSpPr>
          <p:cNvPr id="7" name="Slide Number Placeholder 6">
            <a:extLst>
              <a:ext uri="{FF2B5EF4-FFF2-40B4-BE49-F238E27FC236}">
                <a16:creationId xmlns:a16="http://schemas.microsoft.com/office/drawing/2014/main" id="{E60D3AEE-836C-4B51-979B-898FB0F7EFE6}"/>
              </a:ext>
            </a:extLst>
          </p:cNvPr>
          <p:cNvSpPr>
            <a:spLocks noGrp="1"/>
          </p:cNvSpPr>
          <p:nvPr>
            <p:ph type="sldNum" sz="quarter" idx="12"/>
          </p:nvPr>
        </p:nvSpPr>
        <p:spPr/>
        <p:txBody>
          <a:bodyPr/>
          <a:lstStyle/>
          <a:p>
            <a:fld id="{753F1077-7B91-4D11-8473-7F9D495CD0E2}" type="slidenum">
              <a:rPr lang="en-SG" smtClean="0"/>
              <a:t>‹#›</a:t>
            </a:fld>
            <a:endParaRPr lang="en-SG"/>
          </a:p>
        </p:txBody>
      </p:sp>
    </p:spTree>
    <p:extLst>
      <p:ext uri="{BB962C8B-B14F-4D97-AF65-F5344CB8AC3E}">
        <p14:creationId xmlns:p14="http://schemas.microsoft.com/office/powerpoint/2010/main" val="26682837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21B763-E149-48F2-AC78-8C3674E3C9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SG"/>
          </a:p>
        </p:txBody>
      </p:sp>
      <p:sp>
        <p:nvSpPr>
          <p:cNvPr id="3" name="Picture Placeholder 2">
            <a:extLst>
              <a:ext uri="{FF2B5EF4-FFF2-40B4-BE49-F238E27FC236}">
                <a16:creationId xmlns:a16="http://schemas.microsoft.com/office/drawing/2014/main" id="{49A8B6DF-AD4D-4CB1-9FF0-DAFB008A3E9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SG"/>
          </a:p>
        </p:txBody>
      </p:sp>
      <p:sp>
        <p:nvSpPr>
          <p:cNvPr id="4" name="Text Placeholder 3">
            <a:extLst>
              <a:ext uri="{FF2B5EF4-FFF2-40B4-BE49-F238E27FC236}">
                <a16:creationId xmlns:a16="http://schemas.microsoft.com/office/drawing/2014/main" id="{51732367-3014-4555-A602-C3321770D66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12FA211-D186-40EF-83CB-36603CF8B2FF}"/>
              </a:ext>
            </a:extLst>
          </p:cNvPr>
          <p:cNvSpPr>
            <a:spLocks noGrp="1"/>
          </p:cNvSpPr>
          <p:nvPr>
            <p:ph type="dt" sz="half" idx="10"/>
          </p:nvPr>
        </p:nvSpPr>
        <p:spPr/>
        <p:txBody>
          <a:bodyPr/>
          <a:lstStyle/>
          <a:p>
            <a:fld id="{FE19B0F8-2441-4BF6-89FE-7018F6C1E68E}" type="datetime1">
              <a:rPr lang="en-SG" smtClean="0"/>
              <a:t>29/4/24</a:t>
            </a:fld>
            <a:endParaRPr lang="en-SG"/>
          </a:p>
        </p:txBody>
      </p:sp>
      <p:sp>
        <p:nvSpPr>
          <p:cNvPr id="6" name="Footer Placeholder 5">
            <a:extLst>
              <a:ext uri="{FF2B5EF4-FFF2-40B4-BE49-F238E27FC236}">
                <a16:creationId xmlns:a16="http://schemas.microsoft.com/office/drawing/2014/main" id="{CC6D7C73-490E-4100-B852-4471AACBC4E6}"/>
              </a:ext>
            </a:extLst>
          </p:cNvPr>
          <p:cNvSpPr>
            <a:spLocks noGrp="1"/>
          </p:cNvSpPr>
          <p:nvPr>
            <p:ph type="ftr" sz="quarter" idx="11"/>
          </p:nvPr>
        </p:nvSpPr>
        <p:spPr/>
        <p:txBody>
          <a:bodyPr/>
          <a:lstStyle/>
          <a:p>
            <a:endParaRPr lang="en-SG"/>
          </a:p>
        </p:txBody>
      </p:sp>
      <p:sp>
        <p:nvSpPr>
          <p:cNvPr id="7" name="Slide Number Placeholder 6">
            <a:extLst>
              <a:ext uri="{FF2B5EF4-FFF2-40B4-BE49-F238E27FC236}">
                <a16:creationId xmlns:a16="http://schemas.microsoft.com/office/drawing/2014/main" id="{C4E63739-B6CB-44BD-B1C2-55E5D3D96D19}"/>
              </a:ext>
            </a:extLst>
          </p:cNvPr>
          <p:cNvSpPr>
            <a:spLocks noGrp="1"/>
          </p:cNvSpPr>
          <p:nvPr>
            <p:ph type="sldNum" sz="quarter" idx="12"/>
          </p:nvPr>
        </p:nvSpPr>
        <p:spPr/>
        <p:txBody>
          <a:bodyPr/>
          <a:lstStyle/>
          <a:p>
            <a:fld id="{753F1077-7B91-4D11-8473-7F9D495CD0E2}" type="slidenum">
              <a:rPr lang="en-SG" smtClean="0"/>
              <a:t>‹#›</a:t>
            </a:fld>
            <a:endParaRPr lang="en-SG"/>
          </a:p>
        </p:txBody>
      </p:sp>
    </p:spTree>
    <p:extLst>
      <p:ext uri="{BB962C8B-B14F-4D97-AF65-F5344CB8AC3E}">
        <p14:creationId xmlns:p14="http://schemas.microsoft.com/office/powerpoint/2010/main" val="24136227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716CA42-C26F-461C-84CB-FBA0E1649F8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SG"/>
          </a:p>
        </p:txBody>
      </p:sp>
      <p:sp>
        <p:nvSpPr>
          <p:cNvPr id="3" name="Text Placeholder 2">
            <a:extLst>
              <a:ext uri="{FF2B5EF4-FFF2-40B4-BE49-F238E27FC236}">
                <a16:creationId xmlns:a16="http://schemas.microsoft.com/office/drawing/2014/main" id="{DEF19985-D4AD-4839-88C3-AC587F0FC3C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D1077648-70AB-4C73-B41E-2B6D3CD34BF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F6A8476-95F7-4259-849D-775B394B50FC}" type="datetime1">
              <a:rPr lang="en-SG" smtClean="0"/>
              <a:t>29/4/24</a:t>
            </a:fld>
            <a:endParaRPr lang="en-SG"/>
          </a:p>
        </p:txBody>
      </p:sp>
      <p:sp>
        <p:nvSpPr>
          <p:cNvPr id="5" name="Footer Placeholder 4">
            <a:extLst>
              <a:ext uri="{FF2B5EF4-FFF2-40B4-BE49-F238E27FC236}">
                <a16:creationId xmlns:a16="http://schemas.microsoft.com/office/drawing/2014/main" id="{68199230-2D0A-40DA-AEF0-285678B7CF7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SG"/>
          </a:p>
        </p:txBody>
      </p:sp>
      <p:sp>
        <p:nvSpPr>
          <p:cNvPr id="6" name="Slide Number Placeholder 5">
            <a:extLst>
              <a:ext uri="{FF2B5EF4-FFF2-40B4-BE49-F238E27FC236}">
                <a16:creationId xmlns:a16="http://schemas.microsoft.com/office/drawing/2014/main" id="{46069BA1-0122-40EF-847D-1617ED34489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53F1077-7B91-4D11-8473-7F9D495CD0E2}" type="slidenum">
              <a:rPr lang="en-SG" smtClean="0"/>
              <a:t>‹#›</a:t>
            </a:fld>
            <a:endParaRPr lang="en-SG"/>
          </a:p>
        </p:txBody>
      </p:sp>
    </p:spTree>
    <p:extLst>
      <p:ext uri="{BB962C8B-B14F-4D97-AF65-F5344CB8AC3E}">
        <p14:creationId xmlns:p14="http://schemas.microsoft.com/office/powerpoint/2010/main" val="112967166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30.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1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41.png"/><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3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9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0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3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4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2" Type="http://schemas.openxmlformats.org/officeDocument/2006/relationships/hyperlink" Target="https://www.youtube.com/channel/UCBzG5jg3huxiPkCt-Serrjw"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hyperlink" Target="https://www.youtube.com/@linearalgebra1884/playlists?view=50&amp;sort=dd&amp;shelf_id=2"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145C87-7158-430B-BA27-52FE5086DCB4}"/>
              </a:ext>
            </a:extLst>
          </p:cNvPr>
          <p:cNvSpPr>
            <a:spLocks noGrp="1"/>
          </p:cNvSpPr>
          <p:nvPr>
            <p:ph type="ctrTitle"/>
          </p:nvPr>
        </p:nvSpPr>
        <p:spPr/>
        <p:txBody>
          <a:bodyPr/>
          <a:lstStyle/>
          <a:p>
            <a:r>
              <a:rPr lang="en-US" dirty="0"/>
              <a:t>SC1004 Part 2</a:t>
            </a:r>
            <a:br>
              <a:rPr lang="en-US"/>
            </a:br>
            <a:endParaRPr lang="en-SG" dirty="0"/>
          </a:p>
        </p:txBody>
      </p:sp>
      <p:sp>
        <p:nvSpPr>
          <p:cNvPr id="3" name="Subtitle 2">
            <a:extLst>
              <a:ext uri="{FF2B5EF4-FFF2-40B4-BE49-F238E27FC236}">
                <a16:creationId xmlns:a16="http://schemas.microsoft.com/office/drawing/2014/main" id="{686603F9-F295-4904-AC65-509B11DE46F3}"/>
              </a:ext>
            </a:extLst>
          </p:cNvPr>
          <p:cNvSpPr>
            <a:spLocks noGrp="1"/>
          </p:cNvSpPr>
          <p:nvPr>
            <p:ph type="subTitle" idx="1"/>
          </p:nvPr>
        </p:nvSpPr>
        <p:spPr/>
        <p:txBody>
          <a:bodyPr>
            <a:normAutofit lnSpcReduction="10000"/>
          </a:bodyPr>
          <a:lstStyle/>
          <a:p>
            <a:r>
              <a:rPr lang="en-US" dirty="0"/>
              <a:t>Lectured by Prof Guan </a:t>
            </a:r>
            <a:r>
              <a:rPr lang="en-US" dirty="0" err="1"/>
              <a:t>Cuntai</a:t>
            </a:r>
            <a:endParaRPr lang="en-US" dirty="0"/>
          </a:p>
          <a:p>
            <a:r>
              <a:rPr lang="en-US"/>
              <a:t>(teaching </a:t>
            </a:r>
            <a:r>
              <a:rPr lang="en-US" dirty="0"/>
              <a:t>materials by Prof </a:t>
            </a:r>
            <a:r>
              <a:rPr lang="en-US" dirty="0" err="1"/>
              <a:t>Chng</a:t>
            </a:r>
            <a:r>
              <a:rPr lang="en-US" dirty="0"/>
              <a:t> </a:t>
            </a:r>
            <a:r>
              <a:rPr lang="en-US" dirty="0" err="1"/>
              <a:t>Eng</a:t>
            </a:r>
            <a:r>
              <a:rPr lang="en-US" dirty="0"/>
              <a:t> </a:t>
            </a:r>
            <a:r>
              <a:rPr lang="en-US" dirty="0" err="1"/>
              <a:t>Siong</a:t>
            </a:r>
            <a:r>
              <a:rPr lang="en-US" dirty="0"/>
              <a:t>)</a:t>
            </a:r>
          </a:p>
          <a:p>
            <a:endParaRPr lang="en-US" dirty="0"/>
          </a:p>
          <a:p>
            <a:r>
              <a:rPr lang="en-US" dirty="0"/>
              <a:t>Email: </a:t>
            </a:r>
            <a:r>
              <a:rPr lang="en-US" dirty="0" err="1"/>
              <a:t>ctguan@ntu.edu.sg</a:t>
            </a:r>
            <a:endParaRPr lang="en-US" dirty="0"/>
          </a:p>
          <a:p>
            <a:endParaRPr lang="en-US" dirty="0"/>
          </a:p>
        </p:txBody>
      </p:sp>
      <p:sp>
        <p:nvSpPr>
          <p:cNvPr id="4" name="Slide Number Placeholder 3">
            <a:extLst>
              <a:ext uri="{FF2B5EF4-FFF2-40B4-BE49-F238E27FC236}">
                <a16:creationId xmlns:a16="http://schemas.microsoft.com/office/drawing/2014/main" id="{16FB8558-348E-4927-B4AF-F259309D0841}"/>
              </a:ext>
            </a:extLst>
          </p:cNvPr>
          <p:cNvSpPr>
            <a:spLocks noGrp="1"/>
          </p:cNvSpPr>
          <p:nvPr>
            <p:ph type="sldNum" sz="quarter" idx="12"/>
          </p:nvPr>
        </p:nvSpPr>
        <p:spPr/>
        <p:txBody>
          <a:bodyPr/>
          <a:lstStyle/>
          <a:p>
            <a:fld id="{753F1077-7B91-4D11-8473-7F9D495CD0E2}" type="slidenum">
              <a:rPr lang="en-SG" smtClean="0"/>
              <a:t>1</a:t>
            </a:fld>
            <a:endParaRPr lang="en-SG"/>
          </a:p>
        </p:txBody>
      </p:sp>
    </p:spTree>
    <p:extLst>
      <p:ext uri="{BB962C8B-B14F-4D97-AF65-F5344CB8AC3E}">
        <p14:creationId xmlns:p14="http://schemas.microsoft.com/office/powerpoint/2010/main" val="18998114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413A0-4ECB-6CD4-5C5A-2C4C0AF2C997}"/>
              </a:ext>
            </a:extLst>
          </p:cNvPr>
          <p:cNvSpPr>
            <a:spLocks noGrp="1"/>
          </p:cNvSpPr>
          <p:nvPr>
            <p:ph type="title"/>
          </p:nvPr>
        </p:nvSpPr>
        <p:spPr>
          <a:xfrm>
            <a:off x="838200" y="365126"/>
            <a:ext cx="10515600" cy="1206498"/>
          </a:xfrm>
        </p:spPr>
        <p:txBody>
          <a:bodyPr/>
          <a:lstStyle/>
          <a:p>
            <a:r>
              <a:rPr lang="en-US" u="sng" dirty="0">
                <a:solidFill>
                  <a:srgbClr val="FF0000"/>
                </a:solidFill>
              </a:rPr>
              <a:t>Key points – Eigenvector Intuition</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F622945-7579-1DED-549F-A8D08C188A32}"/>
                  </a:ext>
                </a:extLst>
              </p:cNvPr>
              <p:cNvSpPr>
                <a:spLocks noGrp="1"/>
              </p:cNvSpPr>
              <p:nvPr>
                <p:ph idx="1"/>
              </p:nvPr>
            </p:nvSpPr>
            <p:spPr>
              <a:xfrm>
                <a:off x="740233" y="1393213"/>
                <a:ext cx="10515600" cy="5177683"/>
              </a:xfrm>
            </p:spPr>
            <p:txBody>
              <a:bodyPr>
                <a:normAutofit fontScale="70000" lnSpcReduction="20000"/>
              </a:bodyPr>
              <a:lstStyle/>
              <a:p>
                <a:pPr>
                  <a:lnSpc>
                    <a:spcPct val="120000"/>
                  </a:lnSpc>
                  <a:spcBef>
                    <a:spcPts val="0"/>
                  </a:spcBef>
                </a:pPr>
                <a14:m>
                  <m:oMath xmlns:m="http://schemas.openxmlformats.org/officeDocument/2006/math">
                    <m:sSub>
                      <m:sSubPr>
                        <m:ctrlPr>
                          <a:rPr lang="en-US" sz="240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𝐴</m:t>
                        </m:r>
                      </m:e>
                      <m:sub>
                        <m:r>
                          <a:rPr lang="en-US" sz="2400" i="1">
                            <a:latin typeface="Cambria Math" panose="02040503050406030204" pitchFamily="18" charset="0"/>
                            <a:ea typeface="Cambria Math" panose="02040503050406030204" pitchFamily="18" charset="0"/>
                          </a:rPr>
                          <m:t>1</m:t>
                        </m:r>
                      </m:sub>
                    </m:sSub>
                    <m:r>
                      <a:rPr lang="en-US" sz="2400" b="0" i="1" smtClean="0">
                        <a:latin typeface="Cambria Math" panose="02040503050406030204" pitchFamily="18" charset="0"/>
                        <a:ea typeface="Cambria Math" panose="02040503050406030204" pitchFamily="18" charset="0"/>
                      </a:rPr>
                      <m:t>=</m:t>
                    </m:r>
                    <m:d>
                      <m:dPr>
                        <m:begChr m:val="["/>
                        <m:endChr m:val="]"/>
                        <m:ctrlPr>
                          <a:rPr lang="en-US" sz="2400" b="0" i="1" smtClean="0">
                            <a:latin typeface="Cambria Math" panose="02040503050406030204" pitchFamily="18" charset="0"/>
                            <a:ea typeface="Cambria Math" panose="02040503050406030204" pitchFamily="18" charset="0"/>
                          </a:rPr>
                        </m:ctrlPr>
                      </m:dPr>
                      <m:e>
                        <m:m>
                          <m:mPr>
                            <m:mcs>
                              <m:mc>
                                <m:mcPr>
                                  <m:count m:val="2"/>
                                  <m:mcJc m:val="center"/>
                                </m:mcPr>
                              </m:mc>
                            </m:mcs>
                            <m:ctrlPr>
                              <a:rPr lang="en-US" sz="2400" b="0" i="1" smtClean="0">
                                <a:latin typeface="Cambria Math" panose="02040503050406030204" pitchFamily="18" charset="0"/>
                                <a:ea typeface="Cambria Math" panose="02040503050406030204" pitchFamily="18" charset="0"/>
                              </a:rPr>
                            </m:ctrlPr>
                          </m:mPr>
                          <m:mr>
                            <m:e>
                              <m:r>
                                <a:rPr lang="en-US" sz="2400" b="0" i="1" smtClean="0">
                                  <a:latin typeface="Cambria Math" panose="02040503050406030204" pitchFamily="18" charset="0"/>
                                  <a:ea typeface="Cambria Math" panose="02040503050406030204" pitchFamily="18" charset="0"/>
                                </a:rPr>
                                <m:t>1</m:t>
                              </m:r>
                            </m:e>
                            <m:e>
                              <m:r>
                                <a:rPr lang="en-US" sz="2400" b="0" i="1" smtClean="0">
                                  <a:latin typeface="Cambria Math" panose="02040503050406030204" pitchFamily="18" charset="0"/>
                                  <a:ea typeface="Cambria Math" panose="02040503050406030204" pitchFamily="18" charset="0"/>
                                </a:rPr>
                                <m:t>6</m:t>
                              </m:r>
                            </m:e>
                          </m:mr>
                          <m:mr>
                            <m:e>
                              <m:r>
                                <a:rPr lang="en-US" sz="2400" b="0" i="1" smtClean="0">
                                  <a:latin typeface="Cambria Math" panose="02040503050406030204" pitchFamily="18" charset="0"/>
                                  <a:ea typeface="Cambria Math" panose="02040503050406030204" pitchFamily="18" charset="0"/>
                                </a:rPr>
                                <m:t>5</m:t>
                              </m:r>
                            </m:e>
                            <m:e>
                              <m:r>
                                <a:rPr lang="en-US" sz="2400" b="0" i="1" smtClean="0">
                                  <a:latin typeface="Cambria Math" panose="02040503050406030204" pitchFamily="18" charset="0"/>
                                  <a:ea typeface="Cambria Math" panose="02040503050406030204" pitchFamily="18" charset="0"/>
                                </a:rPr>
                                <m:t>2</m:t>
                              </m:r>
                            </m:e>
                          </m:mr>
                        </m:m>
                      </m:e>
                    </m:d>
                  </m:oMath>
                </a14:m>
                <a:r>
                  <a:rPr lang="en-US" sz="2400" dirty="0">
                    <a:latin typeface="Arial" panose="020B0604020202020204" pitchFamily="34" charset="0"/>
                    <a:cs typeface="Arial" panose="020B0604020202020204" pitchFamily="34" charset="0"/>
                  </a:rPr>
                  <a:t> </a:t>
                </a:r>
              </a:p>
              <a:p>
                <a:pPr lvl="1">
                  <a:lnSpc>
                    <a:spcPct val="120000"/>
                  </a:lnSpc>
                  <a:spcBef>
                    <a:spcPts val="0"/>
                  </a:spcBef>
                  <a:buFont typeface="Courier New" panose="02070309020205020404" pitchFamily="49" charset="0"/>
                  <a:buChar char="o"/>
                </a:pPr>
                <a14:m>
                  <m:oMath xmlns:m="http://schemas.openxmlformats.org/officeDocument/2006/math">
                    <m:sSub>
                      <m:sSubPr>
                        <m:ctrlPr>
                          <a:rPr lang="en-US" sz="2000" i="1" smtClean="0">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𝜆</m:t>
                        </m:r>
                      </m:e>
                      <m:sub>
                        <m:r>
                          <a:rPr lang="en-US" sz="2000" b="0" i="1" smtClean="0">
                            <a:latin typeface="Cambria Math" panose="02040503050406030204" pitchFamily="18" charset="0"/>
                            <a:ea typeface="Cambria Math" panose="02040503050406030204" pitchFamily="18" charset="0"/>
                          </a:rPr>
                          <m:t>1</m:t>
                        </m:r>
                      </m:sub>
                    </m:sSub>
                    <m:r>
                      <a:rPr lang="en-US" sz="2000" b="0" i="1" smtClean="0">
                        <a:latin typeface="Cambria Math" panose="02040503050406030204" pitchFamily="18" charset="0"/>
                        <a:ea typeface="Cambria Math" panose="02040503050406030204" pitchFamily="18" charset="0"/>
                      </a:rPr>
                      <m:t>=</m:t>
                    </m:r>
                    <m:r>
                      <a:rPr lang="en-US" sz="2000" i="1">
                        <a:latin typeface="Cambria Math" panose="02040503050406030204" pitchFamily="18" charset="0"/>
                      </a:rPr>
                      <m:t>−4</m:t>
                    </m:r>
                    <m:r>
                      <a:rPr lang="en-US" sz="2000" b="0" i="0" smtClean="0">
                        <a:latin typeface="Cambria Math" panose="02040503050406030204" pitchFamily="18" charset="0"/>
                      </a:rPr>
                      <m:t>,</m:t>
                    </m:r>
                  </m:oMath>
                </a14:m>
                <a:r>
                  <a:rPr lang="en-US" sz="2000" dirty="0">
                    <a:latin typeface="Arial" panose="020B0604020202020204" pitchFamily="34" charset="0"/>
                    <a:cs typeface="Arial" panose="020B0604020202020204" pitchFamily="34" charset="0"/>
                  </a:rPr>
                  <a:t> eigenvectors  </a:t>
                </a:r>
                <a14:m>
                  <m:oMath xmlns:m="http://schemas.openxmlformats.org/officeDocument/2006/math">
                    <m:r>
                      <a:rPr lang="en-US" sz="2000" b="1" i="1" smtClean="0">
                        <a:latin typeface="Cambria Math" panose="02040503050406030204" pitchFamily="18" charset="0"/>
                        <a:ea typeface="Cambria Math" panose="02040503050406030204" pitchFamily="18" charset="0"/>
                      </a:rPr>
                      <m:t>𝒙</m:t>
                    </m:r>
                    <m:r>
                      <a:rPr lang="en-US" sz="2000" b="1"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𝑡</m:t>
                    </m:r>
                    <m:d>
                      <m:dPr>
                        <m:begChr m:val="["/>
                        <m:endChr m:val="]"/>
                        <m:ctrlPr>
                          <a:rPr lang="en-US" sz="2000" i="1">
                            <a:latin typeface="Cambria Math" panose="02040503050406030204" pitchFamily="18" charset="0"/>
                            <a:ea typeface="Cambria Math" panose="02040503050406030204" pitchFamily="18" charset="0"/>
                          </a:rPr>
                        </m:ctrlPr>
                      </m:dPr>
                      <m:e>
                        <m:m>
                          <m:mPr>
                            <m:mcs>
                              <m:mc>
                                <m:mcPr>
                                  <m:count m:val="1"/>
                                  <m:mcJc m:val="center"/>
                                </m:mcPr>
                              </m:mc>
                            </m:mcs>
                            <m:ctrlPr>
                              <a:rPr lang="en-US" sz="2000" i="1">
                                <a:latin typeface="Cambria Math" panose="02040503050406030204" pitchFamily="18" charset="0"/>
                                <a:ea typeface="Cambria Math" panose="02040503050406030204" pitchFamily="18" charset="0"/>
                              </a:rPr>
                            </m:ctrlPr>
                          </m:mPr>
                          <m:mr>
                            <m:e>
                              <m:r>
                                <m:rPr>
                                  <m:brk m:alnAt="7"/>
                                </m:rPr>
                                <a:rPr lang="en-US" sz="2000" b="0" i="1" smtClean="0">
                                  <a:latin typeface="Cambria Math" panose="02040503050406030204" pitchFamily="18" charset="0"/>
                                  <a:ea typeface="Cambria Math" panose="02040503050406030204" pitchFamily="18" charset="0"/>
                                </a:rPr>
                                <m:t>6</m:t>
                              </m:r>
                            </m:e>
                          </m:mr>
                          <m:mr>
                            <m:e>
                              <m:r>
                                <a:rPr lang="en-US" sz="2000" b="0" i="1" smtClean="0">
                                  <a:latin typeface="Cambria Math" panose="02040503050406030204" pitchFamily="18" charset="0"/>
                                  <a:ea typeface="Cambria Math" panose="02040503050406030204" pitchFamily="18" charset="0"/>
                                </a:rPr>
                                <m:t>−5</m:t>
                              </m:r>
                            </m:e>
                          </m:mr>
                        </m:m>
                      </m:e>
                    </m:d>
                  </m:oMath>
                </a14:m>
                <a:endParaRPr lang="en-US" sz="2000" dirty="0">
                  <a:latin typeface="Arial" panose="020B0604020202020204" pitchFamily="34" charset="0"/>
                  <a:cs typeface="Arial" panose="020B0604020202020204" pitchFamily="34" charset="0"/>
                </a:endParaRPr>
              </a:p>
              <a:p>
                <a:pPr lvl="1">
                  <a:lnSpc>
                    <a:spcPct val="120000"/>
                  </a:lnSpc>
                  <a:spcBef>
                    <a:spcPts val="0"/>
                  </a:spcBef>
                  <a:buFont typeface="Courier New" panose="02070309020205020404" pitchFamily="49" charset="0"/>
                  <a:buChar char="o"/>
                </a:pPr>
                <a14:m>
                  <m:oMath xmlns:m="http://schemas.openxmlformats.org/officeDocument/2006/math">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𝜆</m:t>
                        </m:r>
                      </m:e>
                      <m:sub>
                        <m:r>
                          <a:rPr lang="en-US" sz="2000" b="0" i="1" smtClean="0">
                            <a:latin typeface="Cambria Math" panose="02040503050406030204" pitchFamily="18" charset="0"/>
                            <a:ea typeface="Cambria Math" panose="02040503050406030204" pitchFamily="18" charset="0"/>
                          </a:rPr>
                          <m:t>2</m:t>
                        </m:r>
                      </m:sub>
                    </m:sSub>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rPr>
                      <m:t>7</m:t>
                    </m:r>
                    <m:r>
                      <a:rPr lang="en-US" sz="2000" b="0" i="0" smtClean="0">
                        <a:latin typeface="Cambria Math" panose="02040503050406030204" pitchFamily="18" charset="0"/>
                      </a:rPr>
                      <m:t>,</m:t>
                    </m:r>
                  </m:oMath>
                </a14:m>
                <a:r>
                  <a:rPr lang="en-US" sz="2000" dirty="0">
                    <a:latin typeface="Arial" panose="020B0604020202020204" pitchFamily="34" charset="0"/>
                    <a:cs typeface="Arial" panose="020B0604020202020204" pitchFamily="34" charset="0"/>
                  </a:rPr>
                  <a:t> eigenvectors </a:t>
                </a:r>
                <a14:m>
                  <m:oMath xmlns:m="http://schemas.openxmlformats.org/officeDocument/2006/math">
                    <m:r>
                      <a:rPr lang="en-US" sz="2000" b="1" i="1">
                        <a:latin typeface="Cambria Math" panose="02040503050406030204" pitchFamily="18" charset="0"/>
                        <a:ea typeface="Cambria Math" panose="02040503050406030204" pitchFamily="18" charset="0"/>
                      </a:rPr>
                      <m:t>𝒙</m:t>
                    </m:r>
                    <m:r>
                      <a:rPr lang="en-US" sz="2000" b="1"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𝑡</m:t>
                    </m:r>
                    <m:d>
                      <m:dPr>
                        <m:begChr m:val="["/>
                        <m:endChr m:val="]"/>
                        <m:ctrlPr>
                          <a:rPr lang="en-US" sz="2000" i="1">
                            <a:latin typeface="Cambria Math" panose="02040503050406030204" pitchFamily="18" charset="0"/>
                            <a:ea typeface="Cambria Math" panose="02040503050406030204" pitchFamily="18" charset="0"/>
                          </a:rPr>
                        </m:ctrlPr>
                      </m:dPr>
                      <m:e>
                        <m:m>
                          <m:mPr>
                            <m:mcs>
                              <m:mc>
                                <m:mcPr>
                                  <m:count m:val="1"/>
                                  <m:mcJc m:val="center"/>
                                </m:mcPr>
                              </m:mc>
                            </m:mcs>
                            <m:ctrlPr>
                              <a:rPr lang="en-US" sz="2000" i="1">
                                <a:latin typeface="Cambria Math" panose="02040503050406030204" pitchFamily="18" charset="0"/>
                                <a:ea typeface="Cambria Math" panose="02040503050406030204" pitchFamily="18" charset="0"/>
                              </a:rPr>
                            </m:ctrlPr>
                          </m:mPr>
                          <m:mr>
                            <m:e>
                              <m:r>
                                <a:rPr lang="en-US" sz="2000" i="1">
                                  <a:latin typeface="Cambria Math" panose="02040503050406030204" pitchFamily="18" charset="0"/>
                                  <a:ea typeface="Cambria Math" panose="02040503050406030204" pitchFamily="18" charset="0"/>
                                </a:rPr>
                                <m:t>1</m:t>
                              </m:r>
                            </m:e>
                          </m:mr>
                          <m:mr>
                            <m:e>
                              <m:r>
                                <a:rPr lang="en-US" sz="2000" i="1">
                                  <a:latin typeface="Cambria Math" panose="02040503050406030204" pitchFamily="18" charset="0"/>
                                  <a:ea typeface="Cambria Math" panose="02040503050406030204" pitchFamily="18" charset="0"/>
                                </a:rPr>
                                <m:t>1</m:t>
                              </m:r>
                            </m:e>
                          </m:mr>
                        </m:m>
                      </m:e>
                    </m:d>
                  </m:oMath>
                </a14:m>
                <a:endParaRPr lang="en-US" sz="2000" dirty="0">
                  <a:latin typeface="Arial" panose="020B0604020202020204" pitchFamily="34" charset="0"/>
                  <a:cs typeface="Arial" panose="020B0604020202020204" pitchFamily="34" charset="0"/>
                </a:endParaRPr>
              </a:p>
              <a:p>
                <a:pPr marL="457200" lvl="1" indent="0">
                  <a:lnSpc>
                    <a:spcPct val="120000"/>
                  </a:lnSpc>
                  <a:spcBef>
                    <a:spcPts val="0"/>
                  </a:spcBef>
                  <a:buNone/>
                </a:pPr>
                <a:r>
                  <a:rPr lang="en-US" sz="2000" dirty="0">
                    <a:latin typeface="Arial" panose="020B0604020202020204" pitchFamily="34" charset="0"/>
                    <a:cs typeface="Arial" panose="020B0604020202020204" pitchFamily="34" charset="0"/>
                  </a:rPr>
                  <a:t>   (where </a:t>
                </a:r>
                <a14:m>
                  <m:oMath xmlns:m="http://schemas.openxmlformats.org/officeDocument/2006/math">
                    <m:r>
                      <a:rPr lang="en-US" sz="2000" b="0" i="1" smtClean="0">
                        <a:latin typeface="Cambria Math" panose="02040503050406030204" pitchFamily="18" charset="0"/>
                        <a:ea typeface="Cambria Math" panose="02040503050406030204" pitchFamily="18" charset="0"/>
                      </a:rPr>
                      <m:t>𝑡</m:t>
                    </m:r>
                  </m:oMath>
                </a14:m>
                <a:r>
                  <a:rPr lang="en-US" sz="2000" dirty="0">
                    <a:latin typeface="Arial" panose="020B0604020202020204" pitchFamily="34" charset="0"/>
                    <a:cs typeface="Arial" panose="020B0604020202020204" pitchFamily="34" charset="0"/>
                  </a:rPr>
                  <a:t> is a free variable)</a:t>
                </a:r>
              </a:p>
              <a:p>
                <a:pPr marL="457200" lvl="1" indent="0">
                  <a:lnSpc>
                    <a:spcPct val="120000"/>
                  </a:lnSpc>
                  <a:spcBef>
                    <a:spcPts val="0"/>
                  </a:spcBef>
                  <a:buNone/>
                </a:pPr>
                <a:endParaRPr lang="en-US" sz="2000" dirty="0">
                  <a:latin typeface="Arial" panose="020B0604020202020204" pitchFamily="34" charset="0"/>
                  <a:cs typeface="Arial" panose="020B0604020202020204" pitchFamily="34" charset="0"/>
                </a:endParaRPr>
              </a:p>
              <a:p>
                <a:pPr>
                  <a:lnSpc>
                    <a:spcPct val="120000"/>
                  </a:lnSpc>
                  <a:spcBef>
                    <a:spcPts val="0"/>
                  </a:spcBef>
                </a:pPr>
                <a14:m>
                  <m:oMath xmlns:m="http://schemas.openxmlformats.org/officeDocument/2006/math">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𝐴</m:t>
                        </m:r>
                      </m:e>
                      <m:sub>
                        <m:r>
                          <a:rPr lang="en-US" sz="2400" b="0" i="1" smtClean="0">
                            <a:latin typeface="Cambria Math" panose="02040503050406030204" pitchFamily="18" charset="0"/>
                            <a:ea typeface="Cambria Math" panose="02040503050406030204" pitchFamily="18" charset="0"/>
                          </a:rPr>
                          <m:t>2</m:t>
                        </m:r>
                      </m:sub>
                    </m:sSub>
                    <m:r>
                      <a:rPr lang="en-US" sz="2400" b="0" i="1" smtClean="0">
                        <a:latin typeface="Cambria Math" panose="02040503050406030204" pitchFamily="18" charset="0"/>
                        <a:ea typeface="Cambria Math" panose="02040503050406030204" pitchFamily="18" charset="0"/>
                      </a:rPr>
                      <m:t>=</m:t>
                    </m:r>
                    <m:d>
                      <m:dPr>
                        <m:begChr m:val="["/>
                        <m:endChr m:val="]"/>
                        <m:ctrlPr>
                          <a:rPr lang="en-US" sz="2400" b="0" i="1" smtClean="0">
                            <a:latin typeface="Cambria Math" panose="02040503050406030204" pitchFamily="18" charset="0"/>
                            <a:ea typeface="Cambria Math" panose="02040503050406030204" pitchFamily="18" charset="0"/>
                          </a:rPr>
                        </m:ctrlPr>
                      </m:dPr>
                      <m:e>
                        <m:m>
                          <m:mPr>
                            <m:mcs>
                              <m:mc>
                                <m:mcPr>
                                  <m:count m:val="2"/>
                                  <m:mcJc m:val="center"/>
                                </m:mcPr>
                              </m:mc>
                            </m:mcs>
                            <m:ctrlPr>
                              <a:rPr lang="en-US" sz="2400" b="0" i="1" smtClean="0">
                                <a:latin typeface="Cambria Math" panose="02040503050406030204" pitchFamily="18" charset="0"/>
                                <a:ea typeface="Cambria Math" panose="02040503050406030204" pitchFamily="18" charset="0"/>
                              </a:rPr>
                            </m:ctrlPr>
                          </m:mPr>
                          <m:mr>
                            <m:e>
                              <m:r>
                                <a:rPr lang="en-US" sz="2400" b="0" i="1" smtClean="0">
                                  <a:latin typeface="Cambria Math" panose="02040503050406030204" pitchFamily="18" charset="0"/>
                                  <a:ea typeface="Cambria Math" panose="02040503050406030204" pitchFamily="18" charset="0"/>
                                </a:rPr>
                                <m:t>2</m:t>
                              </m:r>
                            </m:e>
                            <m:e>
                              <m:r>
                                <a:rPr lang="en-US" sz="2400" b="0" i="1" smtClean="0">
                                  <a:latin typeface="Cambria Math" panose="02040503050406030204" pitchFamily="18" charset="0"/>
                                  <a:ea typeface="Cambria Math" panose="02040503050406030204" pitchFamily="18" charset="0"/>
                                </a:rPr>
                                <m:t>0</m:t>
                              </m:r>
                            </m:e>
                          </m:mr>
                          <m:mr>
                            <m:e>
                              <m:r>
                                <a:rPr lang="en-US" sz="2400" b="0" i="1" smtClean="0">
                                  <a:latin typeface="Cambria Math" panose="02040503050406030204" pitchFamily="18" charset="0"/>
                                  <a:ea typeface="Cambria Math" panose="02040503050406030204" pitchFamily="18" charset="0"/>
                                </a:rPr>
                                <m:t>0</m:t>
                              </m:r>
                            </m:e>
                            <m:e>
                              <m:r>
                                <a:rPr lang="en-US" sz="2400" b="0" i="1" smtClean="0">
                                  <a:latin typeface="Cambria Math" panose="02040503050406030204" pitchFamily="18" charset="0"/>
                                  <a:ea typeface="Cambria Math" panose="02040503050406030204" pitchFamily="18" charset="0"/>
                                </a:rPr>
                                <m:t>1</m:t>
                              </m:r>
                            </m:e>
                          </m:mr>
                        </m:m>
                      </m:e>
                    </m:d>
                  </m:oMath>
                </a14:m>
                <a:r>
                  <a:rPr lang="en-US" sz="2400" dirty="0">
                    <a:latin typeface="Arial" panose="020B0604020202020204" pitchFamily="34" charset="0"/>
                    <a:cs typeface="Arial" panose="020B0604020202020204" pitchFamily="34" charset="0"/>
                  </a:rPr>
                  <a:t> </a:t>
                </a:r>
              </a:p>
              <a:p>
                <a:pPr lvl="1">
                  <a:lnSpc>
                    <a:spcPct val="120000"/>
                  </a:lnSpc>
                  <a:spcBef>
                    <a:spcPts val="0"/>
                  </a:spcBef>
                  <a:buFont typeface="Courier New" panose="02070309020205020404" pitchFamily="49" charset="0"/>
                  <a:buChar char="o"/>
                </a:pPr>
                <a14:m>
                  <m:oMath xmlns:m="http://schemas.openxmlformats.org/officeDocument/2006/math">
                    <m:sSub>
                      <m:sSubPr>
                        <m:ctrlPr>
                          <a:rPr lang="en-US" sz="2000" i="1" smtClean="0">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𝜆</m:t>
                        </m:r>
                      </m:e>
                      <m:sub>
                        <m:r>
                          <a:rPr lang="en-US" sz="2000" b="0" i="1" smtClean="0">
                            <a:latin typeface="Cambria Math" panose="02040503050406030204" pitchFamily="18" charset="0"/>
                            <a:ea typeface="Cambria Math" panose="02040503050406030204" pitchFamily="18" charset="0"/>
                          </a:rPr>
                          <m:t>1</m:t>
                        </m:r>
                      </m:sub>
                    </m:sSub>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rPr>
                      <m:t>2</m:t>
                    </m:r>
                    <m:r>
                      <a:rPr lang="en-US" sz="2000" b="0" i="0" smtClean="0">
                        <a:latin typeface="Cambria Math" panose="02040503050406030204" pitchFamily="18" charset="0"/>
                      </a:rPr>
                      <m:t>,</m:t>
                    </m:r>
                  </m:oMath>
                </a14:m>
                <a:r>
                  <a:rPr lang="en-US" sz="2000" dirty="0">
                    <a:latin typeface="Arial" panose="020B0604020202020204" pitchFamily="34" charset="0"/>
                    <a:cs typeface="Arial" panose="020B0604020202020204" pitchFamily="34" charset="0"/>
                  </a:rPr>
                  <a:t> eigenvectors  </a:t>
                </a:r>
                <a14:m>
                  <m:oMath xmlns:m="http://schemas.openxmlformats.org/officeDocument/2006/math">
                    <m:r>
                      <a:rPr lang="en-US" sz="2000" b="1" i="1" smtClean="0">
                        <a:latin typeface="Cambria Math" panose="02040503050406030204" pitchFamily="18" charset="0"/>
                        <a:ea typeface="Cambria Math" panose="02040503050406030204" pitchFamily="18" charset="0"/>
                      </a:rPr>
                      <m:t>𝒙</m:t>
                    </m:r>
                    <m:r>
                      <a:rPr lang="en-US" sz="2000" b="1"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𝑡</m:t>
                    </m:r>
                    <m:d>
                      <m:dPr>
                        <m:begChr m:val="["/>
                        <m:endChr m:val="]"/>
                        <m:ctrlPr>
                          <a:rPr lang="en-US" sz="2000" i="1">
                            <a:latin typeface="Cambria Math" panose="02040503050406030204" pitchFamily="18" charset="0"/>
                            <a:ea typeface="Cambria Math" panose="02040503050406030204" pitchFamily="18" charset="0"/>
                          </a:rPr>
                        </m:ctrlPr>
                      </m:dPr>
                      <m:e>
                        <m:m>
                          <m:mPr>
                            <m:mcs>
                              <m:mc>
                                <m:mcPr>
                                  <m:count m:val="1"/>
                                  <m:mcJc m:val="center"/>
                                </m:mcPr>
                              </m:mc>
                            </m:mcs>
                            <m:ctrlPr>
                              <a:rPr lang="en-US" sz="2000" i="1">
                                <a:latin typeface="Cambria Math" panose="02040503050406030204" pitchFamily="18" charset="0"/>
                                <a:ea typeface="Cambria Math" panose="02040503050406030204" pitchFamily="18" charset="0"/>
                              </a:rPr>
                            </m:ctrlPr>
                          </m:mPr>
                          <m:mr>
                            <m:e>
                              <m:r>
                                <m:rPr>
                                  <m:brk m:alnAt="7"/>
                                </m:rPr>
                                <a:rPr lang="en-US" sz="2000" b="0" i="1" smtClean="0">
                                  <a:latin typeface="Cambria Math" panose="02040503050406030204" pitchFamily="18" charset="0"/>
                                  <a:ea typeface="Cambria Math" panose="02040503050406030204" pitchFamily="18" charset="0"/>
                                </a:rPr>
                                <m:t>1</m:t>
                              </m:r>
                            </m:e>
                          </m:mr>
                          <m:mr>
                            <m:e>
                              <m:r>
                                <a:rPr lang="en-US" sz="2000" b="0" i="1" smtClean="0">
                                  <a:latin typeface="Cambria Math" panose="02040503050406030204" pitchFamily="18" charset="0"/>
                                  <a:ea typeface="Cambria Math" panose="02040503050406030204" pitchFamily="18" charset="0"/>
                                </a:rPr>
                                <m:t>0</m:t>
                              </m:r>
                            </m:e>
                          </m:mr>
                        </m:m>
                      </m:e>
                    </m:d>
                  </m:oMath>
                </a14:m>
                <a:endParaRPr lang="en-US" sz="2000" dirty="0">
                  <a:latin typeface="Arial" panose="020B0604020202020204" pitchFamily="34" charset="0"/>
                  <a:cs typeface="Arial" panose="020B0604020202020204" pitchFamily="34" charset="0"/>
                </a:endParaRPr>
              </a:p>
              <a:p>
                <a:pPr lvl="1">
                  <a:lnSpc>
                    <a:spcPct val="120000"/>
                  </a:lnSpc>
                  <a:spcBef>
                    <a:spcPts val="0"/>
                  </a:spcBef>
                  <a:buFont typeface="Courier New" panose="02070309020205020404" pitchFamily="49" charset="0"/>
                  <a:buChar char="o"/>
                </a:pPr>
                <a14:m>
                  <m:oMath xmlns:m="http://schemas.openxmlformats.org/officeDocument/2006/math">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𝜆</m:t>
                        </m:r>
                      </m:e>
                      <m:sub>
                        <m:r>
                          <a:rPr lang="en-US" sz="2000" b="0" i="1" smtClean="0">
                            <a:latin typeface="Cambria Math" panose="02040503050406030204" pitchFamily="18" charset="0"/>
                            <a:ea typeface="Cambria Math" panose="02040503050406030204" pitchFamily="18" charset="0"/>
                          </a:rPr>
                          <m:t>2</m:t>
                        </m:r>
                      </m:sub>
                    </m:sSub>
                    <m:r>
                      <a:rPr lang="en-US" sz="2000" b="0" i="1" smtClean="0">
                        <a:latin typeface="Cambria Math" panose="02040503050406030204" pitchFamily="18" charset="0"/>
                        <a:ea typeface="Cambria Math" panose="02040503050406030204" pitchFamily="18" charset="0"/>
                      </a:rPr>
                      <m:t>=1</m:t>
                    </m:r>
                    <m:r>
                      <a:rPr lang="en-US" sz="2000" b="0" i="0" smtClean="0">
                        <a:latin typeface="Cambria Math" panose="02040503050406030204" pitchFamily="18" charset="0"/>
                      </a:rPr>
                      <m:t>,</m:t>
                    </m:r>
                  </m:oMath>
                </a14:m>
                <a:r>
                  <a:rPr lang="en-US" sz="2000" dirty="0">
                    <a:latin typeface="Arial" panose="020B0604020202020204" pitchFamily="34" charset="0"/>
                    <a:cs typeface="Arial" panose="020B0604020202020204" pitchFamily="34" charset="0"/>
                  </a:rPr>
                  <a:t> eigenvectors </a:t>
                </a:r>
                <a14:m>
                  <m:oMath xmlns:m="http://schemas.openxmlformats.org/officeDocument/2006/math">
                    <m:r>
                      <a:rPr lang="en-US" sz="2000" b="1" i="1">
                        <a:latin typeface="Cambria Math" panose="02040503050406030204" pitchFamily="18" charset="0"/>
                        <a:ea typeface="Cambria Math" panose="02040503050406030204" pitchFamily="18" charset="0"/>
                      </a:rPr>
                      <m:t>𝒙</m:t>
                    </m:r>
                    <m:r>
                      <a:rPr lang="en-US" sz="2000" b="1"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𝑡</m:t>
                    </m:r>
                    <m:d>
                      <m:dPr>
                        <m:begChr m:val="["/>
                        <m:endChr m:val="]"/>
                        <m:ctrlPr>
                          <a:rPr lang="en-US" sz="2000" i="1">
                            <a:latin typeface="Cambria Math" panose="02040503050406030204" pitchFamily="18" charset="0"/>
                            <a:ea typeface="Cambria Math" panose="02040503050406030204" pitchFamily="18" charset="0"/>
                          </a:rPr>
                        </m:ctrlPr>
                      </m:dPr>
                      <m:e>
                        <m:m>
                          <m:mPr>
                            <m:mcs>
                              <m:mc>
                                <m:mcPr>
                                  <m:count m:val="1"/>
                                  <m:mcJc m:val="center"/>
                                </m:mcPr>
                              </m:mc>
                            </m:mcs>
                            <m:ctrlPr>
                              <a:rPr lang="en-US" sz="2000" i="1">
                                <a:latin typeface="Cambria Math" panose="02040503050406030204" pitchFamily="18" charset="0"/>
                                <a:ea typeface="Cambria Math" panose="02040503050406030204" pitchFamily="18" charset="0"/>
                              </a:rPr>
                            </m:ctrlPr>
                          </m:mPr>
                          <m:mr>
                            <m:e>
                              <m:r>
                                <m:rPr>
                                  <m:brk m:alnAt="7"/>
                                </m:rPr>
                                <a:rPr lang="en-US" sz="2000" b="0" i="1" smtClean="0">
                                  <a:latin typeface="Cambria Math" panose="02040503050406030204" pitchFamily="18" charset="0"/>
                                  <a:ea typeface="Cambria Math" panose="02040503050406030204" pitchFamily="18" charset="0"/>
                                </a:rPr>
                                <m:t>0</m:t>
                              </m:r>
                            </m:e>
                          </m:mr>
                          <m:mr>
                            <m:e>
                              <m:r>
                                <a:rPr lang="en-US" sz="2000" b="0" i="1" smtClean="0">
                                  <a:latin typeface="Cambria Math" panose="02040503050406030204" pitchFamily="18" charset="0"/>
                                  <a:ea typeface="Cambria Math" panose="02040503050406030204" pitchFamily="18" charset="0"/>
                                </a:rPr>
                                <m:t>1</m:t>
                              </m:r>
                            </m:e>
                          </m:mr>
                        </m:m>
                      </m:e>
                    </m:d>
                  </m:oMath>
                </a14:m>
                <a:endParaRPr lang="en-US" dirty="0">
                  <a:latin typeface="Arial" panose="020B0604020202020204" pitchFamily="34" charset="0"/>
                  <a:cs typeface="Arial" panose="020B0604020202020204" pitchFamily="34" charset="0"/>
                </a:endParaRPr>
              </a:p>
              <a:p>
                <a:pPr>
                  <a:lnSpc>
                    <a:spcPct val="120000"/>
                  </a:lnSpc>
                  <a:spcBef>
                    <a:spcPts val="0"/>
                  </a:spcBef>
                </a:pPr>
                <a:endParaRPr lang="en-US" dirty="0">
                  <a:latin typeface="Arial" panose="020B0604020202020204" pitchFamily="34" charset="0"/>
                  <a:cs typeface="Arial" panose="020B0604020202020204" pitchFamily="34" charset="0"/>
                </a:endParaRPr>
              </a:p>
              <a:p>
                <a:pPr>
                  <a:lnSpc>
                    <a:spcPct val="120000"/>
                  </a:lnSpc>
                  <a:spcBef>
                    <a:spcPts val="0"/>
                  </a:spcBef>
                </a:pPr>
                <a:r>
                  <a:rPr lang="en-US" dirty="0">
                    <a:latin typeface="Arial" panose="020B0604020202020204" pitchFamily="34" charset="0"/>
                    <a:cs typeface="Arial" panose="020B0604020202020204" pitchFamily="34" charset="0"/>
                  </a:rPr>
                  <a:t>Intuition</a:t>
                </a:r>
              </a:p>
              <a:p>
                <a:pPr lvl="1">
                  <a:lnSpc>
                    <a:spcPct val="120000"/>
                  </a:lnSpc>
                  <a:spcBef>
                    <a:spcPts val="0"/>
                  </a:spcBef>
                  <a:buFont typeface="Courier New" panose="02070309020205020404" pitchFamily="49" charset="0"/>
                  <a:buChar char="o"/>
                </a:pPr>
                <a:r>
                  <a:rPr lang="en-US" dirty="0">
                    <a:latin typeface="Arial" panose="020B0604020202020204" pitchFamily="34" charset="0"/>
                    <a:cs typeface="Arial" panose="020B0604020202020204" pitchFamily="34" charset="0"/>
                  </a:rPr>
                  <a:t>For a 2</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latin typeface="Arial" panose="020B0604020202020204" pitchFamily="34" charset="0"/>
                    <a:cs typeface="Arial" panose="020B0604020202020204" pitchFamily="34" charset="0"/>
                  </a:rPr>
                  <a:t>2 matrix, we can find vectors in </a:t>
                </a:r>
                <a14:m>
                  <m:oMath xmlns:m="http://schemas.openxmlformats.org/officeDocument/2006/math">
                    <m:sSup>
                      <m:sSupPr>
                        <m:ctrlPr>
                          <a:rPr lang="en-US"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𝑅</m:t>
                        </m:r>
                      </m:e>
                      <m:sup>
                        <m:r>
                          <a:rPr lang="en-US" b="0" i="1" smtClean="0">
                            <a:latin typeface="Cambria Math" panose="02040503050406030204" pitchFamily="18" charset="0"/>
                            <a:ea typeface="Cambria Math" panose="02040503050406030204" pitchFamily="18" charset="0"/>
                          </a:rPr>
                          <m:t>2</m:t>
                        </m:r>
                      </m:sup>
                    </m:sSup>
                  </m:oMath>
                </a14:m>
                <a:r>
                  <a:rPr lang="en-US" dirty="0">
                    <a:latin typeface="Arial" panose="020B0604020202020204" pitchFamily="34" charset="0"/>
                    <a:cs typeface="Arial" panose="020B0604020202020204" pitchFamily="34" charset="0"/>
                  </a:rPr>
                  <a:t>, which remain the same directions after the linear transformation by </a:t>
                </a:r>
                <a14:m>
                  <m:oMath xmlns:m="http://schemas.openxmlformats.org/officeDocument/2006/math">
                    <m:r>
                      <a:rPr lang="en-US" i="1">
                        <a:latin typeface="Cambria Math" panose="02040503050406030204" pitchFamily="18" charset="0"/>
                        <a:ea typeface="Cambria Math" panose="02040503050406030204" pitchFamily="18" charset="0"/>
                      </a:rPr>
                      <m:t>𝐴</m:t>
                    </m:r>
                  </m:oMath>
                </a14:m>
                <a:r>
                  <a:rPr lang="en-US" dirty="0">
                    <a:latin typeface="Arial" panose="020B0604020202020204" pitchFamily="34" charset="0"/>
                    <a:cs typeface="Arial" panose="020B0604020202020204" pitchFamily="34" charset="0"/>
                  </a:rPr>
                  <a:t> (a scalar multiplication).</a:t>
                </a:r>
              </a:p>
              <a:p>
                <a:pPr lvl="1">
                  <a:lnSpc>
                    <a:spcPct val="120000"/>
                  </a:lnSpc>
                  <a:spcBef>
                    <a:spcPts val="0"/>
                  </a:spcBef>
                  <a:buFont typeface="Courier New" panose="02070309020205020404" pitchFamily="49" charset="0"/>
                  <a:buChar char="o"/>
                </a:pPr>
                <a:r>
                  <a:rPr lang="en-US" dirty="0">
                    <a:latin typeface="Arial" panose="020B0604020202020204" pitchFamily="34" charset="0"/>
                    <a:cs typeface="Arial" panose="020B0604020202020204" pitchFamily="34" charset="0"/>
                  </a:rPr>
                  <a:t>In the case </a:t>
                </a:r>
                <a14:m>
                  <m:oMath xmlns:m="http://schemas.openxmlformats.org/officeDocument/2006/math">
                    <m:sSub>
                      <m:sSubPr>
                        <m:ctrlPr>
                          <a:rPr lang="en-US" sz="240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𝐴</m:t>
                        </m:r>
                      </m:e>
                      <m:sub>
                        <m:r>
                          <a:rPr lang="en-US" sz="2400" b="0" i="1" smtClean="0">
                            <a:latin typeface="Cambria Math" panose="02040503050406030204" pitchFamily="18" charset="0"/>
                            <a:ea typeface="Cambria Math" panose="02040503050406030204" pitchFamily="18" charset="0"/>
                          </a:rPr>
                          <m:t>2</m:t>
                        </m:r>
                      </m:sub>
                    </m:sSub>
                  </m:oMath>
                </a14:m>
                <a:r>
                  <a:rPr lang="en-US" dirty="0">
                    <a:latin typeface="Arial" panose="020B0604020202020204" pitchFamily="34" charset="0"/>
                    <a:cs typeface="Arial" panose="020B0604020202020204" pitchFamily="34" charset="0"/>
                  </a:rPr>
                  <a:t>, the eigenvectors happen to be on the directions of the standard basis: </a:t>
                </a:r>
              </a:p>
              <a:p>
                <a:pPr marL="457200" lvl="1" indent="0">
                  <a:lnSpc>
                    <a:spcPct val="120000"/>
                  </a:lnSpc>
                  <a:spcBef>
                    <a:spcPts val="0"/>
                  </a:spcBef>
                  <a:buNone/>
                </a:pPr>
                <a:r>
                  <a:rPr lang="en-US" dirty="0">
                    <a:ea typeface="Cambria Math" panose="02040503050406030204" pitchFamily="18" charset="0"/>
                  </a:rPr>
                  <a:t>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𝑒</m:t>
                        </m:r>
                      </m:e>
                      <m:sub>
                        <m:r>
                          <a:rPr lang="en-US" i="1">
                            <a:latin typeface="Cambria Math" panose="02040503050406030204" pitchFamily="18" charset="0"/>
                            <a:ea typeface="Cambria Math" panose="02040503050406030204" pitchFamily="18" charset="0"/>
                          </a:rPr>
                          <m:t>1</m:t>
                        </m:r>
                      </m:sub>
                    </m:sSub>
                    <m:r>
                      <a:rPr lang="en-US" b="1" i="1">
                        <a:latin typeface="Cambria Math" panose="02040503050406030204" pitchFamily="18" charset="0"/>
                        <a:ea typeface="Cambria Math" panose="02040503050406030204" pitchFamily="18" charset="0"/>
                      </a:rPr>
                      <m:t>=</m:t>
                    </m:r>
                    <m:d>
                      <m:dPr>
                        <m:begChr m:val="["/>
                        <m:endChr m:val="]"/>
                        <m:ctrlPr>
                          <a:rPr lang="en-US" i="1">
                            <a:latin typeface="Cambria Math" panose="02040503050406030204" pitchFamily="18" charset="0"/>
                            <a:ea typeface="Cambria Math" panose="02040503050406030204" pitchFamily="18" charset="0"/>
                          </a:rPr>
                        </m:ctrlPr>
                      </m:dPr>
                      <m:e>
                        <m:m>
                          <m:mPr>
                            <m:mcs>
                              <m:mc>
                                <m:mcPr>
                                  <m:count m:val="1"/>
                                  <m:mcJc m:val="center"/>
                                </m:mcPr>
                              </m:mc>
                            </m:mcs>
                            <m:ctrlPr>
                              <a:rPr lang="en-US" i="1">
                                <a:latin typeface="Cambria Math" panose="02040503050406030204" pitchFamily="18" charset="0"/>
                                <a:ea typeface="Cambria Math" panose="02040503050406030204" pitchFamily="18" charset="0"/>
                              </a:rPr>
                            </m:ctrlPr>
                          </m:mPr>
                          <m:mr>
                            <m:e>
                              <m:r>
                                <m:rPr>
                                  <m:brk m:alnAt="7"/>
                                </m:rPr>
                                <a:rPr lang="en-US" i="1">
                                  <a:latin typeface="Cambria Math" panose="02040503050406030204" pitchFamily="18" charset="0"/>
                                  <a:ea typeface="Cambria Math" panose="02040503050406030204" pitchFamily="18" charset="0"/>
                                </a:rPr>
                                <m:t>1</m:t>
                              </m:r>
                            </m:e>
                          </m:mr>
                          <m:mr>
                            <m:e>
                              <m:r>
                                <a:rPr lang="en-US" i="1">
                                  <a:latin typeface="Cambria Math" panose="02040503050406030204" pitchFamily="18" charset="0"/>
                                  <a:ea typeface="Cambria Math" panose="02040503050406030204" pitchFamily="18" charset="0"/>
                                </a:rPr>
                                <m:t>0</m:t>
                              </m:r>
                            </m:e>
                          </m:mr>
                        </m:m>
                      </m:e>
                    </m:d>
                  </m:oMath>
                </a14:m>
                <a:r>
                  <a:rPr lang="en-US" dirty="0">
                    <a:latin typeface="Arial" panose="020B0604020202020204" pitchFamily="34" charset="0"/>
                    <a:cs typeface="Arial" panose="020B0604020202020204" pitchFamily="34" charset="0"/>
                  </a:rPr>
                  <a:t> and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𝑒</m:t>
                        </m:r>
                      </m:e>
                      <m:sub>
                        <m:r>
                          <a:rPr lang="en-US" b="0" i="1" smtClean="0">
                            <a:latin typeface="Cambria Math" panose="02040503050406030204" pitchFamily="18" charset="0"/>
                            <a:ea typeface="Cambria Math" panose="02040503050406030204" pitchFamily="18" charset="0"/>
                          </a:rPr>
                          <m:t>2</m:t>
                        </m:r>
                      </m:sub>
                    </m:sSub>
                    <m:r>
                      <a:rPr lang="en-US" b="1" i="1">
                        <a:latin typeface="Cambria Math" panose="02040503050406030204" pitchFamily="18" charset="0"/>
                        <a:ea typeface="Cambria Math" panose="02040503050406030204" pitchFamily="18" charset="0"/>
                      </a:rPr>
                      <m:t>=</m:t>
                    </m:r>
                    <m:d>
                      <m:dPr>
                        <m:begChr m:val="["/>
                        <m:endChr m:val="]"/>
                        <m:ctrlPr>
                          <a:rPr lang="en-US" i="1">
                            <a:latin typeface="Cambria Math" panose="02040503050406030204" pitchFamily="18" charset="0"/>
                            <a:ea typeface="Cambria Math" panose="02040503050406030204" pitchFamily="18" charset="0"/>
                          </a:rPr>
                        </m:ctrlPr>
                      </m:dPr>
                      <m:e>
                        <m:m>
                          <m:mPr>
                            <m:mcs>
                              <m:mc>
                                <m:mcPr>
                                  <m:count m:val="1"/>
                                  <m:mcJc m:val="center"/>
                                </m:mcPr>
                              </m:mc>
                            </m:mcs>
                            <m:ctrlPr>
                              <a:rPr lang="en-US" i="1">
                                <a:latin typeface="Cambria Math" panose="02040503050406030204" pitchFamily="18" charset="0"/>
                                <a:ea typeface="Cambria Math" panose="02040503050406030204" pitchFamily="18" charset="0"/>
                              </a:rPr>
                            </m:ctrlPr>
                          </m:mPr>
                          <m:mr>
                            <m:e>
                              <m:r>
                                <m:rPr>
                                  <m:brk m:alnAt="7"/>
                                </m:rPr>
                                <a:rPr lang="en-US" b="0" i="1" smtClean="0">
                                  <a:latin typeface="Cambria Math" panose="02040503050406030204" pitchFamily="18" charset="0"/>
                                  <a:ea typeface="Cambria Math" panose="02040503050406030204" pitchFamily="18" charset="0"/>
                                </a:rPr>
                                <m:t>0</m:t>
                              </m:r>
                            </m:e>
                          </m:mr>
                          <m:mr>
                            <m:e>
                              <m:r>
                                <a:rPr lang="en-US" b="0" i="1" smtClean="0">
                                  <a:latin typeface="Cambria Math" panose="02040503050406030204" pitchFamily="18" charset="0"/>
                                  <a:ea typeface="Cambria Math" panose="02040503050406030204" pitchFamily="18" charset="0"/>
                                </a:rPr>
                                <m:t>1</m:t>
                              </m:r>
                            </m:e>
                          </m:mr>
                        </m:m>
                      </m:e>
                    </m:d>
                  </m:oMath>
                </a14:m>
                <a:r>
                  <a:rPr lang="en-US" dirty="0">
                    <a:latin typeface="Arial" panose="020B0604020202020204" pitchFamily="34" charset="0"/>
                    <a:cs typeface="Arial" panose="020B0604020202020204" pitchFamily="34" charset="0"/>
                  </a:rPr>
                  <a:t>. </a:t>
                </a:r>
                <a14:m>
                  <m:oMath xmlns:m="http://schemas.openxmlformats.org/officeDocument/2006/math">
                    <m:r>
                      <a:rPr lang="en-US" b="0" i="1" smtClean="0">
                        <a:latin typeface="Cambria Math" panose="02040503050406030204" pitchFamily="18" charset="0"/>
                        <a:ea typeface="Cambria Math" panose="02040503050406030204" pitchFamily="18" charset="0"/>
                      </a:rPr>
                      <m:t>𝐴</m:t>
                    </m:r>
                    <m:r>
                      <a:rPr lang="en-US" b="0" i="1" smtClean="0">
                        <a:latin typeface="Cambria Math" panose="02040503050406030204" pitchFamily="18" charset="0"/>
                        <a:ea typeface="Cambria Math" panose="02040503050406030204" pitchFamily="18" charset="0"/>
                      </a:rPr>
                      <m:t>=</m:t>
                    </m:r>
                  </m:oMath>
                </a14:m>
                <a:r>
                  <a:rPr lang="en-US" dirty="0">
                    <a:ea typeface="Cambria Math" panose="02040503050406030204" pitchFamily="18" charset="0"/>
                  </a:rPr>
                  <a:t> </a:t>
                </a:r>
                <a14:m>
                  <m:oMath xmlns:m="http://schemas.openxmlformats.org/officeDocument/2006/math">
                    <m:d>
                      <m:dPr>
                        <m:begChr m:val="["/>
                        <m:endChr m:val="]"/>
                        <m:ctrlPr>
                          <a:rPr lang="en-US" i="1">
                            <a:latin typeface="Cambria Math" panose="02040503050406030204" pitchFamily="18" charset="0"/>
                            <a:ea typeface="Cambria Math" panose="02040503050406030204" pitchFamily="18" charset="0"/>
                          </a:rPr>
                        </m:ctrlPr>
                      </m:dPr>
                      <m:e>
                        <m:m>
                          <m:mPr>
                            <m:mcs>
                              <m:mc>
                                <m:mcPr>
                                  <m:count m:val="2"/>
                                  <m:mcJc m:val="center"/>
                                </m:mcPr>
                              </m:mc>
                            </m:mcs>
                            <m:ctrlPr>
                              <a:rPr lang="en-US" i="1">
                                <a:latin typeface="Cambria Math" panose="02040503050406030204" pitchFamily="18" charset="0"/>
                                <a:ea typeface="Cambria Math" panose="02040503050406030204" pitchFamily="18" charset="0"/>
                              </a:rPr>
                            </m:ctrlPr>
                          </m:mPr>
                          <m:mr>
                            <m:e>
                              <m:r>
                                <a:rPr lang="en-US" i="1">
                                  <a:latin typeface="Cambria Math" panose="02040503050406030204" pitchFamily="18" charset="0"/>
                                  <a:ea typeface="Cambria Math" panose="02040503050406030204" pitchFamily="18" charset="0"/>
                                </a:rPr>
                                <m:t>1</m:t>
                              </m:r>
                            </m:e>
                            <m:e>
                              <m:r>
                                <a:rPr lang="en-US" b="0" i="1" smtClean="0">
                                  <a:latin typeface="Cambria Math" panose="02040503050406030204" pitchFamily="18" charset="0"/>
                                  <a:ea typeface="Cambria Math" panose="02040503050406030204" pitchFamily="18" charset="0"/>
                                </a:rPr>
                                <m:t>0</m:t>
                              </m:r>
                            </m:e>
                          </m:mr>
                          <m:mr>
                            <m:e>
                              <m:r>
                                <a:rPr lang="en-US" b="0" i="1" smtClean="0">
                                  <a:latin typeface="Cambria Math" panose="02040503050406030204" pitchFamily="18" charset="0"/>
                                  <a:ea typeface="Cambria Math" panose="02040503050406030204" pitchFamily="18" charset="0"/>
                                </a:rPr>
                                <m:t>0</m:t>
                              </m:r>
                            </m:e>
                            <m:e>
                              <m:r>
                                <a:rPr lang="en-US" b="0" i="1" smtClean="0">
                                  <a:latin typeface="Cambria Math" panose="02040503050406030204" pitchFamily="18" charset="0"/>
                                  <a:ea typeface="Cambria Math" panose="02040503050406030204" pitchFamily="18" charset="0"/>
                                </a:rPr>
                                <m:t>1</m:t>
                              </m:r>
                            </m:e>
                          </m:mr>
                        </m:m>
                      </m:e>
                    </m:d>
                  </m:oMath>
                </a14:m>
                <a:endParaRPr lang="en-US" dirty="0">
                  <a:latin typeface="Arial" panose="020B0604020202020204" pitchFamily="34" charset="0"/>
                  <a:cs typeface="Arial" panose="020B0604020202020204" pitchFamily="34" charset="0"/>
                </a:endParaRPr>
              </a:p>
              <a:p>
                <a:pPr marL="914400" lvl="2" indent="0">
                  <a:lnSpc>
                    <a:spcPct val="120000"/>
                  </a:lnSpc>
                  <a:spcBef>
                    <a:spcPts val="0"/>
                  </a:spcBef>
                  <a:buNone/>
                </a:pPr>
                <a:r>
                  <a:rPr lang="en-US" sz="2300" dirty="0">
                    <a:latin typeface="Arial" panose="020B0604020202020204" pitchFamily="34" charset="0"/>
                    <a:cs typeface="Arial" panose="020B0604020202020204" pitchFamily="34" charset="0"/>
                  </a:rPr>
                  <a:t>So, only vectors on these two lines got dilated after the transformation. Any other vectors will “change” directions after the transformation.</a:t>
                </a:r>
                <a:endParaRPr lang="en-US" dirty="0">
                  <a:latin typeface="Arial" panose="020B0604020202020204" pitchFamily="34" charset="0"/>
                  <a:cs typeface="Arial" panose="020B0604020202020204" pitchFamily="34" charset="0"/>
                </a:endParaRPr>
              </a:p>
              <a:p>
                <a:pPr lvl="1">
                  <a:lnSpc>
                    <a:spcPct val="120000"/>
                  </a:lnSpc>
                  <a:spcBef>
                    <a:spcPts val="0"/>
                  </a:spcBef>
                </a:pPr>
                <a:endParaRPr lang="en-US" dirty="0">
                  <a:latin typeface="Arial" panose="020B0604020202020204" pitchFamily="34" charset="0"/>
                  <a:cs typeface="Arial" panose="020B0604020202020204" pitchFamily="34" charset="0"/>
                </a:endParaRPr>
              </a:p>
            </p:txBody>
          </p:sp>
        </mc:Choice>
        <mc:Fallback xmlns="">
          <p:sp>
            <p:nvSpPr>
              <p:cNvPr id="3" name="Content Placeholder 2">
                <a:extLst>
                  <a:ext uri="{FF2B5EF4-FFF2-40B4-BE49-F238E27FC236}">
                    <a16:creationId xmlns:a16="http://schemas.microsoft.com/office/drawing/2014/main" id="{CF622945-7579-1DED-549F-A8D08C188A32}"/>
                  </a:ext>
                </a:extLst>
              </p:cNvPr>
              <p:cNvSpPr>
                <a:spLocks noGrp="1" noRot="1" noChangeAspect="1" noMove="1" noResize="1" noEditPoints="1" noAdjustHandles="1" noChangeArrowheads="1" noChangeShapeType="1" noTextEdit="1"/>
              </p:cNvSpPr>
              <p:nvPr>
                <p:ph idx="1"/>
              </p:nvPr>
            </p:nvSpPr>
            <p:spPr>
              <a:xfrm>
                <a:off x="740233" y="1393213"/>
                <a:ext cx="10515600" cy="5177683"/>
              </a:xfrm>
              <a:blipFill>
                <a:blip r:embed="rId3"/>
                <a:stretch>
                  <a:fillRect l="-483"/>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6A615F61-2EC3-B012-90AC-33ECB9DE9A95}"/>
              </a:ext>
            </a:extLst>
          </p:cNvPr>
          <p:cNvSpPr>
            <a:spLocks noGrp="1"/>
          </p:cNvSpPr>
          <p:nvPr>
            <p:ph type="sldNum" sz="quarter" idx="12"/>
          </p:nvPr>
        </p:nvSpPr>
        <p:spPr/>
        <p:txBody>
          <a:bodyPr/>
          <a:lstStyle/>
          <a:p>
            <a:fld id="{753F1077-7B91-4D11-8473-7F9D495CD0E2}" type="slidenum">
              <a:rPr lang="en-SG" smtClean="0"/>
              <a:t>10</a:t>
            </a:fld>
            <a:endParaRPr lang="en-SG"/>
          </a:p>
        </p:txBody>
      </p:sp>
      <p:pic>
        <p:nvPicPr>
          <p:cNvPr id="5" name="Picture 4">
            <a:extLst>
              <a:ext uri="{FF2B5EF4-FFF2-40B4-BE49-F238E27FC236}">
                <a16:creationId xmlns:a16="http://schemas.microsoft.com/office/drawing/2014/main" id="{910EBFF4-8FC4-7A7F-E9B9-EDFDD3F03043}"/>
              </a:ext>
            </a:extLst>
          </p:cNvPr>
          <p:cNvPicPr>
            <a:picLocks noChangeAspect="1"/>
          </p:cNvPicPr>
          <p:nvPr/>
        </p:nvPicPr>
        <p:blipFill>
          <a:blip r:embed="rId4"/>
          <a:stretch>
            <a:fillRect/>
          </a:stretch>
        </p:blipFill>
        <p:spPr>
          <a:xfrm>
            <a:off x="4800160" y="1543792"/>
            <a:ext cx="2777384" cy="2315689"/>
          </a:xfrm>
          <a:prstGeom prst="rect">
            <a:avLst/>
          </a:prstGeom>
        </p:spPr>
      </p:pic>
      <p:sp>
        <p:nvSpPr>
          <p:cNvPr id="6" name="TextBox 5">
            <a:extLst>
              <a:ext uri="{FF2B5EF4-FFF2-40B4-BE49-F238E27FC236}">
                <a16:creationId xmlns:a16="http://schemas.microsoft.com/office/drawing/2014/main" id="{A675F638-5477-2325-2BE2-4AD511753BE2}"/>
              </a:ext>
            </a:extLst>
          </p:cNvPr>
          <p:cNvSpPr txBox="1"/>
          <p:nvPr/>
        </p:nvSpPr>
        <p:spPr>
          <a:xfrm>
            <a:off x="442325" y="365125"/>
            <a:ext cx="6097836" cy="369332"/>
          </a:xfrm>
          <a:prstGeom prst="rect">
            <a:avLst/>
          </a:prstGeom>
          <a:no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Revision</a:t>
            </a:r>
            <a:endParaRPr lang="en-US" dirty="0">
              <a:solidFill>
                <a:srgbClr val="FF0000"/>
              </a:solidFill>
            </a:endParaRPr>
          </a:p>
        </p:txBody>
      </p:sp>
      <p:grpSp>
        <p:nvGrpSpPr>
          <p:cNvPr id="13" name="Group 12">
            <a:extLst>
              <a:ext uri="{FF2B5EF4-FFF2-40B4-BE49-F238E27FC236}">
                <a16:creationId xmlns:a16="http://schemas.microsoft.com/office/drawing/2014/main" id="{AE50FA9E-164F-E39D-4F7E-61078335A9EC}"/>
              </a:ext>
            </a:extLst>
          </p:cNvPr>
          <p:cNvGrpSpPr/>
          <p:nvPr/>
        </p:nvGrpSpPr>
        <p:grpSpPr>
          <a:xfrm>
            <a:off x="8909381" y="706625"/>
            <a:ext cx="2343480" cy="3457871"/>
            <a:chOff x="8458118" y="1103565"/>
            <a:chExt cx="2343480" cy="3457871"/>
          </a:xfrm>
        </p:grpSpPr>
        <p:pic>
          <p:nvPicPr>
            <p:cNvPr id="7" name="Picture 6">
              <a:extLst>
                <a:ext uri="{FF2B5EF4-FFF2-40B4-BE49-F238E27FC236}">
                  <a16:creationId xmlns:a16="http://schemas.microsoft.com/office/drawing/2014/main" id="{040F4EA2-335F-2410-0E2A-8CFDA5455B1E}"/>
                </a:ext>
              </a:extLst>
            </p:cNvPr>
            <p:cNvPicPr>
              <a:picLocks noChangeAspect="1"/>
            </p:cNvPicPr>
            <p:nvPr/>
          </p:nvPicPr>
          <p:blipFill>
            <a:blip r:embed="rId5"/>
            <a:stretch>
              <a:fillRect/>
            </a:stretch>
          </p:blipFill>
          <p:spPr>
            <a:xfrm>
              <a:off x="8458118" y="1103565"/>
              <a:ext cx="2343480" cy="1598071"/>
            </a:xfrm>
            <a:prstGeom prst="rect">
              <a:avLst/>
            </a:prstGeom>
          </p:spPr>
        </p:pic>
        <p:pic>
          <p:nvPicPr>
            <p:cNvPr id="8" name="Picture 7">
              <a:extLst>
                <a:ext uri="{FF2B5EF4-FFF2-40B4-BE49-F238E27FC236}">
                  <a16:creationId xmlns:a16="http://schemas.microsoft.com/office/drawing/2014/main" id="{6AB86835-D4ED-601E-747F-64B18A803480}"/>
                </a:ext>
              </a:extLst>
            </p:cNvPr>
            <p:cNvPicPr>
              <a:picLocks noChangeAspect="1"/>
            </p:cNvPicPr>
            <p:nvPr/>
          </p:nvPicPr>
          <p:blipFill>
            <a:blip r:embed="rId6"/>
            <a:stretch>
              <a:fillRect/>
            </a:stretch>
          </p:blipFill>
          <p:spPr>
            <a:xfrm>
              <a:off x="8458118" y="3103603"/>
              <a:ext cx="2343480" cy="1457833"/>
            </a:xfrm>
            <a:prstGeom prst="rect">
              <a:avLst/>
            </a:prstGeom>
          </p:spPr>
        </p:pic>
        <p:cxnSp>
          <p:nvCxnSpPr>
            <p:cNvPr id="11" name="Straight Arrow Connector 10">
              <a:extLst>
                <a:ext uri="{FF2B5EF4-FFF2-40B4-BE49-F238E27FC236}">
                  <a16:creationId xmlns:a16="http://schemas.microsoft.com/office/drawing/2014/main" id="{0870F928-A4DC-B666-5B87-772C027AAE69}"/>
                </a:ext>
              </a:extLst>
            </p:cNvPr>
            <p:cNvCxnSpPr/>
            <p:nvPr/>
          </p:nvCxnSpPr>
          <p:spPr>
            <a:xfrm>
              <a:off x="9322130" y="2701636"/>
              <a:ext cx="0" cy="401967"/>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332389B7-C788-6161-E6A8-90996BE14ECE}"/>
                  </a:ext>
                </a:extLst>
              </p:cNvPr>
              <p:cNvSpPr txBox="1"/>
              <p:nvPr/>
            </p:nvSpPr>
            <p:spPr>
              <a:xfrm>
                <a:off x="9450607" y="2748731"/>
                <a:ext cx="2343480"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Multiplied by </a:t>
                </a:r>
                <a14:m>
                  <m:oMath xmlns:m="http://schemas.openxmlformats.org/officeDocument/2006/math">
                    <m:r>
                      <a:rPr lang="en-US" sz="1400" i="1" smtClean="0">
                        <a:latin typeface="Cambria Math" panose="02040503050406030204" pitchFamily="18" charset="0"/>
                        <a:ea typeface="Cambria Math" panose="02040503050406030204" pitchFamily="18" charset="0"/>
                      </a:rPr>
                      <m:t>𝐴</m:t>
                    </m:r>
                  </m:oMath>
                </a14:m>
                <a:endParaRPr lang="en-US" sz="1400" dirty="0">
                  <a:latin typeface="Arial" panose="020B0604020202020204" pitchFamily="34" charset="0"/>
                  <a:cs typeface="Arial" panose="020B0604020202020204" pitchFamily="34" charset="0"/>
                </a:endParaRPr>
              </a:p>
            </p:txBody>
          </p:sp>
        </mc:Choice>
        <mc:Fallback xmlns="">
          <p:sp>
            <p:nvSpPr>
              <p:cNvPr id="12" name="TextBox 11">
                <a:extLst>
                  <a:ext uri="{FF2B5EF4-FFF2-40B4-BE49-F238E27FC236}">
                    <a16:creationId xmlns:a16="http://schemas.microsoft.com/office/drawing/2014/main" id="{332389B7-C788-6161-E6A8-90996BE14ECE}"/>
                  </a:ext>
                </a:extLst>
              </p:cNvPr>
              <p:cNvSpPr txBox="1">
                <a:spLocks noRot="1" noChangeAspect="1" noMove="1" noResize="1" noEditPoints="1" noAdjustHandles="1" noChangeArrowheads="1" noChangeShapeType="1" noTextEdit="1"/>
              </p:cNvSpPr>
              <p:nvPr/>
            </p:nvSpPr>
            <p:spPr>
              <a:xfrm>
                <a:off x="9450607" y="2748731"/>
                <a:ext cx="2343480" cy="307777"/>
              </a:xfrm>
              <a:prstGeom prst="rect">
                <a:avLst/>
              </a:prstGeom>
              <a:blipFill>
                <a:blip r:embed="rId7"/>
                <a:stretch>
                  <a:fillRect l="-1081" t="-4000" b="-20000"/>
                </a:stretch>
              </a:blipFill>
            </p:spPr>
            <p:txBody>
              <a:bodyPr/>
              <a:lstStyle/>
              <a:p>
                <a:r>
                  <a:rPr lang="en-US">
                    <a:noFill/>
                  </a:rPr>
                  <a:t> </a:t>
                </a:r>
              </a:p>
            </p:txBody>
          </p:sp>
        </mc:Fallback>
      </mc:AlternateContent>
    </p:spTree>
    <p:extLst>
      <p:ext uri="{BB962C8B-B14F-4D97-AF65-F5344CB8AC3E}">
        <p14:creationId xmlns:p14="http://schemas.microsoft.com/office/powerpoint/2010/main" val="21697352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EEAD9A-15AE-6AFB-B248-CA7EAC5E02AD}"/>
              </a:ext>
            </a:extLst>
          </p:cNvPr>
          <p:cNvSpPr>
            <a:spLocks noGrp="1"/>
          </p:cNvSpPr>
          <p:nvPr>
            <p:ph type="title"/>
          </p:nvPr>
        </p:nvSpPr>
        <p:spPr/>
        <p:txBody>
          <a:bodyPr>
            <a:normAutofit/>
          </a:bodyPr>
          <a:lstStyle/>
          <a:p>
            <a:r>
              <a:rPr lang="en-US" sz="4000" u="sng" dirty="0">
                <a:solidFill>
                  <a:srgbClr val="FF0000"/>
                </a:solidFill>
              </a:rPr>
              <a:t>Key points – </a:t>
            </a:r>
            <a:r>
              <a:rPr lang="en-US" altLang="zh-CN" sz="4000" u="sng" dirty="0">
                <a:solidFill>
                  <a:srgbClr val="FF0000"/>
                </a:solidFill>
              </a:rPr>
              <a:t>8</a:t>
            </a:r>
            <a:r>
              <a:rPr lang="en-US" sz="4000" u="sng" dirty="0">
                <a:solidFill>
                  <a:srgbClr val="FF0000"/>
                </a:solidFill>
              </a:rPr>
              <a:t>.1.3 Similarity and Diagonalizability</a:t>
            </a:r>
            <a:endParaRPr lang="en-US" sz="40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96D3140-29C4-8BC1-A564-D7DC35A28082}"/>
                  </a:ext>
                </a:extLst>
              </p:cNvPr>
              <p:cNvSpPr>
                <a:spLocks noGrp="1"/>
              </p:cNvSpPr>
              <p:nvPr>
                <p:ph idx="1"/>
              </p:nvPr>
            </p:nvSpPr>
            <p:spPr>
              <a:xfrm>
                <a:off x="838200" y="1690688"/>
                <a:ext cx="10515600" cy="4486275"/>
              </a:xfrm>
            </p:spPr>
            <p:txBody>
              <a:bodyPr/>
              <a:lstStyle/>
              <a:p>
                <a:pPr>
                  <a:lnSpc>
                    <a:spcPct val="100000"/>
                  </a:lnSpc>
                </a:pPr>
                <a:r>
                  <a:rPr lang="en-US" dirty="0">
                    <a:latin typeface="Arial" panose="020B0604020202020204" pitchFamily="34" charset="0"/>
                    <a:cs typeface="Arial" panose="020B0604020202020204" pitchFamily="34" charset="0"/>
                  </a:rPr>
                  <a:t>Definition</a:t>
                </a:r>
              </a:p>
              <a:p>
                <a:pPr lvl="1">
                  <a:lnSpc>
                    <a:spcPct val="100000"/>
                  </a:lnSpc>
                  <a:buFont typeface="Courier New" panose="02070309020205020404" pitchFamily="49" charset="0"/>
                  <a:buChar char="o"/>
                </a:pPr>
                <a:r>
                  <a:rPr lang="en-US" dirty="0">
                    <a:latin typeface="Arial" panose="020B0604020202020204" pitchFamily="34" charset="0"/>
                    <a:cs typeface="Arial" panose="020B0604020202020204" pitchFamily="34" charset="0"/>
                  </a:rPr>
                  <a:t>Similarity transformation:</a:t>
                </a:r>
              </a:p>
              <a:p>
                <a:pPr lvl="2">
                  <a:lnSpc>
                    <a:spcPct val="100000"/>
                  </a:lnSpc>
                  <a:buFont typeface="Wingdings" pitchFamily="2" charset="2"/>
                  <a:buChar char="§"/>
                </a:pPr>
                <a:r>
                  <a:rPr lang="en-US" dirty="0">
                    <a:latin typeface="Arial" panose="020B0604020202020204" pitchFamily="34" charset="0"/>
                    <a:cs typeface="Arial" panose="020B0604020202020204" pitchFamily="34" charset="0"/>
                  </a:rPr>
                  <a:t>Matrices </a:t>
                </a:r>
                <a14:m>
                  <m:oMath xmlns:m="http://schemas.openxmlformats.org/officeDocument/2006/math">
                    <m:r>
                      <a:rPr lang="en-US" i="1" smtClean="0">
                        <a:latin typeface="Cambria Math" panose="02040503050406030204" pitchFamily="18" charset="0"/>
                        <a:ea typeface="Cambria Math" panose="02040503050406030204" pitchFamily="18" charset="0"/>
                      </a:rPr>
                      <m:t>𝐴</m:t>
                    </m:r>
                  </m:oMath>
                </a14:m>
                <a:r>
                  <a:rPr lang="en-US" dirty="0">
                    <a:latin typeface="Arial" panose="020B0604020202020204" pitchFamily="34" charset="0"/>
                    <a:cs typeface="Arial" panose="020B0604020202020204" pitchFamily="34" charset="0"/>
                  </a:rPr>
                  <a:t> and </a:t>
                </a:r>
                <a14:m>
                  <m:oMath xmlns:m="http://schemas.openxmlformats.org/officeDocument/2006/math">
                    <m:r>
                      <a:rPr lang="en-US" b="0" i="1" smtClean="0">
                        <a:latin typeface="Cambria Math" panose="02040503050406030204" pitchFamily="18" charset="0"/>
                      </a:rPr>
                      <m:t>𝐵</m:t>
                    </m:r>
                  </m:oMath>
                </a14:m>
                <a:r>
                  <a:rPr lang="en-US" dirty="0">
                    <a:latin typeface="Arial" panose="020B0604020202020204" pitchFamily="34" charset="0"/>
                    <a:cs typeface="Arial" panose="020B0604020202020204" pitchFamily="34" charset="0"/>
                  </a:rPr>
                  <a:t> are called similar matrices, if there exits an invertible matrix </a:t>
                </a:r>
                <a14:m>
                  <m:oMath xmlns:m="http://schemas.openxmlformats.org/officeDocument/2006/math">
                    <m:r>
                      <a:rPr lang="en-US" b="0" i="1" smtClean="0">
                        <a:latin typeface="Cambria Math" panose="02040503050406030204" pitchFamily="18" charset="0"/>
                        <a:ea typeface="Cambria Math" panose="02040503050406030204" pitchFamily="18" charset="0"/>
                      </a:rPr>
                      <m:t>𝑃</m:t>
                    </m:r>
                  </m:oMath>
                </a14:m>
                <a:r>
                  <a:rPr lang="en-US" dirty="0">
                    <a:latin typeface="Arial" panose="020B0604020202020204" pitchFamily="34" charset="0"/>
                    <a:cs typeface="Arial" panose="020B0604020202020204" pitchFamily="34" charset="0"/>
                  </a:rPr>
                  <a:t>, such that. </a:t>
                </a:r>
                <a14:m>
                  <m:oMath xmlns:m="http://schemas.openxmlformats.org/officeDocument/2006/math">
                    <m:r>
                      <a:rPr lang="en-US" b="0" i="0" smtClean="0">
                        <a:latin typeface="Cambria Math" panose="02040503050406030204" pitchFamily="18" charset="0"/>
                        <a:ea typeface="Cambria Math" panose="02040503050406030204" pitchFamily="18" charset="0"/>
                      </a:rPr>
                      <m:t> </m:t>
                    </m:r>
                    <m:r>
                      <a:rPr lang="en-US" i="1" smtClean="0">
                        <a:latin typeface="Cambria Math" panose="02040503050406030204" pitchFamily="18" charset="0"/>
                        <a:ea typeface="Cambria Math" panose="02040503050406030204" pitchFamily="18" charset="0"/>
                      </a:rPr>
                      <m:t>𝐴</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𝑃𝐵</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𝑃</m:t>
                        </m:r>
                      </m:e>
                      <m:sup>
                        <m:r>
                          <a:rPr lang="en-US" b="0" i="1" smtClean="0">
                            <a:latin typeface="Cambria Math" panose="02040503050406030204" pitchFamily="18" charset="0"/>
                            <a:ea typeface="Cambria Math" panose="02040503050406030204" pitchFamily="18" charset="0"/>
                          </a:rPr>
                          <m:t>−1</m:t>
                        </m:r>
                      </m:sup>
                    </m:sSup>
                  </m:oMath>
                </a14:m>
                <a:r>
                  <a:rPr lang="en-US" dirty="0">
                    <a:latin typeface="Arial" panose="020B0604020202020204" pitchFamily="34" charset="0"/>
                    <a:cs typeface="Arial" panose="020B0604020202020204" pitchFamily="34" charset="0"/>
                  </a:rPr>
                  <a:t> </a:t>
                </a:r>
              </a:p>
              <a:p>
                <a:pPr lvl="2">
                  <a:lnSpc>
                    <a:spcPct val="100000"/>
                  </a:lnSpc>
                  <a:buFont typeface="Wingdings" pitchFamily="2" charset="2"/>
                  <a:buChar char="§"/>
                </a:pPr>
                <a:r>
                  <a:rPr lang="en-US" b="0" dirty="0">
                    <a:latin typeface="Arial" panose="020B0604020202020204" pitchFamily="34" charset="0"/>
                    <a:ea typeface="Cambria Math" panose="02040503050406030204" pitchFamily="18" charset="0"/>
                    <a:cs typeface="Arial" panose="020B0604020202020204" pitchFamily="34" charset="0"/>
                  </a:rPr>
                  <a:t>We can find a similarity transformation: </a:t>
                </a:r>
                <a14:m>
                  <m:oMath xmlns:m="http://schemas.openxmlformats.org/officeDocument/2006/math">
                    <m:r>
                      <a:rPr lang="en-US" b="0" i="1" smtClean="0">
                        <a:latin typeface="Cambria Math" panose="02040503050406030204" pitchFamily="18" charset="0"/>
                        <a:ea typeface="Cambria Math" panose="02040503050406030204" pitchFamily="18" charset="0"/>
                      </a:rPr>
                      <m:t>𝐵</m:t>
                    </m:r>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𝑃</m:t>
                        </m:r>
                      </m:e>
                      <m:sup>
                        <m:r>
                          <a:rPr lang="en-US" i="1">
                            <a:latin typeface="Cambria Math" panose="02040503050406030204" pitchFamily="18" charset="0"/>
                            <a:ea typeface="Cambria Math" panose="02040503050406030204" pitchFamily="18" charset="0"/>
                          </a:rPr>
                          <m:t>−1</m:t>
                        </m:r>
                      </m:sup>
                    </m:sSup>
                    <m:r>
                      <a:rPr lang="en-US" b="0" i="1" smtClean="0">
                        <a:latin typeface="Cambria Math" panose="02040503050406030204" pitchFamily="18" charset="0"/>
                        <a:ea typeface="Cambria Math" panose="02040503050406030204" pitchFamily="18" charset="0"/>
                      </a:rPr>
                      <m:t>𝐴</m:t>
                    </m:r>
                    <m:r>
                      <a:rPr lang="en-US" i="1">
                        <a:latin typeface="Cambria Math" panose="02040503050406030204" pitchFamily="18" charset="0"/>
                        <a:ea typeface="Cambria Math" panose="02040503050406030204" pitchFamily="18" charset="0"/>
                      </a:rPr>
                      <m:t>𝑃</m:t>
                    </m:r>
                  </m:oMath>
                </a14:m>
                <a:endParaRPr lang="en-US" dirty="0">
                  <a:latin typeface="Arial" panose="020B0604020202020204" pitchFamily="34" charset="0"/>
                  <a:ea typeface="Cambria Math" panose="02040503050406030204" pitchFamily="18" charset="0"/>
                </a:endParaRPr>
              </a:p>
              <a:p>
                <a:pPr lvl="2">
                  <a:lnSpc>
                    <a:spcPct val="100000"/>
                  </a:lnSpc>
                  <a:buFont typeface="Wingdings" pitchFamily="2" charset="2"/>
                  <a:buChar char="§"/>
                </a:pPr>
                <a:r>
                  <a:rPr lang="en-US" dirty="0">
                    <a:latin typeface="Arial" panose="020B0604020202020204" pitchFamily="34" charset="0"/>
                    <a:cs typeface="Arial" panose="020B0604020202020204" pitchFamily="34" charset="0"/>
                  </a:rPr>
                  <a:t>The equivalent equation is: </a:t>
                </a:r>
                <a14:m>
                  <m:oMath xmlns:m="http://schemas.openxmlformats.org/officeDocument/2006/math">
                    <m:r>
                      <a:rPr lang="en-US" i="1" smtClean="0">
                        <a:latin typeface="Cambria Math" panose="02040503050406030204" pitchFamily="18" charset="0"/>
                        <a:ea typeface="Cambria Math" panose="02040503050406030204" pitchFamily="18" charset="0"/>
                      </a:rPr>
                      <m:t>𝐴</m:t>
                    </m:r>
                    <m:r>
                      <a:rPr lang="en-US" i="1">
                        <a:latin typeface="Cambria Math" panose="02040503050406030204" pitchFamily="18" charset="0"/>
                        <a:ea typeface="Cambria Math" panose="02040503050406030204" pitchFamily="18" charset="0"/>
                      </a:rPr>
                      <m:t>𝑃</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𝑃𝐵</m:t>
                    </m:r>
                  </m:oMath>
                </a14:m>
                <a:endParaRPr lang="en-US" dirty="0">
                  <a:latin typeface="Arial" panose="020B0604020202020204" pitchFamily="34" charset="0"/>
                  <a:cs typeface="Arial" panose="020B0604020202020204" pitchFamily="34" charset="0"/>
                </a:endParaRPr>
              </a:p>
              <a:p>
                <a:pPr lvl="2">
                  <a:lnSpc>
                    <a:spcPct val="100000"/>
                  </a:lnSpc>
                  <a:buFont typeface="Wingdings" pitchFamily="2" charset="2"/>
                  <a:buChar char="§"/>
                </a:pPr>
                <a14:m>
                  <m:oMath xmlns:m="http://schemas.openxmlformats.org/officeDocument/2006/math">
                    <m:r>
                      <a:rPr lang="en-US" b="0" i="1" smtClean="0">
                        <a:latin typeface="Cambria Math" panose="02040503050406030204" pitchFamily="18" charset="0"/>
                        <a:ea typeface="Cambria Math" panose="02040503050406030204" pitchFamily="18" charset="0"/>
                      </a:rPr>
                      <m:t>𝐴</m:t>
                    </m:r>
                  </m:oMath>
                </a14:m>
                <a:r>
                  <a:rPr lang="en-US" dirty="0">
                    <a:latin typeface="Arial" panose="020B0604020202020204" pitchFamily="34" charset="0"/>
                    <a:cs typeface="Arial" panose="020B0604020202020204" pitchFamily="34" charset="0"/>
                  </a:rPr>
                  <a:t> and </a:t>
                </a:r>
                <a14:m>
                  <m:oMath xmlns:m="http://schemas.openxmlformats.org/officeDocument/2006/math">
                    <m:r>
                      <a:rPr lang="en-US" b="0" i="1" smtClean="0">
                        <a:latin typeface="Cambria Math" panose="02040503050406030204" pitchFamily="18" charset="0"/>
                        <a:ea typeface="Cambria Math" panose="02040503050406030204" pitchFamily="18" charset="0"/>
                      </a:rPr>
                      <m:t>𝐵</m:t>
                    </m:r>
                  </m:oMath>
                </a14:m>
                <a:r>
                  <a:rPr lang="en-US" dirty="0">
                    <a:latin typeface="Arial" panose="020B0604020202020204" pitchFamily="34" charset="0"/>
                    <a:cs typeface="Arial" panose="020B0604020202020204" pitchFamily="34" charset="0"/>
                  </a:rPr>
                  <a:t> have the same determinants, invertibility, rank, characteristic polynomial, eigenvalues, eigenspace dimensions (but eigenvectors are different).</a:t>
                </a:r>
              </a:p>
              <a:p>
                <a:pPr lvl="1">
                  <a:lnSpc>
                    <a:spcPct val="100000"/>
                  </a:lnSpc>
                  <a:buFont typeface="Courier New" panose="02070309020205020404" pitchFamily="49" charset="0"/>
                  <a:buChar char="o"/>
                </a:pPr>
                <a:endParaRPr lang="en-US" dirty="0">
                  <a:latin typeface="Arial" panose="020B0604020202020204" pitchFamily="34" charset="0"/>
                  <a:cs typeface="Arial" panose="020B0604020202020204" pitchFamily="34" charset="0"/>
                </a:endParaRPr>
              </a:p>
              <a:p>
                <a:pPr lvl="1">
                  <a:lnSpc>
                    <a:spcPct val="100000"/>
                  </a:lnSpc>
                  <a:buFont typeface="Courier New" panose="02070309020205020404" pitchFamily="49" charset="0"/>
                  <a:buChar char="o"/>
                </a:pPr>
                <a:r>
                  <a:rPr lang="en-US" dirty="0">
                    <a:latin typeface="Arial" panose="020B0604020202020204" pitchFamily="34" charset="0"/>
                    <a:cs typeface="Arial" panose="020B0604020202020204" pitchFamily="34" charset="0"/>
                  </a:rPr>
                  <a:t>Diagonalizability</a:t>
                </a:r>
              </a:p>
              <a:p>
                <a:pPr lvl="2">
                  <a:lnSpc>
                    <a:spcPct val="100000"/>
                  </a:lnSpc>
                  <a:buFont typeface="Wingdings" pitchFamily="2" charset="2"/>
                  <a:buChar char="§"/>
                </a:pPr>
                <a:r>
                  <a:rPr lang="en-US" dirty="0">
                    <a:latin typeface="Arial" panose="020B0604020202020204" pitchFamily="34" charset="0"/>
                    <a:cs typeface="Arial" panose="020B0604020202020204" pitchFamily="34" charset="0"/>
                  </a:rPr>
                  <a:t>If </a:t>
                </a:r>
                <a14:m>
                  <m:oMath xmlns:m="http://schemas.openxmlformats.org/officeDocument/2006/math">
                    <m:r>
                      <a:rPr lang="en-US" b="0" i="1" smtClean="0">
                        <a:latin typeface="Cambria Math" panose="02040503050406030204" pitchFamily="18" charset="0"/>
                        <a:ea typeface="Cambria Math" panose="02040503050406030204" pitchFamily="18" charset="0"/>
                      </a:rPr>
                      <m:t>𝐵</m:t>
                    </m:r>
                  </m:oMath>
                </a14:m>
                <a:r>
                  <a:rPr lang="en-US" dirty="0">
                    <a:latin typeface="Arial" panose="020B0604020202020204" pitchFamily="34" charset="0"/>
                    <a:cs typeface="Arial" panose="020B0604020202020204" pitchFamily="34" charset="0"/>
                  </a:rPr>
                  <a:t> is a diagonal matrix, we call </a:t>
                </a:r>
                <a14:m>
                  <m:oMath xmlns:m="http://schemas.openxmlformats.org/officeDocument/2006/math">
                    <m:r>
                      <a:rPr lang="en-US" b="0" i="1" smtClean="0">
                        <a:latin typeface="Cambria Math" panose="02040503050406030204" pitchFamily="18" charset="0"/>
                        <a:cs typeface="Arial" panose="020B0604020202020204" pitchFamily="34" charset="0"/>
                      </a:rPr>
                      <m:t>𝐴</m:t>
                    </m:r>
                  </m:oMath>
                </a14:m>
                <a:r>
                  <a:rPr lang="en-US" dirty="0">
                    <a:latin typeface="Arial" panose="020B0604020202020204" pitchFamily="34" charset="0"/>
                    <a:cs typeface="Arial" panose="020B0604020202020204" pitchFamily="34" charset="0"/>
                  </a:rPr>
                  <a:t> is diagonalizable </a:t>
                </a:r>
              </a:p>
              <a:p>
                <a:pPr lvl="1">
                  <a:lnSpc>
                    <a:spcPct val="100000"/>
                  </a:lnSpc>
                  <a:buFont typeface="Courier New" panose="02070309020205020404" pitchFamily="49" charset="0"/>
                  <a:buChar char="o"/>
                </a:pPr>
                <a:endParaRPr lang="en-US" dirty="0">
                  <a:latin typeface="Arial" panose="020B0604020202020204" pitchFamily="34" charset="0"/>
                  <a:cs typeface="Arial" panose="020B0604020202020204" pitchFamily="34" charset="0"/>
                </a:endParaRPr>
              </a:p>
            </p:txBody>
          </p:sp>
        </mc:Choice>
        <mc:Fallback xmlns="">
          <p:sp>
            <p:nvSpPr>
              <p:cNvPr id="3" name="Content Placeholder 2">
                <a:extLst>
                  <a:ext uri="{FF2B5EF4-FFF2-40B4-BE49-F238E27FC236}">
                    <a16:creationId xmlns:a16="http://schemas.microsoft.com/office/drawing/2014/main" id="{696D3140-29C4-8BC1-A564-D7DC35A28082}"/>
                  </a:ext>
                </a:extLst>
              </p:cNvPr>
              <p:cNvSpPr>
                <a:spLocks noGrp="1" noRot="1" noChangeAspect="1" noMove="1" noResize="1" noEditPoints="1" noAdjustHandles="1" noChangeArrowheads="1" noChangeShapeType="1" noTextEdit="1"/>
              </p:cNvSpPr>
              <p:nvPr>
                <p:ph idx="1"/>
              </p:nvPr>
            </p:nvSpPr>
            <p:spPr>
              <a:xfrm>
                <a:off x="838200" y="1690688"/>
                <a:ext cx="10515600" cy="4486275"/>
              </a:xfrm>
              <a:blipFill>
                <a:blip r:embed="rId3"/>
                <a:stretch>
                  <a:fillRect l="-1086" t="-1127" r="-362"/>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25FE36BA-FD14-8E78-990F-979E0E107FE0}"/>
              </a:ext>
            </a:extLst>
          </p:cNvPr>
          <p:cNvSpPr>
            <a:spLocks noGrp="1"/>
          </p:cNvSpPr>
          <p:nvPr>
            <p:ph type="sldNum" sz="quarter" idx="12"/>
          </p:nvPr>
        </p:nvSpPr>
        <p:spPr/>
        <p:txBody>
          <a:bodyPr/>
          <a:lstStyle/>
          <a:p>
            <a:fld id="{753F1077-7B91-4D11-8473-7F9D495CD0E2}" type="slidenum">
              <a:rPr lang="en-SG" smtClean="0"/>
              <a:t>11</a:t>
            </a:fld>
            <a:endParaRPr lang="en-SG"/>
          </a:p>
        </p:txBody>
      </p:sp>
    </p:spTree>
    <p:extLst>
      <p:ext uri="{BB962C8B-B14F-4D97-AF65-F5344CB8AC3E}">
        <p14:creationId xmlns:p14="http://schemas.microsoft.com/office/powerpoint/2010/main" val="3705779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14D009F8-8EFD-C599-1101-13F9146257C0}"/>
                  </a:ext>
                </a:extLst>
              </p:cNvPr>
              <p:cNvSpPr>
                <a:spLocks noGrp="1"/>
              </p:cNvSpPr>
              <p:nvPr>
                <p:ph type="title"/>
              </p:nvPr>
            </p:nvSpPr>
            <p:spPr>
              <a:xfrm>
                <a:off x="838200" y="202154"/>
                <a:ext cx="10515600" cy="1325563"/>
              </a:xfrm>
            </p:spPr>
            <p:txBody>
              <a:bodyPr>
                <a:normAutofit/>
              </a:bodyPr>
              <a:lstStyle/>
              <a:p>
                <a:r>
                  <a:rPr lang="en-US" sz="2400" dirty="0">
                    <a:solidFill>
                      <a:srgbClr val="FF0000"/>
                    </a:solidFill>
                    <a:latin typeface="Arial" panose="020B0604020202020204" pitchFamily="34" charset="0"/>
                    <a:cs typeface="Arial" panose="020B0604020202020204" pitchFamily="34" charset="0"/>
                  </a:rPr>
                  <a:t>Explain: </a:t>
                </a:r>
                <a14:m>
                  <m:oMath xmlns:m="http://schemas.openxmlformats.org/officeDocument/2006/math">
                    <m:r>
                      <a:rPr lang="en-US" sz="2000" b="0" i="1" smtClean="0">
                        <a:solidFill>
                          <a:srgbClr val="FF0000"/>
                        </a:solidFill>
                        <a:latin typeface="Cambria Math" panose="02040503050406030204" pitchFamily="18" charset="0"/>
                        <a:ea typeface="Cambria Math" panose="02040503050406030204" pitchFamily="18" charset="0"/>
                      </a:rPr>
                      <m:t>𝐴</m:t>
                    </m:r>
                  </m:oMath>
                </a14:m>
                <a:r>
                  <a:rPr lang="en-US" sz="2000" dirty="0">
                    <a:solidFill>
                      <a:srgbClr val="FF0000"/>
                    </a:solidFill>
                    <a:latin typeface="Arial" panose="020B0604020202020204" pitchFamily="34" charset="0"/>
                    <a:cs typeface="Arial" panose="020B0604020202020204" pitchFamily="34" charset="0"/>
                  </a:rPr>
                  <a:t> and </a:t>
                </a:r>
                <a14:m>
                  <m:oMath xmlns:m="http://schemas.openxmlformats.org/officeDocument/2006/math">
                    <m:r>
                      <a:rPr lang="en-US" sz="2000" b="0" i="1" smtClean="0">
                        <a:solidFill>
                          <a:srgbClr val="FF0000"/>
                        </a:solidFill>
                        <a:latin typeface="Cambria Math" panose="02040503050406030204" pitchFamily="18" charset="0"/>
                        <a:ea typeface="Cambria Math" panose="02040503050406030204" pitchFamily="18" charset="0"/>
                      </a:rPr>
                      <m:t>𝐵</m:t>
                    </m:r>
                  </m:oMath>
                </a14:m>
                <a:r>
                  <a:rPr lang="en-US" sz="2000" dirty="0">
                    <a:solidFill>
                      <a:srgbClr val="FF0000"/>
                    </a:solidFill>
                    <a:latin typeface="Arial" panose="020B0604020202020204" pitchFamily="34" charset="0"/>
                    <a:cs typeface="Arial" panose="020B0604020202020204" pitchFamily="34" charset="0"/>
                  </a:rPr>
                  <a:t> have the same determinants, invertibility, rank, characteristic polynomial, eigenvalues, eigenspace dimensions (but eigenvectors are different)</a:t>
                </a:r>
                <a:endParaRPr lang="en-US" sz="3600" dirty="0">
                  <a:solidFill>
                    <a:srgbClr val="FF0000"/>
                  </a:solidFill>
                  <a:latin typeface="Arial" panose="020B0604020202020204" pitchFamily="34" charset="0"/>
                  <a:cs typeface="Arial" panose="020B0604020202020204" pitchFamily="34" charset="0"/>
                </a:endParaRPr>
              </a:p>
            </p:txBody>
          </p:sp>
        </mc:Choice>
        <mc:Fallback xmlns="">
          <p:sp>
            <p:nvSpPr>
              <p:cNvPr id="2" name="Title 1">
                <a:extLst>
                  <a:ext uri="{FF2B5EF4-FFF2-40B4-BE49-F238E27FC236}">
                    <a16:creationId xmlns:a16="http://schemas.microsoft.com/office/drawing/2014/main" id="{14D009F8-8EFD-C599-1101-13F9146257C0}"/>
                  </a:ext>
                </a:extLst>
              </p:cNvPr>
              <p:cNvSpPr>
                <a:spLocks noGrp="1" noRot="1" noChangeAspect="1" noMove="1" noResize="1" noEditPoints="1" noAdjustHandles="1" noChangeArrowheads="1" noChangeShapeType="1" noTextEdit="1"/>
              </p:cNvSpPr>
              <p:nvPr>
                <p:ph type="title"/>
              </p:nvPr>
            </p:nvSpPr>
            <p:spPr>
              <a:xfrm>
                <a:off x="838200" y="202154"/>
                <a:ext cx="10515600" cy="1325563"/>
              </a:xfrm>
              <a:blipFill>
                <a:blip r:embed="rId2"/>
                <a:stretch>
                  <a:fillRect l="-965" r="-7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A007CF2-9795-7E7F-CA4B-15324BAFF07C}"/>
                  </a:ext>
                </a:extLst>
              </p:cNvPr>
              <p:cNvSpPr>
                <a:spLocks noGrp="1"/>
              </p:cNvSpPr>
              <p:nvPr>
                <p:ph idx="1"/>
              </p:nvPr>
            </p:nvSpPr>
            <p:spPr>
              <a:xfrm>
                <a:off x="838200" y="1377969"/>
                <a:ext cx="10515600" cy="5128129"/>
              </a:xfrm>
            </p:spPr>
            <p:txBody>
              <a:bodyPr>
                <a:noAutofit/>
              </a:bodyPr>
              <a:lstStyle/>
              <a:p>
                <a:pPr>
                  <a:lnSpc>
                    <a:spcPct val="120000"/>
                  </a:lnSpc>
                  <a:spcBef>
                    <a:spcPts val="0"/>
                  </a:spcBef>
                </a:pPr>
                <a14:m>
                  <m:oMath xmlns:m="http://schemas.openxmlformats.org/officeDocument/2006/math">
                    <m:r>
                      <a:rPr lang="en-SG" sz="1400" i="1" smtClean="0">
                        <a:effectLst/>
                        <a:latin typeface="Cambria Math" panose="02040503050406030204" pitchFamily="18" charset="0"/>
                        <a:ea typeface="DengXian" panose="02010600030101010101" pitchFamily="2" charset="-122"/>
                        <a:cs typeface="Times New Roman" panose="02020603050405020304" pitchFamily="18" charset="0"/>
                      </a:rPr>
                      <m:t>𝐴</m:t>
                    </m:r>
                  </m:oMath>
                </a14:m>
                <a:r>
                  <a:rPr lang="en-SG" sz="1400" dirty="0">
                    <a:effectLst/>
                    <a:latin typeface="Arial" panose="020B0604020202020204" pitchFamily="34" charset="0"/>
                    <a:ea typeface="DengXian" panose="02010600030101010101" pitchFamily="2" charset="-122"/>
                    <a:cs typeface="Arial" panose="020B0604020202020204" pitchFamily="34" charset="0"/>
                  </a:rPr>
                  <a:t> and </a:t>
                </a:r>
                <a14:m>
                  <m:oMath xmlns:m="http://schemas.openxmlformats.org/officeDocument/2006/math">
                    <m:r>
                      <a:rPr lang="en-SG" sz="1400" i="1">
                        <a:effectLst/>
                        <a:latin typeface="Cambria Math" panose="02040503050406030204" pitchFamily="18" charset="0"/>
                        <a:ea typeface="DengXian" panose="02010600030101010101" pitchFamily="2" charset="-122"/>
                        <a:cs typeface="Times New Roman" panose="02020603050405020304" pitchFamily="18" charset="0"/>
                      </a:rPr>
                      <m:t>𝐵</m:t>
                    </m:r>
                  </m:oMath>
                </a14:m>
                <a:r>
                  <a:rPr lang="en-SG" sz="1400" dirty="0">
                    <a:effectLst/>
                    <a:latin typeface="Arial" panose="020B0604020202020204" pitchFamily="34" charset="0"/>
                    <a:ea typeface="DengXian" panose="02010600030101010101" pitchFamily="2" charset="-122"/>
                    <a:cs typeface="Arial" panose="020B0604020202020204" pitchFamily="34" charset="0"/>
                  </a:rPr>
                  <a:t> are similar, implying that while </a:t>
                </a:r>
                <a14:m>
                  <m:oMath xmlns:m="http://schemas.openxmlformats.org/officeDocument/2006/math">
                    <m:r>
                      <a:rPr lang="en-SG" sz="1400" i="1">
                        <a:effectLst/>
                        <a:latin typeface="Cambria Math" panose="02040503050406030204" pitchFamily="18" charset="0"/>
                        <a:ea typeface="DengXian" panose="02010600030101010101" pitchFamily="2" charset="-122"/>
                        <a:cs typeface="Times New Roman" panose="02020603050405020304" pitchFamily="18" charset="0"/>
                      </a:rPr>
                      <m:t>𝐴</m:t>
                    </m:r>
                  </m:oMath>
                </a14:m>
                <a:r>
                  <a:rPr lang="en-SG" sz="1400" dirty="0">
                    <a:effectLst/>
                    <a:latin typeface="Arial" panose="020B0604020202020204" pitchFamily="34" charset="0"/>
                    <a:ea typeface="DengXian" panose="02010600030101010101" pitchFamily="2" charset="-122"/>
                    <a:cs typeface="Arial" panose="020B0604020202020204" pitchFamily="34" charset="0"/>
                  </a:rPr>
                  <a:t> and </a:t>
                </a:r>
                <a14:m>
                  <m:oMath xmlns:m="http://schemas.openxmlformats.org/officeDocument/2006/math">
                    <m:r>
                      <a:rPr lang="en-SG" sz="1400" i="1">
                        <a:effectLst/>
                        <a:latin typeface="Cambria Math" panose="02040503050406030204" pitchFamily="18" charset="0"/>
                        <a:ea typeface="DengXian" panose="02010600030101010101" pitchFamily="2" charset="-122"/>
                        <a:cs typeface="Times New Roman" panose="02020603050405020304" pitchFamily="18" charset="0"/>
                      </a:rPr>
                      <m:t>𝐵</m:t>
                    </m:r>
                  </m:oMath>
                </a14:m>
                <a:r>
                  <a:rPr lang="en-SG" sz="1400" dirty="0">
                    <a:effectLst/>
                    <a:latin typeface="Arial" panose="020B0604020202020204" pitchFamily="34" charset="0"/>
                    <a:ea typeface="DengXian" panose="02010600030101010101" pitchFamily="2" charset="-122"/>
                    <a:cs typeface="Arial" panose="020B0604020202020204" pitchFamily="34" charset="0"/>
                  </a:rPr>
                  <a:t> may look different, they represent the same linear transformation under different bases. </a:t>
                </a:r>
              </a:p>
              <a:p>
                <a:pPr>
                  <a:lnSpc>
                    <a:spcPct val="120000"/>
                  </a:lnSpc>
                  <a:spcBef>
                    <a:spcPts val="0"/>
                  </a:spcBef>
                </a:pPr>
                <a:r>
                  <a:rPr lang="en-SG" sz="1400" b="1" dirty="0">
                    <a:effectLst/>
                    <a:latin typeface="Arial" panose="020B0604020202020204" pitchFamily="34" charset="0"/>
                    <a:ea typeface="DengXian" panose="02010600030101010101" pitchFamily="2" charset="-122"/>
                    <a:cs typeface="Arial" panose="020B0604020202020204" pitchFamily="34" charset="0"/>
                  </a:rPr>
                  <a:t>Same Determinants: </a:t>
                </a:r>
                <a:r>
                  <a:rPr lang="en-SG" sz="1400" dirty="0">
                    <a:latin typeface="Arial" panose="020B0604020202020204" pitchFamily="34" charset="0"/>
                    <a:ea typeface="DengXian" panose="02010600030101010101" pitchFamily="2" charset="-122"/>
                    <a:cs typeface="Arial" panose="020B0604020202020204" pitchFamily="34" charset="0"/>
                  </a:rPr>
                  <a:t> </a:t>
                </a:r>
                <a:r>
                  <a:rPr lang="en-SG" sz="1400" dirty="0">
                    <a:effectLst/>
                    <a:latin typeface="Arial" panose="020B0604020202020204" pitchFamily="34" charset="0"/>
                    <a:ea typeface="DengXian" panose="02010600030101010101" pitchFamily="2" charset="-122"/>
                    <a:cs typeface="Arial" panose="020B0604020202020204" pitchFamily="34" charset="0"/>
                  </a:rPr>
                  <a:t>det(</a:t>
                </a:r>
                <a14:m>
                  <m:oMath xmlns:m="http://schemas.openxmlformats.org/officeDocument/2006/math">
                    <m:r>
                      <a:rPr lang="en-SG" sz="1400" i="1">
                        <a:effectLst/>
                        <a:latin typeface="Cambria Math" panose="02040503050406030204" pitchFamily="18" charset="0"/>
                        <a:ea typeface="DengXian" panose="02010600030101010101" pitchFamily="2" charset="-122"/>
                        <a:cs typeface="Times New Roman" panose="02020603050405020304" pitchFamily="18" charset="0"/>
                      </a:rPr>
                      <m:t>𝐴</m:t>
                    </m:r>
                  </m:oMath>
                </a14:m>
                <a:r>
                  <a:rPr lang="en-SG" sz="1400" dirty="0">
                    <a:effectLst/>
                    <a:latin typeface="Arial" panose="020B0604020202020204" pitchFamily="34" charset="0"/>
                    <a:ea typeface="DengXian" panose="02010600030101010101" pitchFamily="2" charset="-122"/>
                    <a:cs typeface="Arial" panose="020B0604020202020204" pitchFamily="34" charset="0"/>
                  </a:rPr>
                  <a:t>)=det(</a:t>
                </a:r>
                <a14:m>
                  <m:oMath xmlns:m="http://schemas.openxmlformats.org/officeDocument/2006/math">
                    <m:r>
                      <a:rPr lang="en-SG" sz="1400" i="1">
                        <a:effectLst/>
                        <a:latin typeface="Cambria Math" panose="02040503050406030204" pitchFamily="18" charset="0"/>
                        <a:ea typeface="DengXian" panose="02010600030101010101" pitchFamily="2" charset="-122"/>
                        <a:cs typeface="Times New Roman" panose="02020603050405020304" pitchFamily="18" charset="0"/>
                      </a:rPr>
                      <m:t>𝑃𝐵</m:t>
                    </m:r>
                    <m:sSup>
                      <m:sSupPr>
                        <m:ctrlPr>
                          <a:rPr lang="en-SG" sz="1400" i="1">
                            <a:effectLst/>
                            <a:latin typeface="Cambria Math" panose="02040503050406030204" pitchFamily="18" charset="0"/>
                            <a:ea typeface="DengXian" panose="02010600030101010101" pitchFamily="2" charset="-122"/>
                            <a:cs typeface="Times New Roman" panose="02020603050405020304" pitchFamily="18" charset="0"/>
                          </a:rPr>
                        </m:ctrlPr>
                      </m:sSupPr>
                      <m:e>
                        <m:r>
                          <a:rPr lang="en-SG" sz="1400" i="1">
                            <a:effectLst/>
                            <a:latin typeface="Cambria Math" panose="02040503050406030204" pitchFamily="18" charset="0"/>
                            <a:ea typeface="DengXian" panose="02010600030101010101" pitchFamily="2" charset="-122"/>
                            <a:cs typeface="Times New Roman" panose="02020603050405020304" pitchFamily="18" charset="0"/>
                          </a:rPr>
                          <m:t>𝑃</m:t>
                        </m:r>
                      </m:e>
                      <m:sup>
                        <m:r>
                          <a:rPr lang="en-SG" sz="1400" i="1">
                            <a:effectLst/>
                            <a:latin typeface="Cambria Math" panose="02040503050406030204" pitchFamily="18" charset="0"/>
                            <a:ea typeface="DengXian" panose="02010600030101010101" pitchFamily="2" charset="-122"/>
                            <a:cs typeface="Times New Roman" panose="02020603050405020304" pitchFamily="18" charset="0"/>
                          </a:rPr>
                          <m:t>−1</m:t>
                        </m:r>
                      </m:sup>
                    </m:sSup>
                  </m:oMath>
                </a14:m>
                <a:r>
                  <a:rPr lang="en-SG" sz="1400" dirty="0">
                    <a:effectLst/>
                    <a:latin typeface="Arial" panose="020B0604020202020204" pitchFamily="34" charset="0"/>
                    <a:ea typeface="DengXian" panose="02010600030101010101" pitchFamily="2" charset="-122"/>
                    <a:cs typeface="Arial" panose="020B0604020202020204" pitchFamily="34" charset="0"/>
                  </a:rPr>
                  <a:t>)=det(</a:t>
                </a:r>
                <a14:m>
                  <m:oMath xmlns:m="http://schemas.openxmlformats.org/officeDocument/2006/math">
                    <m:r>
                      <a:rPr lang="en-SG" sz="1400" i="1">
                        <a:effectLst/>
                        <a:latin typeface="Cambria Math" panose="02040503050406030204" pitchFamily="18" charset="0"/>
                        <a:ea typeface="DengXian" panose="02010600030101010101" pitchFamily="2" charset="-122"/>
                        <a:cs typeface="Times New Roman" panose="02020603050405020304" pitchFamily="18" charset="0"/>
                      </a:rPr>
                      <m:t>𝑃</m:t>
                    </m:r>
                  </m:oMath>
                </a14:m>
                <a:r>
                  <a:rPr lang="en-SG" sz="1400" dirty="0">
                    <a:effectLst/>
                    <a:latin typeface="Arial" panose="020B0604020202020204" pitchFamily="34" charset="0"/>
                    <a:ea typeface="DengXian" panose="02010600030101010101" pitchFamily="2" charset="-122"/>
                    <a:cs typeface="Arial" panose="020B0604020202020204" pitchFamily="34" charset="0"/>
                  </a:rPr>
                  <a:t>)det(</a:t>
                </a:r>
                <a14:m>
                  <m:oMath xmlns:m="http://schemas.openxmlformats.org/officeDocument/2006/math">
                    <m:r>
                      <a:rPr lang="en-SG" sz="1400" i="1">
                        <a:effectLst/>
                        <a:latin typeface="Cambria Math" panose="02040503050406030204" pitchFamily="18" charset="0"/>
                        <a:ea typeface="DengXian" panose="02010600030101010101" pitchFamily="2" charset="-122"/>
                        <a:cs typeface="Times New Roman" panose="02020603050405020304" pitchFamily="18" charset="0"/>
                      </a:rPr>
                      <m:t>𝐵</m:t>
                    </m:r>
                  </m:oMath>
                </a14:m>
                <a:r>
                  <a:rPr lang="en-SG" sz="1400" dirty="0">
                    <a:effectLst/>
                    <a:latin typeface="Arial" panose="020B0604020202020204" pitchFamily="34" charset="0"/>
                    <a:ea typeface="DengXian" panose="02010600030101010101" pitchFamily="2" charset="-122"/>
                    <a:cs typeface="Arial" panose="020B0604020202020204" pitchFamily="34" charset="0"/>
                  </a:rPr>
                  <a:t>)det(</a:t>
                </a:r>
                <a14:m>
                  <m:oMath xmlns:m="http://schemas.openxmlformats.org/officeDocument/2006/math">
                    <m:sSup>
                      <m:sSupPr>
                        <m:ctrlPr>
                          <a:rPr lang="en-SG" sz="1400" i="1">
                            <a:effectLst/>
                            <a:latin typeface="Cambria Math" panose="02040503050406030204" pitchFamily="18" charset="0"/>
                            <a:ea typeface="DengXian" panose="02010600030101010101" pitchFamily="2" charset="-122"/>
                            <a:cs typeface="Times New Roman" panose="02020603050405020304" pitchFamily="18" charset="0"/>
                          </a:rPr>
                        </m:ctrlPr>
                      </m:sSupPr>
                      <m:e>
                        <m:r>
                          <a:rPr lang="en-SG" sz="1400" i="1">
                            <a:effectLst/>
                            <a:latin typeface="Cambria Math" panose="02040503050406030204" pitchFamily="18" charset="0"/>
                            <a:ea typeface="DengXian" panose="02010600030101010101" pitchFamily="2" charset="-122"/>
                            <a:cs typeface="Times New Roman" panose="02020603050405020304" pitchFamily="18" charset="0"/>
                          </a:rPr>
                          <m:t>𝑃</m:t>
                        </m:r>
                      </m:e>
                      <m:sup>
                        <m:r>
                          <a:rPr lang="en-SG" sz="1400" i="1">
                            <a:effectLst/>
                            <a:latin typeface="Cambria Math" panose="02040503050406030204" pitchFamily="18" charset="0"/>
                            <a:ea typeface="DengXian" panose="02010600030101010101" pitchFamily="2" charset="-122"/>
                            <a:cs typeface="Times New Roman" panose="02020603050405020304" pitchFamily="18" charset="0"/>
                          </a:rPr>
                          <m:t>−1</m:t>
                        </m:r>
                      </m:sup>
                    </m:sSup>
                  </m:oMath>
                </a14:m>
                <a:r>
                  <a:rPr lang="en-SG" sz="1400" dirty="0">
                    <a:effectLst/>
                    <a:latin typeface="Arial" panose="020B0604020202020204" pitchFamily="34" charset="0"/>
                    <a:ea typeface="DengXian" panose="02010600030101010101" pitchFamily="2" charset="-122"/>
                    <a:cs typeface="Arial" panose="020B0604020202020204" pitchFamily="34" charset="0"/>
                  </a:rPr>
                  <a:t>), </a:t>
                </a:r>
                <a:r>
                  <a:rPr lang="en-SG" sz="1400" dirty="0">
                    <a:latin typeface="Arial" panose="020B0604020202020204" pitchFamily="34" charset="0"/>
                    <a:ea typeface="DengXian" panose="02010600030101010101" pitchFamily="2" charset="-122"/>
                    <a:cs typeface="Arial" panose="020B0604020202020204" pitchFamily="34" charset="0"/>
                  </a:rPr>
                  <a:t> </a:t>
                </a:r>
                <a:r>
                  <a:rPr lang="en-SG" sz="1400" dirty="0">
                    <a:effectLst/>
                    <a:latin typeface="Arial" panose="020B0604020202020204" pitchFamily="34" charset="0"/>
                    <a:ea typeface="DengXian" panose="02010600030101010101" pitchFamily="2" charset="-122"/>
                    <a:cs typeface="Arial" panose="020B0604020202020204" pitchFamily="34" charset="0"/>
                  </a:rPr>
                  <a:t>det(</a:t>
                </a:r>
                <a14:m>
                  <m:oMath xmlns:m="http://schemas.openxmlformats.org/officeDocument/2006/math">
                    <m:sSup>
                      <m:sSupPr>
                        <m:ctrlPr>
                          <a:rPr lang="en-SG" sz="1400" i="1">
                            <a:effectLst/>
                            <a:latin typeface="Cambria Math" panose="02040503050406030204" pitchFamily="18" charset="0"/>
                            <a:ea typeface="DengXian" panose="02010600030101010101" pitchFamily="2" charset="-122"/>
                            <a:cs typeface="Times New Roman" panose="02020603050405020304" pitchFamily="18" charset="0"/>
                          </a:rPr>
                        </m:ctrlPr>
                      </m:sSupPr>
                      <m:e>
                        <m:r>
                          <a:rPr lang="en-SG" sz="1400" i="1">
                            <a:effectLst/>
                            <a:latin typeface="Cambria Math" panose="02040503050406030204" pitchFamily="18" charset="0"/>
                            <a:ea typeface="DengXian" panose="02010600030101010101" pitchFamily="2" charset="-122"/>
                            <a:cs typeface="Times New Roman" panose="02020603050405020304" pitchFamily="18" charset="0"/>
                          </a:rPr>
                          <m:t>𝑃</m:t>
                        </m:r>
                      </m:e>
                      <m:sup>
                        <m:r>
                          <a:rPr lang="en-SG" sz="1400" i="1">
                            <a:effectLst/>
                            <a:latin typeface="Cambria Math" panose="02040503050406030204" pitchFamily="18" charset="0"/>
                            <a:ea typeface="DengXian" panose="02010600030101010101" pitchFamily="2" charset="-122"/>
                            <a:cs typeface="Times New Roman" panose="02020603050405020304" pitchFamily="18" charset="0"/>
                          </a:rPr>
                          <m:t>−1</m:t>
                        </m:r>
                      </m:sup>
                    </m:sSup>
                  </m:oMath>
                </a14:m>
                <a:r>
                  <a:rPr lang="en-SG" sz="1400" dirty="0">
                    <a:effectLst/>
                    <a:latin typeface="Arial" panose="020B0604020202020204" pitchFamily="34" charset="0"/>
                    <a:ea typeface="DengXian" panose="02010600030101010101" pitchFamily="2" charset="-122"/>
                    <a:cs typeface="Arial" panose="020B0604020202020204" pitchFamily="34" charset="0"/>
                  </a:rPr>
                  <a:t>)=1/det(</a:t>
                </a:r>
                <a14:m>
                  <m:oMath xmlns:m="http://schemas.openxmlformats.org/officeDocument/2006/math">
                    <m:r>
                      <a:rPr lang="en-SG" sz="1400" i="1">
                        <a:effectLst/>
                        <a:latin typeface="Cambria Math" panose="02040503050406030204" pitchFamily="18" charset="0"/>
                        <a:ea typeface="DengXian" panose="02010600030101010101" pitchFamily="2" charset="-122"/>
                        <a:cs typeface="Times New Roman" panose="02020603050405020304" pitchFamily="18" charset="0"/>
                      </a:rPr>
                      <m:t>𝑃</m:t>
                    </m:r>
                  </m:oMath>
                </a14:m>
                <a:r>
                  <a:rPr lang="en-SG" sz="1400" dirty="0">
                    <a:effectLst/>
                    <a:latin typeface="Arial" panose="020B0604020202020204" pitchFamily="34" charset="0"/>
                    <a:ea typeface="DengXian" panose="02010600030101010101" pitchFamily="2" charset="-122"/>
                    <a:cs typeface="Arial" panose="020B0604020202020204" pitchFamily="34" charset="0"/>
                  </a:rPr>
                  <a:t>), we have: det(</a:t>
                </a:r>
                <a14:m>
                  <m:oMath xmlns:m="http://schemas.openxmlformats.org/officeDocument/2006/math">
                    <m:r>
                      <a:rPr lang="en-SG" sz="1400" i="1">
                        <a:effectLst/>
                        <a:latin typeface="Cambria Math" panose="02040503050406030204" pitchFamily="18" charset="0"/>
                        <a:ea typeface="DengXian" panose="02010600030101010101" pitchFamily="2" charset="-122"/>
                        <a:cs typeface="Times New Roman" panose="02020603050405020304" pitchFamily="18" charset="0"/>
                      </a:rPr>
                      <m:t>𝐴</m:t>
                    </m:r>
                  </m:oMath>
                </a14:m>
                <a:r>
                  <a:rPr lang="en-SG" sz="1400" dirty="0">
                    <a:effectLst/>
                    <a:latin typeface="Arial" panose="020B0604020202020204" pitchFamily="34" charset="0"/>
                    <a:ea typeface="DengXian" panose="02010600030101010101" pitchFamily="2" charset="-122"/>
                    <a:cs typeface="Arial" panose="020B0604020202020204" pitchFamily="34" charset="0"/>
                  </a:rPr>
                  <a:t>)= det(</a:t>
                </a:r>
                <a14:m>
                  <m:oMath xmlns:m="http://schemas.openxmlformats.org/officeDocument/2006/math">
                    <m:r>
                      <a:rPr lang="en-SG" sz="1400" i="1">
                        <a:effectLst/>
                        <a:latin typeface="Cambria Math" panose="02040503050406030204" pitchFamily="18" charset="0"/>
                        <a:ea typeface="DengXian" panose="02010600030101010101" pitchFamily="2" charset="-122"/>
                        <a:cs typeface="Times New Roman" panose="02020603050405020304" pitchFamily="18" charset="0"/>
                      </a:rPr>
                      <m:t>𝑃𝐵</m:t>
                    </m:r>
                    <m:sSup>
                      <m:sSupPr>
                        <m:ctrlPr>
                          <a:rPr lang="en-SG" sz="1400" i="1">
                            <a:effectLst/>
                            <a:latin typeface="Cambria Math" panose="02040503050406030204" pitchFamily="18" charset="0"/>
                            <a:ea typeface="DengXian" panose="02010600030101010101" pitchFamily="2" charset="-122"/>
                            <a:cs typeface="Times New Roman" panose="02020603050405020304" pitchFamily="18" charset="0"/>
                          </a:rPr>
                        </m:ctrlPr>
                      </m:sSupPr>
                      <m:e>
                        <m:r>
                          <a:rPr lang="en-SG" sz="1400" i="1">
                            <a:effectLst/>
                            <a:latin typeface="Cambria Math" panose="02040503050406030204" pitchFamily="18" charset="0"/>
                            <a:ea typeface="DengXian" panose="02010600030101010101" pitchFamily="2" charset="-122"/>
                            <a:cs typeface="Times New Roman" panose="02020603050405020304" pitchFamily="18" charset="0"/>
                          </a:rPr>
                          <m:t>𝑃</m:t>
                        </m:r>
                      </m:e>
                      <m:sup>
                        <m:r>
                          <a:rPr lang="en-SG" sz="1400" i="1">
                            <a:effectLst/>
                            <a:latin typeface="Cambria Math" panose="02040503050406030204" pitchFamily="18" charset="0"/>
                            <a:ea typeface="DengXian" panose="02010600030101010101" pitchFamily="2" charset="-122"/>
                            <a:cs typeface="Times New Roman" panose="02020603050405020304" pitchFamily="18" charset="0"/>
                          </a:rPr>
                          <m:t>−1</m:t>
                        </m:r>
                      </m:sup>
                    </m:sSup>
                  </m:oMath>
                </a14:m>
                <a:r>
                  <a:rPr lang="en-SG" sz="1400" dirty="0">
                    <a:effectLst/>
                    <a:latin typeface="Arial" panose="020B0604020202020204" pitchFamily="34" charset="0"/>
                    <a:ea typeface="DengXian" panose="02010600030101010101" pitchFamily="2" charset="-122"/>
                    <a:cs typeface="Arial" panose="020B0604020202020204" pitchFamily="34" charset="0"/>
                  </a:rPr>
                  <a:t>)= det(</a:t>
                </a:r>
                <a14:m>
                  <m:oMath xmlns:m="http://schemas.openxmlformats.org/officeDocument/2006/math">
                    <m:r>
                      <a:rPr lang="en-SG" sz="1400" i="1">
                        <a:effectLst/>
                        <a:latin typeface="Cambria Math" panose="02040503050406030204" pitchFamily="18" charset="0"/>
                        <a:ea typeface="DengXian" panose="02010600030101010101" pitchFamily="2" charset="-122"/>
                        <a:cs typeface="Times New Roman" panose="02020603050405020304" pitchFamily="18" charset="0"/>
                      </a:rPr>
                      <m:t>𝑃</m:t>
                    </m:r>
                  </m:oMath>
                </a14:m>
                <a:r>
                  <a:rPr lang="en-SG" sz="1400" dirty="0">
                    <a:effectLst/>
                    <a:latin typeface="Arial" panose="020B0604020202020204" pitchFamily="34" charset="0"/>
                    <a:ea typeface="DengXian" panose="02010600030101010101" pitchFamily="2" charset="-122"/>
                    <a:cs typeface="Arial" panose="020B0604020202020204" pitchFamily="34" charset="0"/>
                  </a:rPr>
                  <a:t>)det(</a:t>
                </a:r>
                <a14:m>
                  <m:oMath xmlns:m="http://schemas.openxmlformats.org/officeDocument/2006/math">
                    <m:r>
                      <a:rPr lang="en-SG" sz="1400" i="1">
                        <a:effectLst/>
                        <a:latin typeface="Cambria Math" panose="02040503050406030204" pitchFamily="18" charset="0"/>
                        <a:ea typeface="DengXian" panose="02010600030101010101" pitchFamily="2" charset="-122"/>
                        <a:cs typeface="Times New Roman" panose="02020603050405020304" pitchFamily="18" charset="0"/>
                      </a:rPr>
                      <m:t>𝐵</m:t>
                    </m:r>
                  </m:oMath>
                </a14:m>
                <a:r>
                  <a:rPr lang="en-SG" sz="1400" dirty="0">
                    <a:effectLst/>
                    <a:latin typeface="Arial" panose="020B0604020202020204" pitchFamily="34" charset="0"/>
                    <a:ea typeface="DengXian" panose="02010600030101010101" pitchFamily="2" charset="-122"/>
                    <a:cs typeface="Arial" panose="020B0604020202020204" pitchFamily="34" charset="0"/>
                  </a:rPr>
                  <a:t>)(1/det(</a:t>
                </a:r>
                <a14:m>
                  <m:oMath xmlns:m="http://schemas.openxmlformats.org/officeDocument/2006/math">
                    <m:r>
                      <a:rPr lang="en-US" sz="1400" i="1">
                        <a:effectLst/>
                        <a:latin typeface="Cambria Math" panose="02040503050406030204" pitchFamily="18" charset="0"/>
                        <a:ea typeface="DengXian" panose="02010600030101010101" pitchFamily="2" charset="-122"/>
                        <a:cs typeface="Times New Roman" panose="02020603050405020304" pitchFamily="18" charset="0"/>
                      </a:rPr>
                      <m:t>𝑃</m:t>
                    </m:r>
                  </m:oMath>
                </a14:m>
                <a:r>
                  <a:rPr lang="en-SG" sz="1400" dirty="0">
                    <a:effectLst/>
                    <a:latin typeface="Arial" panose="020B0604020202020204" pitchFamily="34" charset="0"/>
                    <a:ea typeface="DengXian" panose="02010600030101010101" pitchFamily="2" charset="-122"/>
                    <a:cs typeface="Arial" panose="020B0604020202020204" pitchFamily="34" charset="0"/>
                  </a:rPr>
                  <a:t>)) = det(</a:t>
                </a:r>
                <a14:m>
                  <m:oMath xmlns:m="http://schemas.openxmlformats.org/officeDocument/2006/math">
                    <m:r>
                      <a:rPr lang="en-SG" sz="1400" i="1">
                        <a:effectLst/>
                        <a:latin typeface="Cambria Math" panose="02040503050406030204" pitchFamily="18" charset="0"/>
                        <a:ea typeface="DengXian" panose="02010600030101010101" pitchFamily="2" charset="-122"/>
                        <a:cs typeface="Times New Roman" panose="02020603050405020304" pitchFamily="18" charset="0"/>
                      </a:rPr>
                      <m:t>𝐵</m:t>
                    </m:r>
                  </m:oMath>
                </a14:m>
                <a:r>
                  <a:rPr lang="en-SG" sz="1400" dirty="0">
                    <a:effectLst/>
                    <a:latin typeface="Arial" panose="020B0604020202020204" pitchFamily="34" charset="0"/>
                    <a:ea typeface="DengXian" panose="02010600030101010101" pitchFamily="2" charset="-122"/>
                    <a:cs typeface="Arial" panose="020B0604020202020204" pitchFamily="34" charset="0"/>
                  </a:rPr>
                  <a:t>) </a:t>
                </a:r>
              </a:p>
              <a:p>
                <a:pPr>
                  <a:lnSpc>
                    <a:spcPct val="120000"/>
                  </a:lnSpc>
                  <a:spcBef>
                    <a:spcPts val="0"/>
                  </a:spcBef>
                </a:pPr>
                <a:r>
                  <a:rPr lang="en-SG" sz="1400" b="1" dirty="0">
                    <a:effectLst/>
                    <a:latin typeface="Arial" panose="020B0604020202020204" pitchFamily="34" charset="0"/>
                    <a:ea typeface="DengXian" panose="02010600030101010101" pitchFamily="2" charset="-122"/>
                    <a:cs typeface="Arial" panose="020B0604020202020204" pitchFamily="34" charset="0"/>
                  </a:rPr>
                  <a:t>Invertibility:</a:t>
                </a:r>
                <a:r>
                  <a:rPr lang="en-SG" sz="1400" dirty="0">
                    <a:latin typeface="Arial" panose="020B0604020202020204" pitchFamily="34" charset="0"/>
                    <a:ea typeface="DengXian" panose="02010600030101010101" pitchFamily="2" charset="-122"/>
                    <a:cs typeface="Arial" panose="020B0604020202020204" pitchFamily="34" charset="0"/>
                  </a:rPr>
                  <a:t> </a:t>
                </a:r>
                <a:r>
                  <a:rPr lang="en-SG" sz="1400" dirty="0">
                    <a:effectLst/>
                    <a:latin typeface="Arial" panose="020B0604020202020204" pitchFamily="34" charset="0"/>
                    <a:ea typeface="DengXian" panose="02010600030101010101" pitchFamily="2" charset="-122"/>
                    <a:cs typeface="Arial" panose="020B0604020202020204" pitchFamily="34" charset="0"/>
                  </a:rPr>
                  <a:t>Since det(</a:t>
                </a:r>
                <a14:m>
                  <m:oMath xmlns:m="http://schemas.openxmlformats.org/officeDocument/2006/math">
                    <m:r>
                      <a:rPr lang="en-SG" sz="1400" i="1">
                        <a:effectLst/>
                        <a:latin typeface="Cambria Math" panose="02040503050406030204" pitchFamily="18" charset="0"/>
                        <a:ea typeface="DengXian" panose="02010600030101010101" pitchFamily="2" charset="-122"/>
                        <a:cs typeface="Times New Roman" panose="02020603050405020304" pitchFamily="18" charset="0"/>
                      </a:rPr>
                      <m:t>𝐴</m:t>
                    </m:r>
                  </m:oMath>
                </a14:m>
                <a:r>
                  <a:rPr lang="en-SG" sz="1400" dirty="0">
                    <a:effectLst/>
                    <a:latin typeface="Arial" panose="020B0604020202020204" pitchFamily="34" charset="0"/>
                    <a:ea typeface="DengXian" panose="02010600030101010101" pitchFamily="2" charset="-122"/>
                    <a:cs typeface="Arial" panose="020B0604020202020204" pitchFamily="34" charset="0"/>
                  </a:rPr>
                  <a:t>)= det(</a:t>
                </a:r>
                <a14:m>
                  <m:oMath xmlns:m="http://schemas.openxmlformats.org/officeDocument/2006/math">
                    <m:r>
                      <a:rPr lang="en-SG" sz="1400" i="1">
                        <a:effectLst/>
                        <a:latin typeface="Cambria Math" panose="02040503050406030204" pitchFamily="18" charset="0"/>
                        <a:ea typeface="DengXian" panose="02010600030101010101" pitchFamily="2" charset="-122"/>
                        <a:cs typeface="Times New Roman" panose="02020603050405020304" pitchFamily="18" charset="0"/>
                      </a:rPr>
                      <m:t>𝐵</m:t>
                    </m:r>
                  </m:oMath>
                </a14:m>
                <a:r>
                  <a:rPr lang="en-SG" sz="1400" dirty="0">
                    <a:effectLst/>
                    <a:latin typeface="Arial" panose="020B0604020202020204" pitchFamily="34" charset="0"/>
                    <a:ea typeface="DengXian" panose="02010600030101010101" pitchFamily="2" charset="-122"/>
                    <a:cs typeface="Arial" panose="020B0604020202020204" pitchFamily="34" charset="0"/>
                  </a:rPr>
                  <a:t>), if one of the matrices is invertible (nonzero determinant), the other must also be invertible. </a:t>
                </a:r>
              </a:p>
              <a:p>
                <a:pPr>
                  <a:lnSpc>
                    <a:spcPct val="120000"/>
                  </a:lnSpc>
                  <a:spcBef>
                    <a:spcPts val="0"/>
                  </a:spcBef>
                </a:pPr>
                <a:r>
                  <a:rPr lang="en-SG" sz="1400" b="1" dirty="0">
                    <a:effectLst/>
                    <a:latin typeface="Arial" panose="020B0604020202020204" pitchFamily="34" charset="0"/>
                    <a:ea typeface="DengXian" panose="02010600030101010101" pitchFamily="2" charset="-122"/>
                    <a:cs typeface="Arial" panose="020B0604020202020204" pitchFamily="34" charset="0"/>
                  </a:rPr>
                  <a:t>Same Rank</a:t>
                </a:r>
                <a:r>
                  <a:rPr lang="en-SG" sz="1400" b="1" dirty="0">
                    <a:latin typeface="Arial" panose="020B0604020202020204" pitchFamily="34" charset="0"/>
                    <a:ea typeface="DengXian" panose="02010600030101010101" pitchFamily="2" charset="-122"/>
                    <a:cs typeface="Arial" panose="020B0604020202020204" pitchFamily="34" charset="0"/>
                  </a:rPr>
                  <a:t>: </a:t>
                </a:r>
                <a:r>
                  <a:rPr lang="en-SG" sz="1400" dirty="0">
                    <a:effectLst/>
                    <a:latin typeface="Arial" panose="020B0604020202020204" pitchFamily="34" charset="0"/>
                    <a:ea typeface="DengXian" panose="02010600030101010101" pitchFamily="2" charset="-122"/>
                    <a:cs typeface="Arial" panose="020B0604020202020204" pitchFamily="34" charset="0"/>
                  </a:rPr>
                  <a:t>The rank of a matrix is the dimension of the vector space spanned by its columns. For similar matrices, the transformations they represent, albeit in different bases, span spaces of the same dimension. Thus, they have the same rank.</a:t>
                </a:r>
              </a:p>
              <a:p>
                <a:pPr>
                  <a:lnSpc>
                    <a:spcPct val="120000"/>
                  </a:lnSpc>
                  <a:spcBef>
                    <a:spcPts val="0"/>
                  </a:spcBef>
                </a:pPr>
                <a:r>
                  <a:rPr lang="en-SG" sz="1400" b="1" dirty="0">
                    <a:effectLst/>
                    <a:latin typeface="Arial" panose="020B0604020202020204" pitchFamily="34" charset="0"/>
                    <a:ea typeface="DengXian" panose="02010600030101010101" pitchFamily="2" charset="-122"/>
                    <a:cs typeface="Arial" panose="020B0604020202020204" pitchFamily="34" charset="0"/>
                  </a:rPr>
                  <a:t>Characteristic Polynomial, Eigenvalues, and Eigenspace Dimensions: </a:t>
                </a:r>
                <a:r>
                  <a:rPr lang="en-SG" sz="1400" kern="1200" dirty="0">
                    <a:solidFill>
                      <a:schemeClr val="tx1"/>
                    </a:solidFill>
                    <a:effectLst/>
                    <a:latin typeface="Arial" panose="020B0604020202020204" pitchFamily="34" charset="0"/>
                    <a:cs typeface="Arial" panose="020B0604020202020204" pitchFamily="34" charset="0"/>
                  </a:rPr>
                  <a:t>The characteristic polynomial: </a:t>
                </a:r>
                <a14:m>
                  <m:oMath xmlns:m="http://schemas.openxmlformats.org/officeDocument/2006/math">
                    <m:r>
                      <m:rPr>
                        <m:sty m:val="p"/>
                      </m:rPr>
                      <a:rPr lang="en-US" sz="1400" kern="1200">
                        <a:solidFill>
                          <a:schemeClr val="tx1"/>
                        </a:solidFill>
                        <a:effectLst/>
                        <a:latin typeface="Cambria Math" panose="02040503050406030204" pitchFamily="18" charset="0"/>
                      </a:rPr>
                      <m:t>det</m:t>
                    </m:r>
                    <m:d>
                      <m:dPr>
                        <m:ctrlPr>
                          <a:rPr lang="en-SG" sz="1400" i="1" kern="1200">
                            <a:solidFill>
                              <a:schemeClr val="tx1"/>
                            </a:solidFill>
                            <a:effectLst/>
                            <a:latin typeface="Cambria Math" panose="02040503050406030204" pitchFamily="18" charset="0"/>
                          </a:rPr>
                        </m:ctrlPr>
                      </m:dPr>
                      <m:e>
                        <m:r>
                          <a:rPr lang="en-US" sz="1400" i="1" kern="1200">
                            <a:solidFill>
                              <a:schemeClr val="tx1"/>
                            </a:solidFill>
                            <a:effectLst/>
                            <a:latin typeface="Cambria Math" panose="02040503050406030204" pitchFamily="18" charset="0"/>
                          </a:rPr>
                          <m:t>𝐴</m:t>
                        </m:r>
                        <m:r>
                          <a:rPr lang="en-US" sz="1400" i="1" kern="1200">
                            <a:solidFill>
                              <a:schemeClr val="tx1"/>
                            </a:solidFill>
                            <a:effectLst/>
                            <a:latin typeface="Cambria Math" panose="02040503050406030204" pitchFamily="18" charset="0"/>
                          </a:rPr>
                          <m:t>−</m:t>
                        </m:r>
                        <m:r>
                          <a:rPr lang="en-US" sz="1400" i="1" kern="1200">
                            <a:solidFill>
                              <a:schemeClr val="tx1"/>
                            </a:solidFill>
                            <a:effectLst/>
                            <a:latin typeface="Cambria Math" panose="02040503050406030204" pitchFamily="18" charset="0"/>
                          </a:rPr>
                          <m:t>𝜆</m:t>
                        </m:r>
                        <m:r>
                          <a:rPr lang="en-US" sz="1400" i="1" kern="1200">
                            <a:solidFill>
                              <a:schemeClr val="tx1"/>
                            </a:solidFill>
                            <a:effectLst/>
                            <a:latin typeface="Cambria Math" panose="02040503050406030204" pitchFamily="18" charset="0"/>
                          </a:rPr>
                          <m:t>𝐼</m:t>
                        </m:r>
                      </m:e>
                    </m:d>
                  </m:oMath>
                </a14:m>
                <a:r>
                  <a:rPr lang="en-SG" sz="1400" kern="1200" dirty="0">
                    <a:solidFill>
                      <a:schemeClr val="tx1"/>
                    </a:solidFill>
                    <a:effectLst/>
                    <a:latin typeface="Arial" panose="020B0604020202020204" pitchFamily="34" charset="0"/>
                    <a:cs typeface="Arial" panose="020B0604020202020204" pitchFamily="34" charset="0"/>
                  </a:rPr>
                  <a:t>.</a:t>
                </a:r>
              </a:p>
              <a:p>
                <a:pPr lvl="1">
                  <a:lnSpc>
                    <a:spcPct val="120000"/>
                  </a:lnSpc>
                  <a:spcBef>
                    <a:spcPts val="0"/>
                  </a:spcBef>
                  <a:buFont typeface="Wingdings" pitchFamily="2" charset="2"/>
                  <a:buChar char="ü"/>
                </a:pPr>
                <a:r>
                  <a:rPr lang="en-SG" sz="1400" kern="1200" dirty="0">
                    <a:solidFill>
                      <a:schemeClr val="tx1"/>
                    </a:solidFill>
                    <a:effectLst/>
                    <a:latin typeface="Arial" panose="020B0604020202020204" pitchFamily="34" charset="0"/>
                    <a:cs typeface="Arial" panose="020B0604020202020204" pitchFamily="34" charset="0"/>
                  </a:rPr>
                  <a:t>For similar matrices, </a:t>
                </a:r>
                <a14:m>
                  <m:oMath xmlns:m="http://schemas.openxmlformats.org/officeDocument/2006/math">
                    <m:r>
                      <a:rPr lang="en-SG" sz="1400" i="1" smtClean="0">
                        <a:effectLst/>
                        <a:latin typeface="Cambria Math" panose="02040503050406030204" pitchFamily="18" charset="0"/>
                        <a:ea typeface="DengXian" panose="02010600030101010101" pitchFamily="2" charset="-122"/>
                        <a:cs typeface="Times New Roman" panose="02020603050405020304" pitchFamily="18" charset="0"/>
                      </a:rPr>
                      <m:t>𝑃𝐵</m:t>
                    </m:r>
                    <m:sSup>
                      <m:sSupPr>
                        <m:ctrlPr>
                          <a:rPr lang="en-SG" sz="1400" i="1">
                            <a:effectLst/>
                            <a:latin typeface="Cambria Math" panose="02040503050406030204" pitchFamily="18" charset="0"/>
                            <a:ea typeface="DengXian" panose="02010600030101010101" pitchFamily="2" charset="-122"/>
                            <a:cs typeface="Times New Roman" panose="02020603050405020304" pitchFamily="18" charset="0"/>
                          </a:rPr>
                        </m:ctrlPr>
                      </m:sSupPr>
                      <m:e>
                        <m:r>
                          <a:rPr lang="en-SG" sz="1400" i="1">
                            <a:effectLst/>
                            <a:latin typeface="Cambria Math" panose="02040503050406030204" pitchFamily="18" charset="0"/>
                            <a:ea typeface="DengXian" panose="02010600030101010101" pitchFamily="2" charset="-122"/>
                            <a:cs typeface="Times New Roman" panose="02020603050405020304" pitchFamily="18" charset="0"/>
                          </a:rPr>
                          <m:t>𝑃</m:t>
                        </m:r>
                      </m:e>
                      <m:sup>
                        <m:r>
                          <a:rPr lang="en-SG" sz="1400" i="1">
                            <a:effectLst/>
                            <a:latin typeface="Cambria Math" panose="02040503050406030204" pitchFamily="18" charset="0"/>
                            <a:ea typeface="DengXian" panose="02010600030101010101" pitchFamily="2" charset="-122"/>
                            <a:cs typeface="Times New Roman" panose="02020603050405020304" pitchFamily="18" charset="0"/>
                          </a:rPr>
                          <m:t>−1</m:t>
                        </m:r>
                      </m:sup>
                    </m:sSup>
                    <m:r>
                      <a:rPr lang="en-US" sz="1400" i="1">
                        <a:effectLst/>
                        <a:latin typeface="Cambria Math" panose="02040503050406030204" pitchFamily="18" charset="0"/>
                        <a:ea typeface="DengXian" panose="02010600030101010101" pitchFamily="2" charset="-122"/>
                        <a:cs typeface="Times New Roman" panose="02020603050405020304" pitchFamily="18" charset="0"/>
                      </a:rPr>
                      <m:t>−</m:t>
                    </m:r>
                    <m:r>
                      <a:rPr lang="en-US" sz="1400" i="1">
                        <a:effectLst/>
                        <a:latin typeface="Cambria Math" panose="02040503050406030204" pitchFamily="18" charset="0"/>
                        <a:ea typeface="DengXian" panose="02010600030101010101" pitchFamily="2" charset="-122"/>
                        <a:cs typeface="Times New Roman" panose="02020603050405020304" pitchFamily="18" charset="0"/>
                      </a:rPr>
                      <m:t>𝜆</m:t>
                    </m:r>
                    <m:r>
                      <a:rPr lang="en-US" sz="1400" i="1">
                        <a:effectLst/>
                        <a:latin typeface="Cambria Math" panose="02040503050406030204" pitchFamily="18" charset="0"/>
                        <a:ea typeface="DengXian" panose="02010600030101010101" pitchFamily="2" charset="-122"/>
                        <a:cs typeface="Times New Roman" panose="02020603050405020304" pitchFamily="18" charset="0"/>
                      </a:rPr>
                      <m:t>𝐼</m:t>
                    </m:r>
                    <m:r>
                      <a:rPr lang="en-US" sz="1400" i="1">
                        <a:effectLst/>
                        <a:latin typeface="Cambria Math" panose="02040503050406030204" pitchFamily="18" charset="0"/>
                        <a:ea typeface="DengXian" panose="02010600030101010101" pitchFamily="2" charset="-122"/>
                        <a:cs typeface="Times New Roman" panose="02020603050405020304" pitchFamily="18" charset="0"/>
                      </a:rPr>
                      <m:t>=</m:t>
                    </m:r>
                    <m:r>
                      <a:rPr lang="en-SG" sz="1400" i="1">
                        <a:effectLst/>
                        <a:latin typeface="Cambria Math" panose="02040503050406030204" pitchFamily="18" charset="0"/>
                        <a:ea typeface="DengXian" panose="02010600030101010101" pitchFamily="2" charset="-122"/>
                        <a:cs typeface="Times New Roman" panose="02020603050405020304" pitchFamily="18" charset="0"/>
                      </a:rPr>
                      <m:t>𝑃𝐵</m:t>
                    </m:r>
                    <m:sSup>
                      <m:sSupPr>
                        <m:ctrlPr>
                          <a:rPr lang="en-SG" sz="1400" i="1">
                            <a:effectLst/>
                            <a:latin typeface="Cambria Math" panose="02040503050406030204" pitchFamily="18" charset="0"/>
                            <a:ea typeface="DengXian" panose="02010600030101010101" pitchFamily="2" charset="-122"/>
                            <a:cs typeface="Times New Roman" panose="02020603050405020304" pitchFamily="18" charset="0"/>
                          </a:rPr>
                        </m:ctrlPr>
                      </m:sSupPr>
                      <m:e>
                        <m:r>
                          <a:rPr lang="en-SG" sz="1400" i="1">
                            <a:effectLst/>
                            <a:latin typeface="Cambria Math" panose="02040503050406030204" pitchFamily="18" charset="0"/>
                            <a:ea typeface="DengXian" panose="02010600030101010101" pitchFamily="2" charset="-122"/>
                            <a:cs typeface="Times New Roman" panose="02020603050405020304" pitchFamily="18" charset="0"/>
                          </a:rPr>
                          <m:t>𝑃</m:t>
                        </m:r>
                      </m:e>
                      <m:sup>
                        <m:r>
                          <a:rPr lang="en-SG" sz="1400" i="1">
                            <a:effectLst/>
                            <a:latin typeface="Cambria Math" panose="02040503050406030204" pitchFamily="18" charset="0"/>
                            <a:ea typeface="DengXian" panose="02010600030101010101" pitchFamily="2" charset="-122"/>
                            <a:cs typeface="Times New Roman" panose="02020603050405020304" pitchFamily="18" charset="0"/>
                          </a:rPr>
                          <m:t>−1</m:t>
                        </m:r>
                      </m:sup>
                    </m:sSup>
                    <m:r>
                      <a:rPr lang="en-US" sz="1400" i="1">
                        <a:effectLst/>
                        <a:latin typeface="Cambria Math" panose="02040503050406030204" pitchFamily="18" charset="0"/>
                        <a:ea typeface="DengXian" panose="02010600030101010101" pitchFamily="2" charset="-122"/>
                        <a:cs typeface="Times New Roman" panose="02020603050405020304" pitchFamily="18" charset="0"/>
                      </a:rPr>
                      <m:t>−</m:t>
                    </m:r>
                    <m:r>
                      <a:rPr lang="en-SG" sz="1400" i="1">
                        <a:effectLst/>
                        <a:latin typeface="Cambria Math" panose="02040503050406030204" pitchFamily="18" charset="0"/>
                        <a:ea typeface="DengXian" panose="02010600030101010101" pitchFamily="2" charset="-122"/>
                        <a:cs typeface="Times New Roman" panose="02020603050405020304" pitchFamily="18" charset="0"/>
                      </a:rPr>
                      <m:t>𝑃</m:t>
                    </m:r>
                    <m:r>
                      <a:rPr lang="en-US" sz="1400" i="1">
                        <a:effectLst/>
                        <a:latin typeface="Cambria Math" panose="02040503050406030204" pitchFamily="18" charset="0"/>
                        <a:ea typeface="DengXian" panose="02010600030101010101" pitchFamily="2" charset="-122"/>
                        <a:cs typeface="Times New Roman" panose="02020603050405020304" pitchFamily="18" charset="0"/>
                      </a:rPr>
                      <m:t>𝜆</m:t>
                    </m:r>
                    <m:sSup>
                      <m:sSupPr>
                        <m:ctrlPr>
                          <a:rPr lang="en-SG" sz="1400" i="1">
                            <a:effectLst/>
                            <a:latin typeface="Cambria Math" panose="02040503050406030204" pitchFamily="18" charset="0"/>
                            <a:ea typeface="DengXian" panose="02010600030101010101" pitchFamily="2" charset="-122"/>
                            <a:cs typeface="Times New Roman" panose="02020603050405020304" pitchFamily="18" charset="0"/>
                          </a:rPr>
                        </m:ctrlPr>
                      </m:sSupPr>
                      <m:e>
                        <m:r>
                          <a:rPr lang="en-SG" sz="1400" i="1">
                            <a:effectLst/>
                            <a:latin typeface="Cambria Math" panose="02040503050406030204" pitchFamily="18" charset="0"/>
                            <a:ea typeface="DengXian" panose="02010600030101010101" pitchFamily="2" charset="-122"/>
                            <a:cs typeface="Times New Roman" panose="02020603050405020304" pitchFamily="18" charset="0"/>
                          </a:rPr>
                          <m:t>𝑃</m:t>
                        </m:r>
                      </m:e>
                      <m:sup>
                        <m:r>
                          <a:rPr lang="en-SG" sz="1400" i="1">
                            <a:effectLst/>
                            <a:latin typeface="Cambria Math" panose="02040503050406030204" pitchFamily="18" charset="0"/>
                            <a:ea typeface="DengXian" panose="02010600030101010101" pitchFamily="2" charset="-122"/>
                            <a:cs typeface="Times New Roman" panose="02020603050405020304" pitchFamily="18" charset="0"/>
                          </a:rPr>
                          <m:t>−1</m:t>
                        </m:r>
                      </m:sup>
                    </m:sSup>
                    <m:r>
                      <a:rPr lang="en-US" sz="1400" i="1">
                        <a:effectLst/>
                        <a:latin typeface="Cambria Math" panose="02040503050406030204" pitchFamily="18" charset="0"/>
                        <a:ea typeface="DengXian" panose="02010600030101010101" pitchFamily="2" charset="-122"/>
                        <a:cs typeface="Times New Roman" panose="02020603050405020304" pitchFamily="18" charset="0"/>
                      </a:rPr>
                      <m:t>=</m:t>
                    </m:r>
                    <m:r>
                      <a:rPr lang="en-SG" sz="1400" i="1">
                        <a:effectLst/>
                        <a:latin typeface="Cambria Math" panose="02040503050406030204" pitchFamily="18" charset="0"/>
                        <a:ea typeface="DengXian" panose="02010600030101010101" pitchFamily="2" charset="-122"/>
                        <a:cs typeface="Times New Roman" panose="02020603050405020304" pitchFamily="18" charset="0"/>
                      </a:rPr>
                      <m:t>𝑃</m:t>
                    </m:r>
                    <m:r>
                      <a:rPr lang="en-SG" sz="1400" i="1">
                        <a:effectLst/>
                        <a:latin typeface="Cambria Math" panose="02040503050406030204" pitchFamily="18" charset="0"/>
                        <a:ea typeface="DengXian" panose="02010600030101010101" pitchFamily="2" charset="-122"/>
                        <a:cs typeface="Times New Roman" panose="02020603050405020304" pitchFamily="18" charset="0"/>
                      </a:rPr>
                      <m:t>(</m:t>
                    </m:r>
                    <m:r>
                      <a:rPr lang="en-SG" sz="1400" i="1">
                        <a:effectLst/>
                        <a:latin typeface="Cambria Math" panose="02040503050406030204" pitchFamily="18" charset="0"/>
                        <a:ea typeface="DengXian" panose="02010600030101010101" pitchFamily="2" charset="-122"/>
                        <a:cs typeface="Times New Roman" panose="02020603050405020304" pitchFamily="18" charset="0"/>
                      </a:rPr>
                      <m:t>𝐵</m:t>
                    </m:r>
                    <m:r>
                      <a:rPr lang="en-US" sz="1400" i="1">
                        <a:effectLst/>
                        <a:latin typeface="Cambria Math" panose="02040503050406030204" pitchFamily="18" charset="0"/>
                        <a:ea typeface="DengXian" panose="02010600030101010101" pitchFamily="2" charset="-122"/>
                        <a:cs typeface="Times New Roman" panose="02020603050405020304" pitchFamily="18" charset="0"/>
                      </a:rPr>
                      <m:t>−</m:t>
                    </m:r>
                    <m:r>
                      <a:rPr lang="en-US" sz="1400" i="1">
                        <a:effectLst/>
                        <a:latin typeface="Cambria Math" panose="02040503050406030204" pitchFamily="18" charset="0"/>
                        <a:ea typeface="DengXian" panose="02010600030101010101" pitchFamily="2" charset="-122"/>
                        <a:cs typeface="Times New Roman" panose="02020603050405020304" pitchFamily="18" charset="0"/>
                      </a:rPr>
                      <m:t>𝜆</m:t>
                    </m:r>
                    <m:r>
                      <a:rPr lang="en-US" sz="1400" i="1">
                        <a:effectLst/>
                        <a:latin typeface="Cambria Math" panose="02040503050406030204" pitchFamily="18" charset="0"/>
                        <a:ea typeface="DengXian" panose="02010600030101010101" pitchFamily="2" charset="-122"/>
                        <a:cs typeface="Times New Roman" panose="02020603050405020304" pitchFamily="18" charset="0"/>
                      </a:rPr>
                      <m:t>𝐼</m:t>
                    </m:r>
                    <m:sSup>
                      <m:sSupPr>
                        <m:ctrlPr>
                          <a:rPr lang="en-SG" sz="1400" i="1">
                            <a:effectLst/>
                            <a:latin typeface="Cambria Math" panose="02040503050406030204" pitchFamily="18" charset="0"/>
                            <a:ea typeface="DengXian" panose="02010600030101010101" pitchFamily="2" charset="-122"/>
                            <a:cs typeface="Times New Roman" panose="02020603050405020304" pitchFamily="18" charset="0"/>
                          </a:rPr>
                        </m:ctrlPr>
                      </m:sSupPr>
                      <m:e>
                        <m:r>
                          <a:rPr lang="en-SG" sz="1400" i="1">
                            <a:effectLst/>
                            <a:latin typeface="Cambria Math" panose="02040503050406030204" pitchFamily="18" charset="0"/>
                            <a:ea typeface="DengXian" panose="02010600030101010101" pitchFamily="2" charset="-122"/>
                            <a:cs typeface="Times New Roman" panose="02020603050405020304" pitchFamily="18" charset="0"/>
                          </a:rPr>
                          <m:t>)</m:t>
                        </m:r>
                        <m:r>
                          <a:rPr lang="en-SG" sz="1400" i="1">
                            <a:effectLst/>
                            <a:latin typeface="Cambria Math" panose="02040503050406030204" pitchFamily="18" charset="0"/>
                            <a:ea typeface="DengXian" panose="02010600030101010101" pitchFamily="2" charset="-122"/>
                            <a:cs typeface="Times New Roman" panose="02020603050405020304" pitchFamily="18" charset="0"/>
                          </a:rPr>
                          <m:t>𝑃</m:t>
                        </m:r>
                      </m:e>
                      <m:sup>
                        <m:r>
                          <a:rPr lang="en-SG" sz="1400" i="1">
                            <a:effectLst/>
                            <a:latin typeface="Cambria Math" panose="02040503050406030204" pitchFamily="18" charset="0"/>
                            <a:ea typeface="DengXian" panose="02010600030101010101" pitchFamily="2" charset="-122"/>
                            <a:cs typeface="Times New Roman" panose="02020603050405020304" pitchFamily="18" charset="0"/>
                          </a:rPr>
                          <m:t>−1</m:t>
                        </m:r>
                      </m:sup>
                    </m:sSup>
                    <m:r>
                      <a:rPr lang="en-US" sz="1400" b="0" i="0" smtClean="0">
                        <a:effectLst/>
                        <a:latin typeface="Cambria Math" panose="02040503050406030204" pitchFamily="18" charset="0"/>
                        <a:ea typeface="DengXian" panose="02010600030101010101" pitchFamily="2" charset="-122"/>
                        <a:cs typeface="Times New Roman" panose="02020603050405020304" pitchFamily="18" charset="0"/>
                      </a:rPr>
                      <m:t>,     </m:t>
                    </m:r>
                    <m:r>
                      <m:rPr>
                        <m:sty m:val="p"/>
                      </m:rPr>
                      <a:rPr lang="en-US" sz="1400" smtClean="0">
                        <a:effectLst/>
                        <a:latin typeface="Cambria Math" panose="02040503050406030204" pitchFamily="18" charset="0"/>
                        <a:ea typeface="DengXian" panose="02010600030101010101" pitchFamily="2" charset="-122"/>
                        <a:cs typeface="Times New Roman" panose="02020603050405020304" pitchFamily="18" charset="0"/>
                      </a:rPr>
                      <m:t>det</m:t>
                    </m:r>
                    <m:d>
                      <m:dPr>
                        <m:ctrlPr>
                          <a:rPr lang="en-SG" sz="1400" i="1">
                            <a:effectLst/>
                            <a:latin typeface="Cambria Math" panose="02040503050406030204" pitchFamily="18" charset="0"/>
                            <a:ea typeface="DengXian" panose="02010600030101010101" pitchFamily="2" charset="-122"/>
                            <a:cs typeface="Times New Roman" panose="02020603050405020304" pitchFamily="18" charset="0"/>
                          </a:rPr>
                        </m:ctrlPr>
                      </m:dPr>
                      <m:e>
                        <m:r>
                          <a:rPr lang="en-US" sz="1400" i="1">
                            <a:effectLst/>
                            <a:latin typeface="Cambria Math" panose="02040503050406030204" pitchFamily="18" charset="0"/>
                            <a:ea typeface="DengXian" panose="02010600030101010101" pitchFamily="2" charset="-122"/>
                            <a:cs typeface="Times New Roman" panose="02020603050405020304" pitchFamily="18" charset="0"/>
                          </a:rPr>
                          <m:t>𝐴</m:t>
                        </m:r>
                        <m:r>
                          <a:rPr lang="en-US" sz="1400" i="1">
                            <a:effectLst/>
                            <a:latin typeface="Cambria Math" panose="02040503050406030204" pitchFamily="18" charset="0"/>
                            <a:ea typeface="DengXian" panose="02010600030101010101" pitchFamily="2" charset="-122"/>
                            <a:cs typeface="Times New Roman" panose="02020603050405020304" pitchFamily="18" charset="0"/>
                          </a:rPr>
                          <m:t>−</m:t>
                        </m:r>
                        <m:r>
                          <a:rPr lang="en-US" sz="1400" i="1">
                            <a:effectLst/>
                            <a:latin typeface="Cambria Math" panose="02040503050406030204" pitchFamily="18" charset="0"/>
                            <a:ea typeface="DengXian" panose="02010600030101010101" pitchFamily="2" charset="-122"/>
                            <a:cs typeface="Times New Roman" panose="02020603050405020304" pitchFamily="18" charset="0"/>
                          </a:rPr>
                          <m:t>𝜆</m:t>
                        </m:r>
                        <m:r>
                          <a:rPr lang="en-US" sz="1400" i="1">
                            <a:effectLst/>
                            <a:latin typeface="Cambria Math" panose="02040503050406030204" pitchFamily="18" charset="0"/>
                            <a:ea typeface="DengXian" panose="02010600030101010101" pitchFamily="2" charset="-122"/>
                            <a:cs typeface="Times New Roman" panose="02020603050405020304" pitchFamily="18" charset="0"/>
                          </a:rPr>
                          <m:t>𝐼</m:t>
                        </m:r>
                      </m:e>
                    </m:d>
                  </m:oMath>
                </a14:m>
                <a:r>
                  <a:rPr lang="en-US" sz="1400" dirty="0">
                    <a:effectLst/>
                    <a:latin typeface="Arial" panose="020B0604020202020204" pitchFamily="34" charset="0"/>
                    <a:ea typeface="DengXian" panose="02010600030101010101" pitchFamily="2" charset="-122"/>
                    <a:cs typeface="Arial" panose="020B0604020202020204" pitchFamily="34" charset="0"/>
                  </a:rPr>
                  <a:t>=</a:t>
                </a:r>
                <a:r>
                  <a:rPr lang="en-SG" sz="1400" dirty="0">
                    <a:effectLst/>
                    <a:latin typeface="Arial" panose="020B0604020202020204" pitchFamily="34" charset="0"/>
                    <a:ea typeface="DengXian" panose="02010600030101010101" pitchFamily="2" charset="-122"/>
                    <a:cs typeface="Arial" panose="020B0604020202020204" pitchFamily="34" charset="0"/>
                  </a:rPr>
                  <a:t> </a:t>
                </a:r>
                <a14:m>
                  <m:oMath xmlns:m="http://schemas.openxmlformats.org/officeDocument/2006/math">
                    <m:r>
                      <m:rPr>
                        <m:sty m:val="p"/>
                      </m:rPr>
                      <a:rPr lang="en-US" sz="1400">
                        <a:effectLst/>
                        <a:latin typeface="Cambria Math" panose="02040503050406030204" pitchFamily="18" charset="0"/>
                        <a:ea typeface="DengXian" panose="02010600030101010101" pitchFamily="2" charset="-122"/>
                        <a:cs typeface="Times New Roman" panose="02020603050405020304" pitchFamily="18" charset="0"/>
                      </a:rPr>
                      <m:t>det</m:t>
                    </m:r>
                    <m:d>
                      <m:dPr>
                        <m:ctrlPr>
                          <a:rPr lang="en-SG" sz="1400" i="1">
                            <a:effectLst/>
                            <a:latin typeface="Cambria Math" panose="02040503050406030204" pitchFamily="18" charset="0"/>
                            <a:ea typeface="DengXian" panose="02010600030101010101" pitchFamily="2" charset="-122"/>
                            <a:cs typeface="Times New Roman" panose="02020603050405020304" pitchFamily="18" charset="0"/>
                          </a:rPr>
                        </m:ctrlPr>
                      </m:dPr>
                      <m:e>
                        <m:r>
                          <a:rPr lang="en-SG" sz="1400" i="1">
                            <a:effectLst/>
                            <a:latin typeface="Cambria Math" panose="02040503050406030204" pitchFamily="18" charset="0"/>
                            <a:ea typeface="DengXian" panose="02010600030101010101" pitchFamily="2" charset="-122"/>
                            <a:cs typeface="Times New Roman" panose="02020603050405020304" pitchFamily="18" charset="0"/>
                          </a:rPr>
                          <m:t>𝑃</m:t>
                        </m:r>
                        <m:r>
                          <a:rPr lang="en-SG" sz="1400" i="1">
                            <a:effectLst/>
                            <a:latin typeface="Cambria Math" panose="02040503050406030204" pitchFamily="18" charset="0"/>
                            <a:ea typeface="DengXian" panose="02010600030101010101" pitchFamily="2" charset="-122"/>
                            <a:cs typeface="Times New Roman" panose="02020603050405020304" pitchFamily="18" charset="0"/>
                          </a:rPr>
                          <m:t>(</m:t>
                        </m:r>
                        <m:r>
                          <a:rPr lang="en-SG" sz="1400" i="1">
                            <a:effectLst/>
                            <a:latin typeface="Cambria Math" panose="02040503050406030204" pitchFamily="18" charset="0"/>
                            <a:ea typeface="DengXian" panose="02010600030101010101" pitchFamily="2" charset="-122"/>
                            <a:cs typeface="Times New Roman" panose="02020603050405020304" pitchFamily="18" charset="0"/>
                          </a:rPr>
                          <m:t>𝐵</m:t>
                        </m:r>
                        <m:r>
                          <a:rPr lang="en-US" sz="1400" i="1">
                            <a:effectLst/>
                            <a:latin typeface="Cambria Math" panose="02040503050406030204" pitchFamily="18" charset="0"/>
                            <a:ea typeface="DengXian" panose="02010600030101010101" pitchFamily="2" charset="-122"/>
                            <a:cs typeface="Times New Roman" panose="02020603050405020304" pitchFamily="18" charset="0"/>
                          </a:rPr>
                          <m:t>−</m:t>
                        </m:r>
                        <m:r>
                          <a:rPr lang="en-US" sz="1400" i="1">
                            <a:effectLst/>
                            <a:latin typeface="Cambria Math" panose="02040503050406030204" pitchFamily="18" charset="0"/>
                            <a:ea typeface="DengXian" panose="02010600030101010101" pitchFamily="2" charset="-122"/>
                            <a:cs typeface="Times New Roman" panose="02020603050405020304" pitchFamily="18" charset="0"/>
                          </a:rPr>
                          <m:t>𝜆</m:t>
                        </m:r>
                        <m:r>
                          <a:rPr lang="en-US" sz="1400" i="1">
                            <a:effectLst/>
                            <a:latin typeface="Cambria Math" panose="02040503050406030204" pitchFamily="18" charset="0"/>
                            <a:ea typeface="DengXian" panose="02010600030101010101" pitchFamily="2" charset="-122"/>
                            <a:cs typeface="Times New Roman" panose="02020603050405020304" pitchFamily="18" charset="0"/>
                          </a:rPr>
                          <m:t>𝐼</m:t>
                        </m:r>
                      </m:e>
                    </m:d>
                    <m:sSup>
                      <m:sSupPr>
                        <m:ctrlPr>
                          <a:rPr lang="en-SG" sz="1400" i="1">
                            <a:effectLst/>
                            <a:latin typeface="Cambria Math" panose="02040503050406030204" pitchFamily="18" charset="0"/>
                            <a:ea typeface="DengXian" panose="02010600030101010101" pitchFamily="2" charset="-122"/>
                            <a:cs typeface="Times New Roman" panose="02020603050405020304" pitchFamily="18" charset="0"/>
                          </a:rPr>
                        </m:ctrlPr>
                      </m:sSupPr>
                      <m:e>
                        <m:r>
                          <a:rPr lang="en-SG" sz="1400" i="1">
                            <a:effectLst/>
                            <a:latin typeface="Cambria Math" panose="02040503050406030204" pitchFamily="18" charset="0"/>
                            <a:ea typeface="DengXian" panose="02010600030101010101" pitchFamily="2" charset="-122"/>
                            <a:cs typeface="Times New Roman" panose="02020603050405020304" pitchFamily="18" charset="0"/>
                          </a:rPr>
                          <m:t>𝑃</m:t>
                        </m:r>
                      </m:e>
                      <m:sup>
                        <m:r>
                          <a:rPr lang="en-SG" sz="1400" i="1">
                            <a:effectLst/>
                            <a:latin typeface="Cambria Math" panose="02040503050406030204" pitchFamily="18" charset="0"/>
                            <a:ea typeface="DengXian" panose="02010600030101010101" pitchFamily="2" charset="-122"/>
                            <a:cs typeface="Times New Roman" panose="02020603050405020304" pitchFamily="18" charset="0"/>
                          </a:rPr>
                          <m:t>−1</m:t>
                        </m:r>
                      </m:sup>
                    </m:sSup>
                    <m:r>
                      <a:rPr lang="en-US" sz="1400" i="1">
                        <a:effectLst/>
                        <a:latin typeface="Cambria Math" panose="02040503050406030204" pitchFamily="18" charset="0"/>
                        <a:ea typeface="DengXian" panose="02010600030101010101" pitchFamily="2" charset="-122"/>
                        <a:cs typeface="Times New Roman" panose="02020603050405020304" pitchFamily="18" charset="0"/>
                      </a:rPr>
                      <m:t>)</m:t>
                    </m:r>
                    <m:r>
                      <a:rPr lang="en-SG" sz="1400" i="1">
                        <a:effectLst/>
                        <a:latin typeface="Cambria Math" panose="02040503050406030204" pitchFamily="18" charset="0"/>
                        <a:ea typeface="DengXian" panose="02010600030101010101" pitchFamily="2" charset="-122"/>
                        <a:cs typeface="Times New Roman" panose="02020603050405020304" pitchFamily="18" charset="0"/>
                      </a:rPr>
                      <m:t>=</m:t>
                    </m:r>
                    <m:r>
                      <m:rPr>
                        <m:sty m:val="p"/>
                      </m:rPr>
                      <a:rPr lang="en-US" sz="1400">
                        <a:effectLst/>
                        <a:latin typeface="Cambria Math" panose="02040503050406030204" pitchFamily="18" charset="0"/>
                        <a:ea typeface="DengXian" panose="02010600030101010101" pitchFamily="2" charset="-122"/>
                        <a:cs typeface="Times New Roman" panose="02020603050405020304" pitchFamily="18" charset="0"/>
                      </a:rPr>
                      <m:t>det</m:t>
                    </m:r>
                    <m:d>
                      <m:dPr>
                        <m:ctrlPr>
                          <a:rPr lang="en-SG" sz="1400" i="1">
                            <a:effectLst/>
                            <a:latin typeface="Cambria Math" panose="02040503050406030204" pitchFamily="18" charset="0"/>
                            <a:ea typeface="DengXian" panose="02010600030101010101" pitchFamily="2" charset="-122"/>
                            <a:cs typeface="Times New Roman" panose="02020603050405020304" pitchFamily="18" charset="0"/>
                          </a:rPr>
                        </m:ctrlPr>
                      </m:dPr>
                      <m:e>
                        <m:r>
                          <a:rPr lang="en-SG" sz="1400" i="1">
                            <a:effectLst/>
                            <a:latin typeface="Cambria Math" panose="02040503050406030204" pitchFamily="18" charset="0"/>
                            <a:ea typeface="DengXian" panose="02010600030101010101" pitchFamily="2" charset="-122"/>
                            <a:cs typeface="Times New Roman" panose="02020603050405020304" pitchFamily="18" charset="0"/>
                          </a:rPr>
                          <m:t>𝑃</m:t>
                        </m:r>
                        <m:r>
                          <a:rPr lang="en-SG" sz="1400" i="1">
                            <a:effectLst/>
                            <a:latin typeface="Cambria Math" panose="02040503050406030204" pitchFamily="18" charset="0"/>
                            <a:ea typeface="DengXian" panose="02010600030101010101" pitchFamily="2" charset="-122"/>
                            <a:cs typeface="Times New Roman" panose="02020603050405020304" pitchFamily="18" charset="0"/>
                          </a:rPr>
                          <m:t>)</m:t>
                        </m:r>
                        <m:r>
                          <m:rPr>
                            <m:sty m:val="p"/>
                          </m:rPr>
                          <a:rPr lang="en-US" sz="1400">
                            <a:effectLst/>
                            <a:latin typeface="Cambria Math" panose="02040503050406030204" pitchFamily="18" charset="0"/>
                            <a:ea typeface="DengXian" panose="02010600030101010101" pitchFamily="2" charset="-122"/>
                            <a:cs typeface="Times New Roman" panose="02020603050405020304" pitchFamily="18" charset="0"/>
                          </a:rPr>
                          <m:t>det</m:t>
                        </m:r>
                        <m:r>
                          <a:rPr lang="en-SG" sz="1400" i="1">
                            <a:effectLst/>
                            <a:latin typeface="Cambria Math" panose="02040503050406030204" pitchFamily="18" charset="0"/>
                            <a:ea typeface="DengXian" panose="02010600030101010101" pitchFamily="2" charset="-122"/>
                            <a:cs typeface="Times New Roman" panose="02020603050405020304" pitchFamily="18" charset="0"/>
                          </a:rPr>
                          <m:t>(</m:t>
                        </m:r>
                        <m:r>
                          <a:rPr lang="en-SG" sz="1400" i="1">
                            <a:effectLst/>
                            <a:latin typeface="Cambria Math" panose="02040503050406030204" pitchFamily="18" charset="0"/>
                            <a:ea typeface="DengXian" panose="02010600030101010101" pitchFamily="2" charset="-122"/>
                            <a:cs typeface="Times New Roman" panose="02020603050405020304" pitchFamily="18" charset="0"/>
                          </a:rPr>
                          <m:t>𝐵</m:t>
                        </m:r>
                        <m:r>
                          <a:rPr lang="en-US" sz="1400" i="1">
                            <a:effectLst/>
                            <a:latin typeface="Cambria Math" panose="02040503050406030204" pitchFamily="18" charset="0"/>
                            <a:ea typeface="DengXian" panose="02010600030101010101" pitchFamily="2" charset="-122"/>
                            <a:cs typeface="Times New Roman" panose="02020603050405020304" pitchFamily="18" charset="0"/>
                          </a:rPr>
                          <m:t>−</m:t>
                        </m:r>
                        <m:r>
                          <a:rPr lang="en-US" sz="1400" i="1">
                            <a:effectLst/>
                            <a:latin typeface="Cambria Math" panose="02040503050406030204" pitchFamily="18" charset="0"/>
                            <a:ea typeface="DengXian" panose="02010600030101010101" pitchFamily="2" charset="-122"/>
                            <a:cs typeface="Times New Roman" panose="02020603050405020304" pitchFamily="18" charset="0"/>
                          </a:rPr>
                          <m:t>𝜆</m:t>
                        </m:r>
                        <m:r>
                          <a:rPr lang="en-US" sz="1400" i="1">
                            <a:effectLst/>
                            <a:latin typeface="Cambria Math" panose="02040503050406030204" pitchFamily="18" charset="0"/>
                            <a:ea typeface="DengXian" panose="02010600030101010101" pitchFamily="2" charset="-122"/>
                            <a:cs typeface="Times New Roman" panose="02020603050405020304" pitchFamily="18" charset="0"/>
                          </a:rPr>
                          <m:t>𝐼</m:t>
                        </m:r>
                      </m:e>
                    </m:d>
                    <m:sSup>
                      <m:sSupPr>
                        <m:ctrlPr>
                          <a:rPr lang="en-SG" sz="1400" i="1">
                            <a:effectLst/>
                            <a:latin typeface="Cambria Math" panose="02040503050406030204" pitchFamily="18" charset="0"/>
                            <a:ea typeface="DengXian" panose="02010600030101010101" pitchFamily="2" charset="-122"/>
                            <a:cs typeface="Times New Roman" panose="02020603050405020304" pitchFamily="18" charset="0"/>
                          </a:rPr>
                        </m:ctrlPr>
                      </m:sSupPr>
                      <m:e>
                        <m:r>
                          <m:rPr>
                            <m:sty m:val="p"/>
                          </m:rPr>
                          <a:rPr lang="en-US" sz="1400">
                            <a:effectLst/>
                            <a:latin typeface="Cambria Math" panose="02040503050406030204" pitchFamily="18" charset="0"/>
                            <a:ea typeface="DengXian" panose="02010600030101010101" pitchFamily="2" charset="-122"/>
                            <a:cs typeface="Times New Roman" panose="02020603050405020304" pitchFamily="18" charset="0"/>
                          </a:rPr>
                          <m:t>det</m:t>
                        </m:r>
                        <m:r>
                          <a:rPr lang="en-US" sz="1400">
                            <a:effectLst/>
                            <a:latin typeface="Cambria Math" panose="02040503050406030204" pitchFamily="18" charset="0"/>
                            <a:ea typeface="DengXian" panose="02010600030101010101" pitchFamily="2" charset="-122"/>
                            <a:cs typeface="Times New Roman" panose="02020603050405020304" pitchFamily="18" charset="0"/>
                          </a:rPr>
                          <m:t>(</m:t>
                        </m:r>
                        <m:r>
                          <a:rPr lang="en-SG" sz="1400" i="1">
                            <a:effectLst/>
                            <a:latin typeface="Cambria Math" panose="02040503050406030204" pitchFamily="18" charset="0"/>
                            <a:ea typeface="DengXian" panose="02010600030101010101" pitchFamily="2" charset="-122"/>
                            <a:cs typeface="Times New Roman" panose="02020603050405020304" pitchFamily="18" charset="0"/>
                          </a:rPr>
                          <m:t>𝑃</m:t>
                        </m:r>
                      </m:e>
                      <m:sup>
                        <m:r>
                          <a:rPr lang="en-SG" sz="1400" i="1">
                            <a:effectLst/>
                            <a:latin typeface="Cambria Math" panose="02040503050406030204" pitchFamily="18" charset="0"/>
                            <a:ea typeface="DengXian" panose="02010600030101010101" pitchFamily="2" charset="-122"/>
                            <a:cs typeface="Times New Roman" panose="02020603050405020304" pitchFamily="18" charset="0"/>
                          </a:rPr>
                          <m:t>−1</m:t>
                        </m:r>
                      </m:sup>
                    </m:sSup>
                    <m:r>
                      <a:rPr lang="en-US" sz="1400" i="1">
                        <a:effectLst/>
                        <a:latin typeface="Cambria Math" panose="02040503050406030204" pitchFamily="18" charset="0"/>
                        <a:ea typeface="DengXian" panose="02010600030101010101" pitchFamily="2" charset="-122"/>
                        <a:cs typeface="Times New Roman" panose="02020603050405020304" pitchFamily="18" charset="0"/>
                      </a:rPr>
                      <m:t>)=</m:t>
                    </m:r>
                    <m:r>
                      <m:rPr>
                        <m:sty m:val="p"/>
                      </m:rPr>
                      <a:rPr lang="en-US" sz="1400">
                        <a:effectLst/>
                        <a:latin typeface="Cambria Math" panose="02040503050406030204" pitchFamily="18" charset="0"/>
                        <a:ea typeface="DengXian" panose="02010600030101010101" pitchFamily="2" charset="-122"/>
                        <a:cs typeface="Times New Roman" panose="02020603050405020304" pitchFamily="18" charset="0"/>
                      </a:rPr>
                      <m:t>det</m:t>
                    </m:r>
                    <m:d>
                      <m:dPr>
                        <m:ctrlPr>
                          <a:rPr lang="en-SG" sz="1400" i="1">
                            <a:effectLst/>
                            <a:latin typeface="Cambria Math" panose="02040503050406030204" pitchFamily="18" charset="0"/>
                            <a:ea typeface="DengXian" panose="02010600030101010101" pitchFamily="2" charset="-122"/>
                            <a:cs typeface="Times New Roman" panose="02020603050405020304" pitchFamily="18" charset="0"/>
                          </a:rPr>
                        </m:ctrlPr>
                      </m:dPr>
                      <m:e>
                        <m:r>
                          <a:rPr lang="en-US" sz="1400" i="1">
                            <a:effectLst/>
                            <a:latin typeface="Cambria Math" panose="02040503050406030204" pitchFamily="18" charset="0"/>
                            <a:ea typeface="DengXian" panose="02010600030101010101" pitchFamily="2" charset="-122"/>
                            <a:cs typeface="Times New Roman" panose="02020603050405020304" pitchFamily="18" charset="0"/>
                          </a:rPr>
                          <m:t>𝐵</m:t>
                        </m:r>
                        <m:r>
                          <a:rPr lang="en-US" sz="1400" i="1">
                            <a:effectLst/>
                            <a:latin typeface="Cambria Math" panose="02040503050406030204" pitchFamily="18" charset="0"/>
                            <a:ea typeface="DengXian" panose="02010600030101010101" pitchFamily="2" charset="-122"/>
                            <a:cs typeface="Times New Roman" panose="02020603050405020304" pitchFamily="18" charset="0"/>
                          </a:rPr>
                          <m:t>−</m:t>
                        </m:r>
                        <m:r>
                          <a:rPr lang="en-US" sz="1400" i="1">
                            <a:effectLst/>
                            <a:latin typeface="Cambria Math" panose="02040503050406030204" pitchFamily="18" charset="0"/>
                            <a:ea typeface="DengXian" panose="02010600030101010101" pitchFamily="2" charset="-122"/>
                            <a:cs typeface="Times New Roman" panose="02020603050405020304" pitchFamily="18" charset="0"/>
                          </a:rPr>
                          <m:t>𝜆</m:t>
                        </m:r>
                        <m:r>
                          <a:rPr lang="en-US" sz="1400" i="1">
                            <a:effectLst/>
                            <a:latin typeface="Cambria Math" panose="02040503050406030204" pitchFamily="18" charset="0"/>
                            <a:ea typeface="DengXian" panose="02010600030101010101" pitchFamily="2" charset="-122"/>
                            <a:cs typeface="Times New Roman" panose="02020603050405020304" pitchFamily="18" charset="0"/>
                          </a:rPr>
                          <m:t>𝐼</m:t>
                        </m:r>
                      </m:e>
                    </m:d>
                  </m:oMath>
                </a14:m>
                <a:endParaRPr lang="en-SG" sz="1400" dirty="0">
                  <a:effectLst/>
                  <a:latin typeface="Arial" panose="020B0604020202020204" pitchFamily="34" charset="0"/>
                  <a:ea typeface="DengXian" panose="02010600030101010101" pitchFamily="2" charset="-122"/>
                  <a:cs typeface="Arial" panose="020B0604020202020204" pitchFamily="34" charset="0"/>
                </a:endParaRPr>
              </a:p>
              <a:p>
                <a:pPr lvl="1">
                  <a:lnSpc>
                    <a:spcPct val="120000"/>
                  </a:lnSpc>
                  <a:spcBef>
                    <a:spcPts val="0"/>
                  </a:spcBef>
                  <a:buFont typeface="Wingdings" pitchFamily="2" charset="2"/>
                  <a:buChar char="ü"/>
                </a:pPr>
                <a:r>
                  <a:rPr lang="en-SG" sz="1400" dirty="0">
                    <a:effectLst/>
                    <a:latin typeface="Arial" panose="020B0604020202020204" pitchFamily="34" charset="0"/>
                    <a:ea typeface="DengXian" panose="02010600030101010101" pitchFamily="2" charset="-122"/>
                    <a:cs typeface="Arial" panose="020B0604020202020204" pitchFamily="34" charset="0"/>
                  </a:rPr>
                  <a:t>So, they have the same characteristic polynomial, and consequently, the same eigenvalues.</a:t>
                </a:r>
              </a:p>
              <a:p>
                <a:pPr lvl="1">
                  <a:lnSpc>
                    <a:spcPct val="120000"/>
                  </a:lnSpc>
                  <a:spcBef>
                    <a:spcPts val="0"/>
                  </a:spcBef>
                  <a:buFont typeface="Wingdings" pitchFamily="2" charset="2"/>
                  <a:buChar char="ü"/>
                </a:pPr>
                <a:r>
                  <a:rPr lang="en-SG" sz="1400" dirty="0">
                    <a:effectLst/>
                    <a:latin typeface="Arial" panose="020B0604020202020204" pitchFamily="34" charset="0"/>
                    <a:ea typeface="DengXian" panose="02010600030101010101" pitchFamily="2" charset="-122"/>
                    <a:cs typeface="Arial" panose="020B0604020202020204" pitchFamily="34" charset="0"/>
                  </a:rPr>
                  <a:t>The dimensions of the eigenspaces are determined by the eigenvalues and the algebraic multiplicity of these eigenvalues. Since </a:t>
                </a:r>
                <a14:m>
                  <m:oMath xmlns:m="http://schemas.openxmlformats.org/officeDocument/2006/math">
                    <m:r>
                      <a:rPr lang="en-SG" sz="1400" i="1">
                        <a:effectLst/>
                        <a:latin typeface="Cambria Math" panose="02040503050406030204" pitchFamily="18" charset="0"/>
                        <a:ea typeface="DengXian" panose="02010600030101010101" pitchFamily="2" charset="-122"/>
                        <a:cs typeface="Times New Roman" panose="02020603050405020304" pitchFamily="18" charset="0"/>
                      </a:rPr>
                      <m:t>𝐴</m:t>
                    </m:r>
                  </m:oMath>
                </a14:m>
                <a:r>
                  <a:rPr lang="en-SG" sz="1400" dirty="0">
                    <a:effectLst/>
                    <a:latin typeface="Arial" panose="020B0604020202020204" pitchFamily="34" charset="0"/>
                    <a:ea typeface="DengXian" panose="02010600030101010101" pitchFamily="2" charset="-122"/>
                    <a:cs typeface="Arial" panose="020B0604020202020204" pitchFamily="34" charset="0"/>
                  </a:rPr>
                  <a:t> and </a:t>
                </a:r>
                <a14:m>
                  <m:oMath xmlns:m="http://schemas.openxmlformats.org/officeDocument/2006/math">
                    <m:r>
                      <a:rPr lang="en-SG" sz="1400" i="1">
                        <a:effectLst/>
                        <a:latin typeface="Cambria Math" panose="02040503050406030204" pitchFamily="18" charset="0"/>
                        <a:ea typeface="DengXian" panose="02010600030101010101" pitchFamily="2" charset="-122"/>
                        <a:cs typeface="Times New Roman" panose="02020603050405020304" pitchFamily="18" charset="0"/>
                      </a:rPr>
                      <m:t>𝐵</m:t>
                    </m:r>
                  </m:oMath>
                </a14:m>
                <a:r>
                  <a:rPr lang="en-SG" sz="1400" dirty="0">
                    <a:effectLst/>
                    <a:latin typeface="Arial" panose="020B0604020202020204" pitchFamily="34" charset="0"/>
                    <a:ea typeface="DengXian" panose="02010600030101010101" pitchFamily="2" charset="-122"/>
                    <a:cs typeface="Arial" panose="020B0604020202020204" pitchFamily="34" charset="0"/>
                  </a:rPr>
                  <a:t> have the same eigenvalues with the same algebraic multiplicity, the dimensions of their eigenspaces (the geometric multiplicity) are the same.</a:t>
                </a:r>
              </a:p>
              <a:p>
                <a:pPr>
                  <a:lnSpc>
                    <a:spcPct val="120000"/>
                  </a:lnSpc>
                  <a:spcBef>
                    <a:spcPts val="0"/>
                  </a:spcBef>
                </a:pPr>
                <a:r>
                  <a:rPr lang="en-SG" sz="1400" b="1" dirty="0">
                    <a:effectLst/>
                    <a:latin typeface="Arial" panose="020B0604020202020204" pitchFamily="34" charset="0"/>
                    <a:ea typeface="DengXian" panose="02010600030101010101" pitchFamily="2" charset="-122"/>
                    <a:cs typeface="Arial" panose="020B0604020202020204" pitchFamily="34" charset="0"/>
                  </a:rPr>
                  <a:t>Eigenvectors</a:t>
                </a:r>
                <a:endParaRPr lang="en-SG" sz="1400" dirty="0">
                  <a:effectLst/>
                  <a:latin typeface="Arial" panose="020B0604020202020204" pitchFamily="34" charset="0"/>
                  <a:ea typeface="DengXian" panose="02010600030101010101" pitchFamily="2" charset="-122"/>
                  <a:cs typeface="Arial" panose="020B0604020202020204" pitchFamily="34" charset="0"/>
                </a:endParaRPr>
              </a:p>
              <a:p>
                <a:pPr>
                  <a:lnSpc>
                    <a:spcPct val="120000"/>
                  </a:lnSpc>
                  <a:spcBef>
                    <a:spcPts val="0"/>
                  </a:spcBef>
                </a:pPr>
                <a:r>
                  <a:rPr lang="en-SG" sz="1400" dirty="0">
                    <a:effectLst/>
                    <a:latin typeface="Arial" panose="020B0604020202020204" pitchFamily="34" charset="0"/>
                    <a:ea typeface="DengXian" panose="02010600030101010101" pitchFamily="2" charset="-122"/>
                    <a:cs typeface="Arial" panose="020B0604020202020204" pitchFamily="34" charset="0"/>
                  </a:rPr>
                  <a:t>While </a:t>
                </a:r>
                <a14:m>
                  <m:oMath xmlns:m="http://schemas.openxmlformats.org/officeDocument/2006/math">
                    <m:r>
                      <a:rPr lang="en-SG" sz="1400" i="1">
                        <a:effectLst/>
                        <a:latin typeface="Cambria Math" panose="02040503050406030204" pitchFamily="18" charset="0"/>
                        <a:ea typeface="DengXian" panose="02010600030101010101" pitchFamily="2" charset="-122"/>
                        <a:cs typeface="Times New Roman" panose="02020603050405020304" pitchFamily="18" charset="0"/>
                      </a:rPr>
                      <m:t>𝐴</m:t>
                    </m:r>
                  </m:oMath>
                </a14:m>
                <a:r>
                  <a:rPr lang="en-SG" sz="1400" dirty="0">
                    <a:effectLst/>
                    <a:latin typeface="Arial" panose="020B0604020202020204" pitchFamily="34" charset="0"/>
                    <a:ea typeface="DengXian" panose="02010600030101010101" pitchFamily="2" charset="-122"/>
                    <a:cs typeface="Arial" panose="020B0604020202020204" pitchFamily="34" charset="0"/>
                  </a:rPr>
                  <a:t> and </a:t>
                </a:r>
                <a14:m>
                  <m:oMath xmlns:m="http://schemas.openxmlformats.org/officeDocument/2006/math">
                    <m:r>
                      <a:rPr lang="en-SG" sz="1400" i="1">
                        <a:effectLst/>
                        <a:latin typeface="Cambria Math" panose="02040503050406030204" pitchFamily="18" charset="0"/>
                        <a:ea typeface="DengXian" panose="02010600030101010101" pitchFamily="2" charset="-122"/>
                        <a:cs typeface="Times New Roman" panose="02020603050405020304" pitchFamily="18" charset="0"/>
                      </a:rPr>
                      <m:t>𝐵</m:t>
                    </m:r>
                  </m:oMath>
                </a14:m>
                <a:r>
                  <a:rPr lang="en-SG" sz="1400" dirty="0">
                    <a:effectLst/>
                    <a:latin typeface="Arial" panose="020B0604020202020204" pitchFamily="34" charset="0"/>
                    <a:ea typeface="DengXian" panose="02010600030101010101" pitchFamily="2" charset="-122"/>
                    <a:cs typeface="Arial" panose="020B0604020202020204" pitchFamily="34" charset="0"/>
                  </a:rPr>
                  <a:t> have the same eigenvalues, their eigenvectors are not necessarily the same. This is because eigenvectors are directions that are invariant under the linear transformation represented by a matrix. Since </a:t>
                </a:r>
                <a14:m>
                  <m:oMath xmlns:m="http://schemas.openxmlformats.org/officeDocument/2006/math">
                    <m:r>
                      <a:rPr lang="en-SG" sz="1400" i="1">
                        <a:effectLst/>
                        <a:latin typeface="Cambria Math" panose="02040503050406030204" pitchFamily="18" charset="0"/>
                        <a:ea typeface="DengXian" panose="02010600030101010101" pitchFamily="2" charset="-122"/>
                        <a:cs typeface="Times New Roman" panose="02020603050405020304" pitchFamily="18" charset="0"/>
                      </a:rPr>
                      <m:t>𝐴</m:t>
                    </m:r>
                  </m:oMath>
                </a14:m>
                <a:r>
                  <a:rPr lang="en-SG" sz="1400" dirty="0">
                    <a:effectLst/>
                    <a:latin typeface="Arial" panose="020B0604020202020204" pitchFamily="34" charset="0"/>
                    <a:ea typeface="DengXian" panose="02010600030101010101" pitchFamily="2" charset="-122"/>
                    <a:cs typeface="Arial" panose="020B0604020202020204" pitchFamily="34" charset="0"/>
                  </a:rPr>
                  <a:t> and </a:t>
                </a:r>
                <a14:m>
                  <m:oMath xmlns:m="http://schemas.openxmlformats.org/officeDocument/2006/math">
                    <m:r>
                      <a:rPr lang="en-SG" sz="1400" i="1">
                        <a:effectLst/>
                        <a:latin typeface="Cambria Math" panose="02040503050406030204" pitchFamily="18" charset="0"/>
                        <a:ea typeface="DengXian" panose="02010600030101010101" pitchFamily="2" charset="-122"/>
                        <a:cs typeface="Times New Roman" panose="02020603050405020304" pitchFamily="18" charset="0"/>
                      </a:rPr>
                      <m:t>𝐵</m:t>
                    </m:r>
                  </m:oMath>
                </a14:m>
                <a:r>
                  <a:rPr lang="en-SG" sz="1400" dirty="0">
                    <a:effectLst/>
                    <a:latin typeface="Arial" panose="020B0604020202020204" pitchFamily="34" charset="0"/>
                    <a:ea typeface="DengXian" panose="02010600030101010101" pitchFamily="2" charset="-122"/>
                    <a:cs typeface="Arial" panose="020B0604020202020204" pitchFamily="34" charset="0"/>
                  </a:rPr>
                  <a:t> represent the same transformation under different bases, the "directions" in one base correspond to different "directions" in another. If </a:t>
                </a:r>
                <a14:m>
                  <m:oMath xmlns:m="http://schemas.openxmlformats.org/officeDocument/2006/math">
                    <m:r>
                      <a:rPr lang="en-US" sz="1400" b="1" i="1">
                        <a:effectLst/>
                        <a:latin typeface="Cambria Math" panose="02040503050406030204" pitchFamily="18" charset="0"/>
                        <a:ea typeface="DengXian" panose="02010600030101010101" pitchFamily="2" charset="-122"/>
                        <a:cs typeface="Times New Roman" panose="02020603050405020304" pitchFamily="18" charset="0"/>
                      </a:rPr>
                      <m:t>𝒗</m:t>
                    </m:r>
                  </m:oMath>
                </a14:m>
                <a:r>
                  <a:rPr lang="en-SG" sz="1400" dirty="0">
                    <a:effectLst/>
                    <a:latin typeface="Arial" panose="020B0604020202020204" pitchFamily="34" charset="0"/>
                    <a:ea typeface="DengXian" panose="02010600030101010101" pitchFamily="2" charset="-122"/>
                    <a:cs typeface="Arial" panose="020B0604020202020204" pitchFamily="34" charset="0"/>
                  </a:rPr>
                  <a:t> is an eigenvector of </a:t>
                </a:r>
                <a14:m>
                  <m:oMath xmlns:m="http://schemas.openxmlformats.org/officeDocument/2006/math">
                    <m:r>
                      <a:rPr lang="en-SG" sz="1400" i="1">
                        <a:effectLst/>
                        <a:latin typeface="Cambria Math" panose="02040503050406030204" pitchFamily="18" charset="0"/>
                        <a:ea typeface="DengXian" panose="02010600030101010101" pitchFamily="2" charset="-122"/>
                        <a:cs typeface="Times New Roman" panose="02020603050405020304" pitchFamily="18" charset="0"/>
                      </a:rPr>
                      <m:t>𝐵</m:t>
                    </m:r>
                  </m:oMath>
                </a14:m>
                <a:r>
                  <a:rPr lang="en-SG" sz="1400" dirty="0">
                    <a:effectLst/>
                    <a:latin typeface="Arial" panose="020B0604020202020204" pitchFamily="34" charset="0"/>
                    <a:ea typeface="DengXian" panose="02010600030101010101" pitchFamily="2" charset="-122"/>
                    <a:cs typeface="Arial" panose="020B0604020202020204" pitchFamily="34" charset="0"/>
                  </a:rPr>
                  <a:t>, then </a:t>
                </a:r>
                <a14:m>
                  <m:oMath xmlns:m="http://schemas.openxmlformats.org/officeDocument/2006/math">
                    <m:r>
                      <a:rPr lang="en-SG" sz="1400" i="1">
                        <a:effectLst/>
                        <a:latin typeface="Cambria Math" panose="02040503050406030204" pitchFamily="18" charset="0"/>
                        <a:ea typeface="DengXian" panose="02010600030101010101" pitchFamily="2" charset="-122"/>
                        <a:cs typeface="Times New Roman" panose="02020603050405020304" pitchFamily="18" charset="0"/>
                      </a:rPr>
                      <m:t>𝑃</m:t>
                    </m:r>
                    <m:r>
                      <a:rPr lang="en-US" sz="1400" b="1" i="1">
                        <a:effectLst/>
                        <a:latin typeface="Cambria Math" panose="02040503050406030204" pitchFamily="18" charset="0"/>
                        <a:ea typeface="DengXian" panose="02010600030101010101" pitchFamily="2" charset="-122"/>
                        <a:cs typeface="Times New Roman" panose="02020603050405020304" pitchFamily="18" charset="0"/>
                      </a:rPr>
                      <m:t>𝒗</m:t>
                    </m:r>
                    <m:r>
                      <a:rPr lang="en-US" sz="1400" b="1" i="1">
                        <a:effectLst/>
                        <a:latin typeface="Cambria Math" panose="02040503050406030204" pitchFamily="18" charset="0"/>
                        <a:ea typeface="DengXian" panose="02010600030101010101" pitchFamily="2" charset="-122"/>
                        <a:cs typeface="Times New Roman" panose="02020603050405020304" pitchFamily="18" charset="0"/>
                      </a:rPr>
                      <m:t> </m:t>
                    </m:r>
                  </m:oMath>
                </a14:m>
                <a:r>
                  <a:rPr lang="en-SG" sz="1400" dirty="0">
                    <a:effectLst/>
                    <a:latin typeface="Arial" panose="020B0604020202020204" pitchFamily="34" charset="0"/>
                    <a:ea typeface="DengXian" panose="02010600030101010101" pitchFamily="2" charset="-122"/>
                    <a:cs typeface="Arial" panose="020B0604020202020204" pitchFamily="34" charset="0"/>
                  </a:rPr>
                  <a:t>is the corresponding eigenvector of </a:t>
                </a:r>
                <a14:m>
                  <m:oMath xmlns:m="http://schemas.openxmlformats.org/officeDocument/2006/math">
                    <m:r>
                      <a:rPr lang="en-SG" sz="1400" i="1">
                        <a:effectLst/>
                        <a:latin typeface="Cambria Math" panose="02040503050406030204" pitchFamily="18" charset="0"/>
                        <a:ea typeface="DengXian" panose="02010600030101010101" pitchFamily="2" charset="-122"/>
                        <a:cs typeface="Times New Roman" panose="02020603050405020304" pitchFamily="18" charset="0"/>
                      </a:rPr>
                      <m:t>𝐴</m:t>
                    </m:r>
                  </m:oMath>
                </a14:m>
                <a:r>
                  <a:rPr lang="en-SG" sz="1400" dirty="0">
                    <a:effectLst/>
                    <a:latin typeface="Arial" panose="020B0604020202020204" pitchFamily="34" charset="0"/>
                    <a:ea typeface="DengXian" panose="02010600030101010101" pitchFamily="2" charset="-122"/>
                    <a:cs typeface="Arial" panose="020B0604020202020204" pitchFamily="34" charset="0"/>
                  </a:rPr>
                  <a:t>. Hence, the change-of-basis matrix </a:t>
                </a:r>
                <a14:m>
                  <m:oMath xmlns:m="http://schemas.openxmlformats.org/officeDocument/2006/math">
                    <m:r>
                      <a:rPr lang="en-SG" sz="1400" i="1">
                        <a:effectLst/>
                        <a:latin typeface="Cambria Math" panose="02040503050406030204" pitchFamily="18" charset="0"/>
                        <a:ea typeface="DengXian" panose="02010600030101010101" pitchFamily="2" charset="-122"/>
                        <a:cs typeface="Times New Roman" panose="02020603050405020304" pitchFamily="18" charset="0"/>
                      </a:rPr>
                      <m:t>𝑃</m:t>
                    </m:r>
                  </m:oMath>
                </a14:m>
                <a:r>
                  <a:rPr lang="en-SG" sz="1400" dirty="0">
                    <a:effectLst/>
                    <a:latin typeface="Arial" panose="020B0604020202020204" pitchFamily="34" charset="0"/>
                    <a:ea typeface="DengXian" panose="02010600030101010101" pitchFamily="2" charset="-122"/>
                    <a:cs typeface="Arial" panose="020B0604020202020204" pitchFamily="34" charset="0"/>
                  </a:rPr>
                  <a:t> transforms eigenvectors of </a:t>
                </a:r>
                <a14:m>
                  <m:oMath xmlns:m="http://schemas.openxmlformats.org/officeDocument/2006/math">
                    <m:r>
                      <a:rPr lang="en-SG" sz="1400" i="1">
                        <a:effectLst/>
                        <a:latin typeface="Cambria Math" panose="02040503050406030204" pitchFamily="18" charset="0"/>
                        <a:ea typeface="DengXian" panose="02010600030101010101" pitchFamily="2" charset="-122"/>
                        <a:cs typeface="Times New Roman" panose="02020603050405020304" pitchFamily="18" charset="0"/>
                      </a:rPr>
                      <m:t>𝐵</m:t>
                    </m:r>
                  </m:oMath>
                </a14:m>
                <a:r>
                  <a:rPr lang="en-SG" sz="1400" dirty="0">
                    <a:effectLst/>
                    <a:latin typeface="Arial" panose="020B0604020202020204" pitchFamily="34" charset="0"/>
                    <a:ea typeface="DengXian" panose="02010600030101010101" pitchFamily="2" charset="-122"/>
                    <a:cs typeface="Arial" panose="020B0604020202020204" pitchFamily="34" charset="0"/>
                  </a:rPr>
                  <a:t> into eigenvectors of </a:t>
                </a:r>
                <a14:m>
                  <m:oMath xmlns:m="http://schemas.openxmlformats.org/officeDocument/2006/math">
                    <m:r>
                      <a:rPr lang="en-SG" sz="1400" i="1">
                        <a:effectLst/>
                        <a:latin typeface="Cambria Math" panose="02040503050406030204" pitchFamily="18" charset="0"/>
                        <a:ea typeface="DengXian" panose="02010600030101010101" pitchFamily="2" charset="-122"/>
                        <a:cs typeface="Times New Roman" panose="02020603050405020304" pitchFamily="18" charset="0"/>
                      </a:rPr>
                      <m:t>𝐴</m:t>
                    </m:r>
                  </m:oMath>
                </a14:m>
                <a:r>
                  <a:rPr lang="en-SG" sz="1400" dirty="0">
                    <a:effectLst/>
                    <a:latin typeface="Arial" panose="020B0604020202020204" pitchFamily="34" charset="0"/>
                    <a:ea typeface="DengXian" panose="02010600030101010101" pitchFamily="2" charset="-122"/>
                    <a:cs typeface="Arial" panose="020B0604020202020204" pitchFamily="34" charset="0"/>
                  </a:rPr>
                  <a:t>, explaining why the eigenvectors are different for similar matrices.</a:t>
                </a:r>
              </a:p>
              <a:p>
                <a:pPr>
                  <a:lnSpc>
                    <a:spcPct val="120000"/>
                  </a:lnSpc>
                  <a:spcBef>
                    <a:spcPts val="0"/>
                  </a:spcBef>
                </a:pPr>
                <a:endParaRPr lang="en-US" sz="1400" kern="1200" dirty="0">
                  <a:solidFill>
                    <a:schemeClr val="tx1"/>
                  </a:solidFill>
                  <a:effectLst/>
                  <a:latin typeface="Arial" panose="020B0604020202020204" pitchFamily="34" charset="0"/>
                  <a:cs typeface="Arial" panose="020B0604020202020204" pitchFamily="34" charset="0"/>
                </a:endParaRPr>
              </a:p>
              <a:p>
                <a:pPr>
                  <a:lnSpc>
                    <a:spcPct val="120000"/>
                  </a:lnSpc>
                  <a:spcBef>
                    <a:spcPts val="0"/>
                  </a:spcBef>
                </a:pPr>
                <a:endParaRPr lang="en-US" sz="1400" kern="1200" dirty="0">
                  <a:solidFill>
                    <a:schemeClr val="tx1"/>
                  </a:solidFill>
                  <a:effectLst/>
                  <a:latin typeface="Arial" panose="020B0604020202020204" pitchFamily="34" charset="0"/>
                  <a:cs typeface="Arial" panose="020B0604020202020204" pitchFamily="34" charset="0"/>
                </a:endParaRPr>
              </a:p>
              <a:p>
                <a:pPr>
                  <a:lnSpc>
                    <a:spcPct val="120000"/>
                  </a:lnSpc>
                  <a:spcBef>
                    <a:spcPts val="0"/>
                  </a:spcBef>
                </a:pPr>
                <a:endParaRPr lang="en-US" sz="1400" kern="1200" dirty="0">
                  <a:solidFill>
                    <a:schemeClr val="tx1"/>
                  </a:solidFill>
                  <a:effectLst/>
                  <a:latin typeface="Arial" panose="020B0604020202020204" pitchFamily="34" charset="0"/>
                  <a:cs typeface="Arial" panose="020B0604020202020204" pitchFamily="34" charset="0"/>
                </a:endParaRPr>
              </a:p>
              <a:p>
                <a:pPr>
                  <a:lnSpc>
                    <a:spcPct val="120000"/>
                  </a:lnSpc>
                  <a:spcBef>
                    <a:spcPts val="0"/>
                  </a:spcBef>
                </a:pPr>
                <a:endParaRPr lang="en-US" sz="1400" kern="1200" dirty="0">
                  <a:solidFill>
                    <a:schemeClr val="tx1"/>
                  </a:solidFill>
                  <a:effectLst/>
                  <a:latin typeface="Arial" panose="020B0604020202020204" pitchFamily="34" charset="0"/>
                  <a:cs typeface="Arial" panose="020B0604020202020204" pitchFamily="34" charset="0"/>
                </a:endParaRPr>
              </a:p>
              <a:p>
                <a:pPr>
                  <a:lnSpc>
                    <a:spcPct val="120000"/>
                  </a:lnSpc>
                  <a:spcBef>
                    <a:spcPts val="0"/>
                  </a:spcBef>
                </a:pPr>
                <a:endParaRPr lang="en-US" sz="1400" kern="1200" dirty="0">
                  <a:solidFill>
                    <a:schemeClr val="tx1"/>
                  </a:solidFill>
                  <a:effectLst/>
                  <a:latin typeface="Arial" panose="020B0604020202020204" pitchFamily="34" charset="0"/>
                  <a:cs typeface="Arial" panose="020B0604020202020204" pitchFamily="34" charset="0"/>
                </a:endParaRPr>
              </a:p>
              <a:p>
                <a:pPr>
                  <a:lnSpc>
                    <a:spcPct val="120000"/>
                  </a:lnSpc>
                  <a:spcBef>
                    <a:spcPts val="0"/>
                  </a:spcBef>
                </a:pPr>
                <a:endParaRPr lang="en-US" sz="1400" kern="1200" dirty="0">
                  <a:solidFill>
                    <a:schemeClr val="tx1"/>
                  </a:solidFill>
                  <a:effectLst/>
                  <a:latin typeface="Arial" panose="020B0604020202020204" pitchFamily="34" charset="0"/>
                  <a:cs typeface="Arial" panose="020B0604020202020204" pitchFamily="34" charset="0"/>
                </a:endParaRPr>
              </a:p>
              <a:p>
                <a:pPr>
                  <a:lnSpc>
                    <a:spcPct val="120000"/>
                  </a:lnSpc>
                  <a:spcBef>
                    <a:spcPts val="0"/>
                  </a:spcBef>
                </a:pPr>
                <a:endParaRPr lang="en-SG" sz="1400" kern="1200" dirty="0">
                  <a:solidFill>
                    <a:schemeClr val="tx1"/>
                  </a:solidFill>
                  <a:effectLst/>
                  <a:latin typeface="Arial" panose="020B0604020202020204" pitchFamily="34" charset="0"/>
                  <a:cs typeface="Arial" panose="020B0604020202020204" pitchFamily="34" charset="0"/>
                </a:endParaRPr>
              </a:p>
              <a:p>
                <a:pPr>
                  <a:lnSpc>
                    <a:spcPct val="120000"/>
                  </a:lnSpc>
                  <a:spcBef>
                    <a:spcPts val="0"/>
                  </a:spcBef>
                </a:pPr>
                <a:endParaRPr lang="en-US" sz="1400" dirty="0">
                  <a:latin typeface="Arial" panose="020B0604020202020204" pitchFamily="34" charset="0"/>
                  <a:cs typeface="Arial" panose="020B0604020202020204" pitchFamily="34" charset="0"/>
                </a:endParaRPr>
              </a:p>
            </p:txBody>
          </p:sp>
        </mc:Choice>
        <mc:Fallback xmlns="">
          <p:sp>
            <p:nvSpPr>
              <p:cNvPr id="3" name="Content Placeholder 2">
                <a:extLst>
                  <a:ext uri="{FF2B5EF4-FFF2-40B4-BE49-F238E27FC236}">
                    <a16:creationId xmlns:a16="http://schemas.microsoft.com/office/drawing/2014/main" id="{6A007CF2-9795-7E7F-CA4B-15324BAFF07C}"/>
                  </a:ext>
                </a:extLst>
              </p:cNvPr>
              <p:cNvSpPr>
                <a:spLocks noGrp="1" noRot="1" noChangeAspect="1" noMove="1" noResize="1" noEditPoints="1" noAdjustHandles="1" noChangeArrowheads="1" noChangeShapeType="1" noTextEdit="1"/>
              </p:cNvSpPr>
              <p:nvPr>
                <p:ph idx="1"/>
              </p:nvPr>
            </p:nvSpPr>
            <p:spPr>
              <a:xfrm>
                <a:off x="838200" y="1377969"/>
                <a:ext cx="10515600" cy="5128129"/>
              </a:xfrm>
              <a:blipFill>
                <a:blip r:embed="rId3"/>
                <a:stretch>
                  <a:fillRect l="-241" r="-121" b="-2222"/>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627789F8-EC23-BA8A-699D-39E8BC460584}"/>
              </a:ext>
            </a:extLst>
          </p:cNvPr>
          <p:cNvSpPr>
            <a:spLocks noGrp="1"/>
          </p:cNvSpPr>
          <p:nvPr>
            <p:ph type="sldNum" sz="quarter" idx="12"/>
          </p:nvPr>
        </p:nvSpPr>
        <p:spPr/>
        <p:txBody>
          <a:bodyPr/>
          <a:lstStyle/>
          <a:p>
            <a:fld id="{753F1077-7B91-4D11-8473-7F9D495CD0E2}" type="slidenum">
              <a:rPr lang="en-SG" smtClean="0"/>
              <a:t>12</a:t>
            </a:fld>
            <a:endParaRPr lang="en-SG"/>
          </a:p>
        </p:txBody>
      </p:sp>
    </p:spTree>
    <p:extLst>
      <p:ext uri="{BB962C8B-B14F-4D97-AF65-F5344CB8AC3E}">
        <p14:creationId xmlns:p14="http://schemas.microsoft.com/office/powerpoint/2010/main" val="32829102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9165BB-0DB5-6430-2C3A-3868A123378B}"/>
              </a:ext>
            </a:extLst>
          </p:cNvPr>
          <p:cNvSpPr>
            <a:spLocks noGrp="1"/>
          </p:cNvSpPr>
          <p:nvPr>
            <p:ph type="title"/>
          </p:nvPr>
        </p:nvSpPr>
        <p:spPr/>
        <p:txBody>
          <a:bodyPr>
            <a:normAutofit/>
          </a:bodyPr>
          <a:lstStyle/>
          <a:p>
            <a:r>
              <a:rPr lang="en-US" sz="4000" u="sng" dirty="0">
                <a:solidFill>
                  <a:srgbClr val="FF0000"/>
                </a:solidFill>
              </a:rPr>
              <a:t>Key points – </a:t>
            </a:r>
            <a:r>
              <a:rPr lang="en-US" altLang="zh-CN" sz="4000" u="sng" dirty="0">
                <a:solidFill>
                  <a:srgbClr val="FF0000"/>
                </a:solidFill>
              </a:rPr>
              <a:t>8</a:t>
            </a:r>
            <a:r>
              <a:rPr lang="en-US" sz="4000" u="sng" dirty="0">
                <a:solidFill>
                  <a:srgbClr val="FF0000"/>
                </a:solidFill>
              </a:rPr>
              <a:t>.1.3 Properties of Diagonal Matrices</a:t>
            </a:r>
            <a:endParaRPr lang="en-US" sz="40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6F04DCC-AC6C-13A2-6410-E1DA5EE8AACF}"/>
                  </a:ext>
                </a:extLst>
              </p:cNvPr>
              <p:cNvSpPr>
                <a:spLocks noGrp="1"/>
              </p:cNvSpPr>
              <p:nvPr>
                <p:ph idx="1"/>
              </p:nvPr>
            </p:nvSpPr>
            <p:spPr>
              <a:xfrm>
                <a:off x="546265" y="1605364"/>
                <a:ext cx="7301841" cy="4656921"/>
              </a:xfrm>
            </p:spPr>
            <p:txBody>
              <a:bodyPr>
                <a:normAutofit/>
              </a:bodyPr>
              <a:lstStyle/>
              <a:p>
                <a:pPr marR="0" algn="l" defTabSz="2438338" rtl="0" fontAlgn="auto" latinLnBrk="0" hangingPunct="0">
                  <a:lnSpc>
                    <a:spcPct val="100000"/>
                  </a:lnSpc>
                  <a:spcBef>
                    <a:spcPts val="0"/>
                  </a:spcBef>
                  <a:buClrTx/>
                  <a:buSzTx/>
                  <a:tabLst/>
                </a:pPr>
                <a:r>
                  <a:rPr lang="en-US" sz="2400" dirty="0">
                    <a:solidFill>
                      <a:srgbClr val="000000"/>
                    </a:solidFill>
                    <a:latin typeface="Arial" panose="020B0604020202020204" pitchFamily="34" charset="0"/>
                    <a:ea typeface="+mj-ea"/>
                    <a:cs typeface="Arial" panose="020B0604020202020204" pitchFamily="34" charset="0"/>
                    <a:sym typeface="Calibri"/>
                  </a:rPr>
                  <a:t>Summary of properties of diagonal matrices</a:t>
                </a:r>
              </a:p>
              <a:p>
                <a:pPr marL="971550" lvl="1" indent="-514350" defTabSz="2438338" hangingPunct="0">
                  <a:lnSpc>
                    <a:spcPct val="120000"/>
                  </a:lnSpc>
                  <a:spcBef>
                    <a:spcPts val="0"/>
                  </a:spcBef>
                  <a:buFont typeface="+mj-lt"/>
                  <a:buAutoNum type="arabicParenR"/>
                </a:pPr>
                <a:r>
                  <a:rPr kumimoji="0" lang="en-US" sz="2000" b="0" i="0" u="none" strike="noStrike" cap="none" spc="0" normalizeH="0" baseline="0" dirty="0">
                    <a:ln>
                      <a:noFill/>
                    </a:ln>
                    <a:solidFill>
                      <a:srgbClr val="000000"/>
                    </a:solidFill>
                    <a:effectLst/>
                    <a:uFillTx/>
                    <a:latin typeface="Arial" panose="020B0604020202020204" pitchFamily="34" charset="0"/>
                    <a:ea typeface="+mj-ea"/>
                    <a:cs typeface="Arial" panose="020B0604020202020204" pitchFamily="34" charset="0"/>
                    <a:sym typeface="Calibri"/>
                  </a:rPr>
                  <a:t>Eigenvalues: diagonal elements</a:t>
                </a:r>
              </a:p>
              <a:p>
                <a:pPr marL="971550" lvl="1" indent="-514350" defTabSz="2438338" hangingPunct="0">
                  <a:lnSpc>
                    <a:spcPct val="120000"/>
                  </a:lnSpc>
                  <a:spcBef>
                    <a:spcPts val="0"/>
                  </a:spcBef>
                  <a:buFont typeface="+mj-lt"/>
                  <a:buAutoNum type="arabicParenR"/>
                </a:pPr>
                <a:r>
                  <a:rPr kumimoji="0" lang="en-US" sz="2000" b="0" i="0" u="none" strike="noStrike" cap="none" spc="0" normalizeH="0" baseline="0" dirty="0">
                    <a:ln>
                      <a:noFill/>
                    </a:ln>
                    <a:solidFill>
                      <a:srgbClr val="000000"/>
                    </a:solidFill>
                    <a:effectLst/>
                    <a:uFillTx/>
                    <a:latin typeface="Arial" panose="020B0604020202020204" pitchFamily="34" charset="0"/>
                    <a:ea typeface="+mj-ea"/>
                    <a:cs typeface="Arial" panose="020B0604020202020204" pitchFamily="34" charset="0"/>
                    <a:sym typeface="Calibri"/>
                  </a:rPr>
                  <a:t>Determinant: product of diagonal entries</a:t>
                </a:r>
              </a:p>
              <a:p>
                <a:pPr marL="971550" lvl="1" indent="-514350" defTabSz="2438338" hangingPunct="0">
                  <a:lnSpc>
                    <a:spcPct val="120000"/>
                  </a:lnSpc>
                  <a:spcBef>
                    <a:spcPts val="0"/>
                  </a:spcBef>
                  <a:buFont typeface="+mj-lt"/>
                  <a:buAutoNum type="arabicParenR"/>
                </a:pPr>
                <a:r>
                  <a:rPr lang="en-US" sz="2000" dirty="0">
                    <a:latin typeface="Arial" panose="020B0604020202020204" pitchFamily="34" charset="0"/>
                    <a:cs typeface="Arial" panose="020B0604020202020204" pitchFamily="34" charset="0"/>
                  </a:rPr>
                  <a:t>Rank: number of non-zero entries on the diagonal</a:t>
                </a:r>
              </a:p>
              <a:p>
                <a:pPr marL="971550" lvl="1" indent="-514350" defTabSz="2438338" hangingPunct="0">
                  <a:lnSpc>
                    <a:spcPct val="120000"/>
                  </a:lnSpc>
                  <a:spcBef>
                    <a:spcPts val="0"/>
                  </a:spcBef>
                  <a:buFont typeface="+mj-lt"/>
                  <a:buAutoNum type="arabicParenR"/>
                </a:pPr>
                <a:r>
                  <a:rPr lang="en-US" sz="2000" dirty="0">
                    <a:latin typeface="Arial" panose="020B0604020202020204" pitchFamily="34" charset="0"/>
                    <a:cs typeface="Arial" panose="020B0604020202020204" pitchFamily="34" charset="0"/>
                  </a:rPr>
                  <a:t>Multiplication of </a:t>
                </a:r>
                <a14:m>
                  <m:oMath xmlns:m="http://schemas.openxmlformats.org/officeDocument/2006/math">
                    <m:r>
                      <a:rPr lang="en-US" sz="2000" i="1" smtClean="0">
                        <a:latin typeface="Cambria Math" panose="02040503050406030204" pitchFamily="18" charset="0"/>
                        <a:ea typeface="Cambria Math" panose="02040503050406030204" pitchFamily="18" charset="0"/>
                      </a:rPr>
                      <m:t>𝐴</m:t>
                    </m:r>
                  </m:oMath>
                </a14:m>
                <a:r>
                  <a:rPr lang="en-US" sz="2000" dirty="0">
                    <a:latin typeface="Arial" panose="020B0604020202020204" pitchFamily="34" charset="0"/>
                    <a:cs typeface="Arial" panose="020B0604020202020204" pitchFamily="34" charset="0"/>
                  </a:rPr>
                  <a:t> and a diagonal matrix </a:t>
                </a:r>
                <a14:m>
                  <m:oMath xmlns:m="http://schemas.openxmlformats.org/officeDocument/2006/math">
                    <m:r>
                      <a:rPr lang="en-US" sz="2000" b="0" i="1" smtClean="0">
                        <a:latin typeface="Cambria Math" panose="02040503050406030204" pitchFamily="18" charset="0"/>
                        <a:ea typeface="Cambria Math" panose="02040503050406030204" pitchFamily="18" charset="0"/>
                      </a:rPr>
                      <m:t>𝐷</m:t>
                    </m:r>
                  </m:oMath>
                </a14:m>
                <a:r>
                  <a:rPr lang="en-US" sz="2000" dirty="0">
                    <a:latin typeface="Arial" panose="020B0604020202020204" pitchFamily="34" charset="0"/>
                    <a:cs typeface="Arial" panose="020B0604020202020204" pitchFamily="34" charset="0"/>
                  </a:rPr>
                  <a:t> </a:t>
                </a:r>
              </a:p>
              <a:p>
                <a:pPr lvl="2" defTabSz="2438338" hangingPunct="0">
                  <a:lnSpc>
                    <a:spcPct val="120000"/>
                  </a:lnSpc>
                  <a:spcBef>
                    <a:spcPts val="0"/>
                  </a:spcBef>
                  <a:buFont typeface="Courier New" panose="02070309020205020404" pitchFamily="49" charset="0"/>
                  <a:buChar char="o"/>
                </a:pPr>
                <a14:m>
                  <m:oMath xmlns:m="http://schemas.openxmlformats.org/officeDocument/2006/math">
                    <m:r>
                      <a:rPr lang="en-US" sz="1600" b="0" i="1" smtClean="0">
                        <a:latin typeface="Cambria Math" panose="02040503050406030204" pitchFamily="18" charset="0"/>
                        <a:ea typeface="Cambria Math" panose="02040503050406030204" pitchFamily="18" charset="0"/>
                      </a:rPr>
                      <m:t>𝐷𝐴</m:t>
                    </m:r>
                  </m:oMath>
                </a14:m>
                <a:r>
                  <a:rPr lang="en-US" sz="1600" dirty="0">
                    <a:latin typeface="Arial" panose="020B0604020202020204" pitchFamily="34" charset="0"/>
                    <a:cs typeface="Arial" panose="020B0604020202020204" pitchFamily="34" charset="0"/>
                  </a:rPr>
                  <a:t>: each row is multiplied by the corresponding entry in </a:t>
                </a:r>
                <a14:m>
                  <m:oMath xmlns:m="http://schemas.openxmlformats.org/officeDocument/2006/math">
                    <m:r>
                      <a:rPr lang="en-US" sz="1600" i="1">
                        <a:latin typeface="Cambria Math" panose="02040503050406030204" pitchFamily="18" charset="0"/>
                        <a:ea typeface="Cambria Math" panose="02040503050406030204" pitchFamily="18" charset="0"/>
                      </a:rPr>
                      <m:t>𝐷</m:t>
                    </m:r>
                  </m:oMath>
                </a14:m>
                <a:endParaRPr lang="en-US" sz="1600" dirty="0">
                  <a:latin typeface="Arial" panose="020B0604020202020204" pitchFamily="34" charset="0"/>
                  <a:cs typeface="Arial" panose="020B0604020202020204" pitchFamily="34" charset="0"/>
                </a:endParaRPr>
              </a:p>
              <a:p>
                <a:pPr lvl="2" defTabSz="2438338" hangingPunct="0">
                  <a:lnSpc>
                    <a:spcPct val="120000"/>
                  </a:lnSpc>
                  <a:spcBef>
                    <a:spcPts val="0"/>
                  </a:spcBef>
                  <a:buFont typeface="Courier New" panose="02070309020205020404" pitchFamily="49" charset="0"/>
                  <a:buChar char="o"/>
                </a:pPr>
                <a14:m>
                  <m:oMath xmlns:m="http://schemas.openxmlformats.org/officeDocument/2006/math">
                    <m:r>
                      <a:rPr lang="en-US" sz="1600" b="0" i="1" smtClean="0">
                        <a:latin typeface="Cambria Math" panose="02040503050406030204" pitchFamily="18" charset="0"/>
                        <a:ea typeface="Cambria Math" panose="02040503050406030204" pitchFamily="18" charset="0"/>
                      </a:rPr>
                      <m:t>𝐴𝐷</m:t>
                    </m:r>
                  </m:oMath>
                </a14:m>
                <a:r>
                  <a:rPr lang="en-US" sz="1600" dirty="0">
                    <a:latin typeface="Arial" panose="020B0604020202020204" pitchFamily="34" charset="0"/>
                    <a:cs typeface="Arial" panose="020B0604020202020204" pitchFamily="34" charset="0"/>
                  </a:rPr>
                  <a:t>: each column is multiplied by the corresponding entry in </a:t>
                </a:r>
                <a14:m>
                  <m:oMath xmlns:m="http://schemas.openxmlformats.org/officeDocument/2006/math">
                    <m:r>
                      <a:rPr lang="en-US" sz="1600" i="1">
                        <a:latin typeface="Cambria Math" panose="02040503050406030204" pitchFamily="18" charset="0"/>
                        <a:ea typeface="Cambria Math" panose="02040503050406030204" pitchFamily="18" charset="0"/>
                      </a:rPr>
                      <m:t>𝐷</m:t>
                    </m:r>
                  </m:oMath>
                </a14:m>
                <a:endParaRPr lang="en-US" sz="1600" dirty="0">
                  <a:latin typeface="Arial" panose="020B0604020202020204" pitchFamily="34" charset="0"/>
                  <a:cs typeface="Arial" panose="020B0604020202020204" pitchFamily="34" charset="0"/>
                </a:endParaRPr>
              </a:p>
              <a:p>
                <a:pPr marL="971550" lvl="1" indent="-514350" defTabSz="2438338" hangingPunct="0">
                  <a:lnSpc>
                    <a:spcPct val="120000"/>
                  </a:lnSpc>
                  <a:spcBef>
                    <a:spcPts val="0"/>
                  </a:spcBef>
                  <a:buFont typeface="+mj-lt"/>
                  <a:buAutoNum type="arabicParenR"/>
                </a:pPr>
                <a:r>
                  <a:rPr lang="en-US" sz="2000" dirty="0">
                    <a:latin typeface="Arial" panose="020B0604020202020204" pitchFamily="34" charset="0"/>
                    <a:cs typeface="Arial" panose="020B0604020202020204" pitchFamily="34" charset="0"/>
                  </a:rPr>
                  <a:t>The matrix’s inverse is reciprocal of diagonal elements</a:t>
                </a:r>
              </a:p>
              <a:p>
                <a:pPr marL="971550" lvl="1" indent="-514350" defTabSz="2438338" hangingPunct="0">
                  <a:lnSpc>
                    <a:spcPct val="120000"/>
                  </a:lnSpc>
                  <a:spcBef>
                    <a:spcPts val="0"/>
                  </a:spcBef>
                  <a:buFont typeface="+mj-lt"/>
                  <a:buAutoNum type="arabicParenR"/>
                </a:pPr>
                <a:r>
                  <a:rPr lang="en-US" sz="2000" dirty="0">
                    <a:latin typeface="Arial" panose="020B0604020202020204" pitchFamily="34" charset="0"/>
                    <a:cs typeface="Arial" panose="020B0604020202020204" pitchFamily="34" charset="0"/>
                  </a:rPr>
                  <a:t>Product of diagonal matrixes are easy to compute.</a:t>
                </a:r>
              </a:p>
              <a:p>
                <a:endParaRPr lang="en-US" sz="2400" dirty="0">
                  <a:latin typeface="Arial" panose="020B0604020202020204" pitchFamily="34" charset="0"/>
                  <a:cs typeface="Arial" panose="020B0604020202020204" pitchFamily="34" charset="0"/>
                </a:endParaRPr>
              </a:p>
            </p:txBody>
          </p:sp>
        </mc:Choice>
        <mc:Fallback xmlns="">
          <p:sp>
            <p:nvSpPr>
              <p:cNvPr id="3" name="Content Placeholder 2">
                <a:extLst>
                  <a:ext uri="{FF2B5EF4-FFF2-40B4-BE49-F238E27FC236}">
                    <a16:creationId xmlns:a16="http://schemas.microsoft.com/office/drawing/2014/main" id="{C6F04DCC-AC6C-13A2-6410-E1DA5EE8AACF}"/>
                  </a:ext>
                </a:extLst>
              </p:cNvPr>
              <p:cNvSpPr>
                <a:spLocks noGrp="1" noRot="1" noChangeAspect="1" noMove="1" noResize="1" noEditPoints="1" noAdjustHandles="1" noChangeArrowheads="1" noChangeShapeType="1" noTextEdit="1"/>
              </p:cNvSpPr>
              <p:nvPr>
                <p:ph idx="1"/>
              </p:nvPr>
            </p:nvSpPr>
            <p:spPr>
              <a:xfrm>
                <a:off x="546265" y="1605364"/>
                <a:ext cx="7301841" cy="4656921"/>
              </a:xfrm>
              <a:blipFill>
                <a:blip r:embed="rId2"/>
                <a:stretch>
                  <a:fillRect l="-1217" t="-1090" r="-348"/>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7FFFD1AC-DA74-20A2-8145-BE2C511CFB9F}"/>
              </a:ext>
            </a:extLst>
          </p:cNvPr>
          <p:cNvSpPr>
            <a:spLocks noGrp="1"/>
          </p:cNvSpPr>
          <p:nvPr>
            <p:ph type="sldNum" sz="quarter" idx="12"/>
          </p:nvPr>
        </p:nvSpPr>
        <p:spPr/>
        <p:txBody>
          <a:bodyPr/>
          <a:lstStyle/>
          <a:p>
            <a:fld id="{753F1077-7B91-4D11-8473-7F9D495CD0E2}" type="slidenum">
              <a:rPr lang="en-SG" smtClean="0"/>
              <a:t>13</a:t>
            </a:fld>
            <a:endParaRPr lang="en-SG"/>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35E04E5A-9DFD-861D-5DA9-4217D5E81B16}"/>
                  </a:ext>
                </a:extLst>
              </p:cNvPr>
              <p:cNvSpPr txBox="1">
                <a:spLocks/>
              </p:cNvSpPr>
              <p:nvPr/>
            </p:nvSpPr>
            <p:spPr>
              <a:xfrm>
                <a:off x="7944592" y="1605364"/>
                <a:ext cx="3859482" cy="4486275"/>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2438338" hangingPunct="0">
                  <a:lnSpc>
                    <a:spcPct val="110000"/>
                  </a:lnSpc>
                  <a:spcBef>
                    <a:spcPts val="0"/>
                  </a:spcBef>
                  <a:buNone/>
                </a:pPr>
                <a14:m>
                  <m:oMath xmlns:m="http://schemas.openxmlformats.org/officeDocument/2006/math">
                    <m:r>
                      <a:rPr lang="en-US" sz="2000" i="1" smtClean="0">
                        <a:latin typeface="Cambria Math" panose="02040503050406030204" pitchFamily="18" charset="0"/>
                        <a:ea typeface="Cambria Math" panose="02040503050406030204" pitchFamily="18" charset="0"/>
                      </a:rPr>
                      <m:t>𝐴</m:t>
                    </m:r>
                    <m:r>
                      <a:rPr lang="en-US" sz="2000" b="0" i="1" smtClean="0">
                        <a:latin typeface="Cambria Math" panose="02040503050406030204" pitchFamily="18" charset="0"/>
                        <a:ea typeface="Cambria Math" panose="02040503050406030204" pitchFamily="18" charset="0"/>
                      </a:rPr>
                      <m:t>=</m:t>
                    </m:r>
                    <m:d>
                      <m:dPr>
                        <m:begChr m:val="["/>
                        <m:endChr m:val="]"/>
                        <m:ctrlPr>
                          <a:rPr lang="en-US" sz="2000" b="0" i="1" smtClean="0">
                            <a:latin typeface="Cambria Math" panose="02040503050406030204" pitchFamily="18" charset="0"/>
                            <a:ea typeface="Cambria Math" panose="02040503050406030204" pitchFamily="18" charset="0"/>
                          </a:rPr>
                        </m:ctrlPr>
                      </m:dPr>
                      <m:e>
                        <m:m>
                          <m:mPr>
                            <m:mcs>
                              <m:mc>
                                <m:mcPr>
                                  <m:count m:val="3"/>
                                  <m:mcJc m:val="center"/>
                                </m:mcPr>
                              </m:mc>
                            </m:mcs>
                            <m:ctrlPr>
                              <a:rPr lang="en-US" sz="2000" b="0" i="1" smtClean="0">
                                <a:latin typeface="Cambria Math" panose="02040503050406030204" pitchFamily="18" charset="0"/>
                                <a:ea typeface="Cambria Math" panose="02040503050406030204" pitchFamily="18" charset="0"/>
                              </a:rPr>
                            </m:ctrlPr>
                          </m:mPr>
                          <m:mr>
                            <m:e>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𝑎</m:t>
                                  </m:r>
                                </m:e>
                                <m:sub>
                                  <m:r>
                                    <a:rPr lang="en-US" sz="2000" b="0" i="1" smtClean="0">
                                      <a:latin typeface="Cambria Math" panose="02040503050406030204" pitchFamily="18" charset="0"/>
                                      <a:ea typeface="Cambria Math" panose="02040503050406030204" pitchFamily="18" charset="0"/>
                                    </a:rPr>
                                    <m:t>11</m:t>
                                  </m:r>
                                </m:sub>
                              </m:sSub>
                            </m:e>
                            <m:e>
                              <m:r>
                                <a:rPr lang="en-US" sz="2000" b="0" i="1" smtClean="0">
                                  <a:latin typeface="Cambria Math" panose="02040503050406030204" pitchFamily="18" charset="0"/>
                                  <a:ea typeface="Cambria Math" panose="02040503050406030204" pitchFamily="18" charset="0"/>
                                </a:rPr>
                                <m:t>⋯</m:t>
                              </m:r>
                            </m:e>
                            <m:e>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𝑎</m:t>
                                  </m:r>
                                </m:e>
                                <m:sub>
                                  <m:r>
                                    <a:rPr lang="en-US" sz="2000" i="1">
                                      <a:latin typeface="Cambria Math" panose="02040503050406030204" pitchFamily="18" charset="0"/>
                                      <a:ea typeface="Cambria Math" panose="02040503050406030204" pitchFamily="18" charset="0"/>
                                    </a:rPr>
                                    <m:t>1</m:t>
                                  </m:r>
                                  <m:r>
                                    <a:rPr lang="en-US" sz="2000" b="0" i="1" smtClean="0">
                                      <a:latin typeface="Cambria Math" panose="02040503050406030204" pitchFamily="18" charset="0"/>
                                      <a:ea typeface="Cambria Math" panose="02040503050406030204" pitchFamily="18" charset="0"/>
                                    </a:rPr>
                                    <m:t>𝑛</m:t>
                                  </m:r>
                                </m:sub>
                              </m:sSub>
                            </m:e>
                          </m:mr>
                          <m:mr>
                            <m:e>
                              <m:r>
                                <a:rPr lang="en-US" sz="2000" b="0" i="1" smtClean="0">
                                  <a:latin typeface="Cambria Math" panose="02040503050406030204" pitchFamily="18" charset="0"/>
                                  <a:ea typeface="Cambria Math" panose="02040503050406030204" pitchFamily="18" charset="0"/>
                                </a:rPr>
                                <m:t>⋮</m:t>
                              </m:r>
                            </m:e>
                            <m:e>
                              <m:r>
                                <a:rPr lang="en-US" sz="2000" b="0" i="1" smtClean="0">
                                  <a:latin typeface="Cambria Math" panose="02040503050406030204" pitchFamily="18" charset="0"/>
                                  <a:ea typeface="Cambria Math" panose="02040503050406030204" pitchFamily="18" charset="0"/>
                                </a:rPr>
                                <m:t>⋱</m:t>
                              </m:r>
                            </m:e>
                            <m:e>
                              <m:r>
                                <a:rPr lang="en-US" sz="2000" b="0" i="1" smtClean="0">
                                  <a:latin typeface="Cambria Math" panose="02040503050406030204" pitchFamily="18" charset="0"/>
                                  <a:ea typeface="Cambria Math" panose="02040503050406030204" pitchFamily="18" charset="0"/>
                                </a:rPr>
                                <m:t>⋮</m:t>
                              </m:r>
                            </m:e>
                          </m:mr>
                          <m:mr>
                            <m:e>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𝑎</m:t>
                                  </m:r>
                                </m:e>
                                <m:sub>
                                  <m:r>
                                    <a:rPr lang="en-US" sz="2000" b="0" i="1" smtClean="0">
                                      <a:latin typeface="Cambria Math" panose="02040503050406030204" pitchFamily="18" charset="0"/>
                                      <a:ea typeface="Cambria Math" panose="02040503050406030204" pitchFamily="18" charset="0"/>
                                    </a:rPr>
                                    <m:t>𝑛</m:t>
                                  </m:r>
                                  <m:r>
                                    <a:rPr lang="en-US" sz="2000" i="1">
                                      <a:latin typeface="Cambria Math" panose="02040503050406030204" pitchFamily="18" charset="0"/>
                                      <a:ea typeface="Cambria Math" panose="02040503050406030204" pitchFamily="18" charset="0"/>
                                    </a:rPr>
                                    <m:t>1</m:t>
                                  </m:r>
                                </m:sub>
                              </m:sSub>
                            </m:e>
                            <m:e>
                              <m:r>
                                <a:rPr lang="en-US" sz="2000" b="0" i="1" smtClean="0">
                                  <a:latin typeface="Cambria Math" panose="02040503050406030204" pitchFamily="18" charset="0"/>
                                  <a:ea typeface="Cambria Math" panose="02040503050406030204" pitchFamily="18" charset="0"/>
                                </a:rPr>
                                <m:t>⋯</m:t>
                              </m:r>
                            </m:e>
                            <m:e>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𝑎</m:t>
                                  </m:r>
                                </m:e>
                                <m:sub>
                                  <m:r>
                                    <a:rPr lang="en-US" sz="2000" b="0" i="1" smtClean="0">
                                      <a:latin typeface="Cambria Math" panose="02040503050406030204" pitchFamily="18" charset="0"/>
                                      <a:ea typeface="Cambria Math" panose="02040503050406030204" pitchFamily="18" charset="0"/>
                                    </a:rPr>
                                    <m:t>𝑛𝑛</m:t>
                                  </m:r>
                                </m:sub>
                              </m:sSub>
                            </m:e>
                          </m:mr>
                        </m:m>
                      </m:e>
                    </m:d>
                  </m:oMath>
                </a14:m>
                <a:r>
                  <a:rPr lang="en-US" sz="2000" dirty="0">
                    <a:latin typeface="Arial" panose="020B0604020202020204" pitchFamily="34" charset="0"/>
                    <a:cs typeface="Arial" panose="020B0604020202020204" pitchFamily="34" charset="0"/>
                  </a:rPr>
                  <a:t>, </a:t>
                </a:r>
                <a14:m>
                  <m:oMath xmlns:m="http://schemas.openxmlformats.org/officeDocument/2006/math">
                    <m:r>
                      <a:rPr lang="en-US" sz="2000" b="0" i="1" smtClean="0">
                        <a:latin typeface="Cambria Math" panose="02040503050406030204" pitchFamily="18" charset="0"/>
                        <a:ea typeface="Cambria Math" panose="02040503050406030204" pitchFamily="18" charset="0"/>
                      </a:rPr>
                      <m:t>𝐷</m:t>
                    </m:r>
                    <m:r>
                      <a:rPr lang="en-US" sz="2000" b="0" i="1" smtClean="0">
                        <a:latin typeface="Cambria Math" panose="02040503050406030204" pitchFamily="18" charset="0"/>
                        <a:ea typeface="Cambria Math" panose="02040503050406030204" pitchFamily="18" charset="0"/>
                      </a:rPr>
                      <m:t>=</m:t>
                    </m:r>
                    <m:d>
                      <m:dPr>
                        <m:begChr m:val="["/>
                        <m:endChr m:val="]"/>
                        <m:ctrlPr>
                          <a:rPr lang="en-US" sz="2000" b="0" i="1" smtClean="0">
                            <a:latin typeface="Cambria Math" panose="02040503050406030204" pitchFamily="18" charset="0"/>
                            <a:ea typeface="Cambria Math" panose="02040503050406030204" pitchFamily="18" charset="0"/>
                          </a:rPr>
                        </m:ctrlPr>
                      </m:dPr>
                      <m:e>
                        <m:m>
                          <m:mPr>
                            <m:mcs>
                              <m:mc>
                                <m:mcPr>
                                  <m:count m:val="3"/>
                                  <m:mcJc m:val="center"/>
                                </m:mcPr>
                              </m:mc>
                            </m:mcs>
                            <m:ctrlPr>
                              <a:rPr lang="en-US" sz="2000" b="0" i="1" smtClean="0">
                                <a:latin typeface="Cambria Math" panose="02040503050406030204" pitchFamily="18" charset="0"/>
                                <a:ea typeface="Cambria Math" panose="02040503050406030204" pitchFamily="18" charset="0"/>
                              </a:rPr>
                            </m:ctrlPr>
                          </m:mPr>
                          <m:mr>
                            <m:e>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𝑑</m:t>
                                  </m:r>
                                </m:e>
                                <m:sub>
                                  <m:r>
                                    <a:rPr lang="en-US" sz="2000" b="0" i="1" smtClean="0">
                                      <a:latin typeface="Cambria Math" panose="02040503050406030204" pitchFamily="18" charset="0"/>
                                      <a:ea typeface="Cambria Math" panose="02040503050406030204" pitchFamily="18" charset="0"/>
                                    </a:rPr>
                                    <m:t>1</m:t>
                                  </m:r>
                                </m:sub>
                              </m:sSub>
                            </m:e>
                            <m:e>
                              <m:r>
                                <a:rPr lang="en-US" sz="2000" b="0" i="1" smtClean="0">
                                  <a:latin typeface="Cambria Math" panose="02040503050406030204" pitchFamily="18" charset="0"/>
                                  <a:ea typeface="Cambria Math" panose="02040503050406030204" pitchFamily="18" charset="0"/>
                                </a:rPr>
                                <m:t>⋯</m:t>
                              </m:r>
                            </m:e>
                            <m:e>
                              <m:r>
                                <a:rPr lang="en-US" sz="2000" i="1" smtClean="0">
                                  <a:latin typeface="Cambria Math" panose="02040503050406030204" pitchFamily="18" charset="0"/>
                                  <a:ea typeface="Cambria Math" panose="02040503050406030204" pitchFamily="18" charset="0"/>
                                </a:rPr>
                                <m:t>0</m:t>
                              </m:r>
                            </m:e>
                          </m:mr>
                          <m:mr>
                            <m:e>
                              <m:r>
                                <a:rPr lang="en-US" sz="2000" b="0" i="1" smtClean="0">
                                  <a:latin typeface="Cambria Math" panose="02040503050406030204" pitchFamily="18" charset="0"/>
                                  <a:ea typeface="Cambria Math" panose="02040503050406030204" pitchFamily="18" charset="0"/>
                                </a:rPr>
                                <m:t>⋮</m:t>
                              </m:r>
                            </m:e>
                            <m:e>
                              <m:r>
                                <a:rPr lang="en-US" sz="2000" b="0" i="1" smtClean="0">
                                  <a:latin typeface="Cambria Math" panose="02040503050406030204" pitchFamily="18" charset="0"/>
                                  <a:ea typeface="Cambria Math" panose="02040503050406030204" pitchFamily="18" charset="0"/>
                                </a:rPr>
                                <m:t>⋱</m:t>
                              </m:r>
                            </m:e>
                            <m:e>
                              <m:r>
                                <a:rPr lang="en-US" sz="2000" b="0" i="1" smtClean="0">
                                  <a:latin typeface="Cambria Math" panose="02040503050406030204" pitchFamily="18" charset="0"/>
                                  <a:ea typeface="Cambria Math" panose="02040503050406030204" pitchFamily="18" charset="0"/>
                                </a:rPr>
                                <m:t>⋮</m:t>
                              </m:r>
                            </m:e>
                          </m:mr>
                          <m:mr>
                            <m:e>
                              <m:r>
                                <a:rPr lang="en-US" sz="2000" i="1" smtClean="0">
                                  <a:latin typeface="Cambria Math" panose="02040503050406030204" pitchFamily="18" charset="0"/>
                                  <a:ea typeface="Cambria Math" panose="02040503050406030204" pitchFamily="18" charset="0"/>
                                </a:rPr>
                                <m:t>0</m:t>
                              </m:r>
                            </m:e>
                            <m:e>
                              <m:r>
                                <a:rPr lang="en-US" sz="2000" b="0" i="1" smtClean="0">
                                  <a:latin typeface="Cambria Math" panose="02040503050406030204" pitchFamily="18" charset="0"/>
                                  <a:ea typeface="Cambria Math" panose="02040503050406030204" pitchFamily="18" charset="0"/>
                                </a:rPr>
                                <m:t>⋯</m:t>
                              </m:r>
                            </m:e>
                            <m:e>
                              <m:sSub>
                                <m:sSubPr>
                                  <m:ctrlPr>
                                    <a:rPr lang="en-US" sz="2000" i="1">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𝑑</m:t>
                                  </m:r>
                                </m:e>
                                <m:sub>
                                  <m:r>
                                    <a:rPr lang="en-US" sz="2000" b="0" i="1" smtClean="0">
                                      <a:latin typeface="Cambria Math" panose="02040503050406030204" pitchFamily="18" charset="0"/>
                                      <a:ea typeface="Cambria Math" panose="02040503050406030204" pitchFamily="18" charset="0"/>
                                    </a:rPr>
                                    <m:t>𝑛</m:t>
                                  </m:r>
                                </m:sub>
                              </m:sSub>
                            </m:e>
                          </m:mr>
                        </m:m>
                      </m:e>
                    </m:d>
                  </m:oMath>
                </a14:m>
                <a:endParaRPr lang="en-US" sz="2000" dirty="0">
                  <a:latin typeface="Arial" panose="020B0604020202020204" pitchFamily="34" charset="0"/>
                  <a:cs typeface="Arial" panose="020B0604020202020204" pitchFamily="34" charset="0"/>
                </a:endParaRPr>
              </a:p>
              <a:p>
                <a:pPr marL="0" indent="0" defTabSz="2438338" hangingPunct="0">
                  <a:lnSpc>
                    <a:spcPct val="110000"/>
                  </a:lnSpc>
                  <a:spcBef>
                    <a:spcPts val="0"/>
                  </a:spcBef>
                  <a:buNone/>
                </a:pPr>
                <a:endParaRPr lang="en-US" sz="2000" dirty="0">
                  <a:latin typeface="Arial" panose="020B0604020202020204" pitchFamily="34" charset="0"/>
                  <a:cs typeface="Arial" panose="020B0604020202020204" pitchFamily="34" charset="0"/>
                </a:endParaRPr>
              </a:p>
              <a:p>
                <a:pPr marL="0" indent="0" defTabSz="2438338" hangingPunct="0">
                  <a:lnSpc>
                    <a:spcPct val="110000"/>
                  </a:lnSpc>
                  <a:spcBef>
                    <a:spcPts val="0"/>
                  </a:spcBef>
                  <a:buNone/>
                </a:pPr>
                <a:endParaRPr lang="en-US" sz="2000" b="0" i="1" dirty="0">
                  <a:latin typeface="Cambria Math" panose="02040503050406030204" pitchFamily="18" charset="0"/>
                  <a:ea typeface="Cambria Math" panose="02040503050406030204" pitchFamily="18" charset="0"/>
                </a:endParaRPr>
              </a:p>
              <a:p>
                <a:pPr marL="0" indent="0" defTabSz="2438338" hangingPunct="0">
                  <a:lnSpc>
                    <a:spcPct val="110000"/>
                  </a:lnSpc>
                  <a:spcBef>
                    <a:spcPts val="0"/>
                  </a:spcBef>
                  <a:buNone/>
                </a:pPr>
                <a14:m>
                  <m:oMath xmlns:m="http://schemas.openxmlformats.org/officeDocument/2006/math">
                    <m:r>
                      <a:rPr lang="en-US" sz="2000" b="0" i="1" smtClean="0">
                        <a:latin typeface="Cambria Math" panose="02040503050406030204" pitchFamily="18" charset="0"/>
                        <a:ea typeface="Cambria Math" panose="02040503050406030204" pitchFamily="18" charset="0"/>
                      </a:rPr>
                      <m:t>𝐷𝐴</m:t>
                    </m:r>
                    <m:r>
                      <a:rPr lang="en-US" sz="2000" b="0" i="1" smtClean="0">
                        <a:latin typeface="Cambria Math" panose="02040503050406030204" pitchFamily="18" charset="0"/>
                        <a:ea typeface="Cambria Math" panose="02040503050406030204" pitchFamily="18" charset="0"/>
                      </a:rPr>
                      <m:t>=</m:t>
                    </m:r>
                  </m:oMath>
                </a14:m>
                <a:r>
                  <a:rPr lang="en-US" sz="2000" dirty="0">
                    <a:ea typeface="Cambria Math" panose="02040503050406030204" pitchFamily="18" charset="0"/>
                  </a:rPr>
                  <a:t> </a:t>
                </a:r>
                <a14:m>
                  <m:oMath xmlns:m="http://schemas.openxmlformats.org/officeDocument/2006/math">
                    <m:d>
                      <m:dPr>
                        <m:begChr m:val="["/>
                        <m:endChr m:val="]"/>
                        <m:ctrlPr>
                          <a:rPr lang="en-US" sz="2000" i="1">
                            <a:latin typeface="Cambria Math" panose="02040503050406030204" pitchFamily="18" charset="0"/>
                            <a:ea typeface="Cambria Math" panose="02040503050406030204" pitchFamily="18" charset="0"/>
                          </a:rPr>
                        </m:ctrlPr>
                      </m:dPr>
                      <m:e>
                        <m:m>
                          <m:mPr>
                            <m:mcs>
                              <m:mc>
                                <m:mcPr>
                                  <m:count m:val="3"/>
                                  <m:mcJc m:val="center"/>
                                </m:mcPr>
                              </m:mc>
                            </m:mcs>
                            <m:ctrlPr>
                              <a:rPr lang="en-US" sz="2000" i="1">
                                <a:latin typeface="Cambria Math" panose="02040503050406030204" pitchFamily="18" charset="0"/>
                                <a:ea typeface="Cambria Math" panose="02040503050406030204" pitchFamily="18" charset="0"/>
                              </a:rPr>
                            </m:ctrlPr>
                          </m:mPr>
                          <m:mr>
                            <m:e>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𝑑</m:t>
                                  </m:r>
                                </m:e>
                                <m:sub>
                                  <m:r>
                                    <a:rPr lang="en-US" sz="2000" i="1">
                                      <a:latin typeface="Cambria Math" panose="02040503050406030204" pitchFamily="18" charset="0"/>
                                      <a:ea typeface="Cambria Math" panose="02040503050406030204" pitchFamily="18" charset="0"/>
                                    </a:rPr>
                                    <m:t>1</m:t>
                                  </m:r>
                                </m:sub>
                              </m:sSub>
                            </m:e>
                            <m:e>
                              <m:r>
                                <a:rPr lang="en-US" sz="2000" i="1">
                                  <a:latin typeface="Cambria Math" panose="02040503050406030204" pitchFamily="18" charset="0"/>
                                  <a:ea typeface="Cambria Math" panose="02040503050406030204" pitchFamily="18" charset="0"/>
                                </a:rPr>
                                <m:t>⋯</m:t>
                              </m:r>
                            </m:e>
                            <m:e>
                              <m:r>
                                <a:rPr lang="en-US" sz="2000" i="1">
                                  <a:latin typeface="Cambria Math" panose="02040503050406030204" pitchFamily="18" charset="0"/>
                                  <a:ea typeface="Cambria Math" panose="02040503050406030204" pitchFamily="18" charset="0"/>
                                </a:rPr>
                                <m:t>0</m:t>
                              </m:r>
                            </m:e>
                          </m:mr>
                          <m:mr>
                            <m:e>
                              <m:r>
                                <a:rPr lang="en-US" sz="2000" i="1">
                                  <a:latin typeface="Cambria Math" panose="02040503050406030204" pitchFamily="18" charset="0"/>
                                  <a:ea typeface="Cambria Math" panose="02040503050406030204" pitchFamily="18" charset="0"/>
                                </a:rPr>
                                <m:t>⋮</m:t>
                              </m:r>
                            </m:e>
                            <m:e>
                              <m:r>
                                <a:rPr lang="en-US" sz="2000" i="1">
                                  <a:latin typeface="Cambria Math" panose="02040503050406030204" pitchFamily="18" charset="0"/>
                                  <a:ea typeface="Cambria Math" panose="02040503050406030204" pitchFamily="18" charset="0"/>
                                </a:rPr>
                                <m:t>⋱</m:t>
                              </m:r>
                            </m:e>
                            <m:e>
                              <m:r>
                                <a:rPr lang="en-US" sz="2000" i="1">
                                  <a:latin typeface="Cambria Math" panose="02040503050406030204" pitchFamily="18" charset="0"/>
                                  <a:ea typeface="Cambria Math" panose="02040503050406030204" pitchFamily="18" charset="0"/>
                                </a:rPr>
                                <m:t>⋮</m:t>
                              </m:r>
                            </m:e>
                          </m:mr>
                          <m:mr>
                            <m:e>
                              <m:r>
                                <a:rPr lang="en-US" sz="2000" i="1">
                                  <a:latin typeface="Cambria Math" panose="02040503050406030204" pitchFamily="18" charset="0"/>
                                  <a:ea typeface="Cambria Math" panose="02040503050406030204" pitchFamily="18" charset="0"/>
                                </a:rPr>
                                <m:t>0</m:t>
                              </m:r>
                            </m:e>
                            <m:e>
                              <m:r>
                                <a:rPr lang="en-US" sz="2000" i="1">
                                  <a:latin typeface="Cambria Math" panose="02040503050406030204" pitchFamily="18" charset="0"/>
                                  <a:ea typeface="Cambria Math" panose="02040503050406030204" pitchFamily="18" charset="0"/>
                                </a:rPr>
                                <m:t>⋯</m:t>
                              </m:r>
                            </m:e>
                            <m:e>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𝑑</m:t>
                                  </m:r>
                                </m:e>
                                <m:sub>
                                  <m:r>
                                    <a:rPr lang="en-US" sz="2000" i="1">
                                      <a:latin typeface="Cambria Math" panose="02040503050406030204" pitchFamily="18" charset="0"/>
                                      <a:ea typeface="Cambria Math" panose="02040503050406030204" pitchFamily="18" charset="0"/>
                                    </a:rPr>
                                    <m:t>𝑛</m:t>
                                  </m:r>
                                </m:sub>
                              </m:sSub>
                            </m:e>
                          </m:mr>
                        </m:m>
                      </m:e>
                    </m:d>
                    <m:r>
                      <a:rPr lang="en-US" sz="2000" i="1">
                        <a:latin typeface="Cambria Math" panose="02040503050406030204" pitchFamily="18" charset="0"/>
                        <a:ea typeface="Cambria Math" panose="02040503050406030204" pitchFamily="18" charset="0"/>
                      </a:rPr>
                      <m:t> </m:t>
                    </m:r>
                    <m:d>
                      <m:dPr>
                        <m:begChr m:val="["/>
                        <m:endChr m:val="]"/>
                        <m:ctrlPr>
                          <a:rPr lang="en-US" sz="2000" i="1">
                            <a:latin typeface="Cambria Math" panose="02040503050406030204" pitchFamily="18" charset="0"/>
                            <a:ea typeface="Cambria Math" panose="02040503050406030204" pitchFamily="18" charset="0"/>
                          </a:rPr>
                        </m:ctrlPr>
                      </m:dPr>
                      <m:e>
                        <m:m>
                          <m:mPr>
                            <m:mcs>
                              <m:mc>
                                <m:mcPr>
                                  <m:count m:val="3"/>
                                  <m:mcJc m:val="center"/>
                                </m:mcPr>
                              </m:mc>
                            </m:mcs>
                            <m:ctrlPr>
                              <a:rPr lang="en-US" sz="2000" i="1">
                                <a:latin typeface="Cambria Math" panose="02040503050406030204" pitchFamily="18" charset="0"/>
                                <a:ea typeface="Cambria Math" panose="02040503050406030204" pitchFamily="18" charset="0"/>
                              </a:rPr>
                            </m:ctrlPr>
                          </m:mPr>
                          <m:mr>
                            <m:e>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𝑎</m:t>
                                  </m:r>
                                </m:e>
                                <m:sub>
                                  <m:r>
                                    <a:rPr lang="en-US" sz="2000" i="1">
                                      <a:latin typeface="Cambria Math" panose="02040503050406030204" pitchFamily="18" charset="0"/>
                                      <a:ea typeface="Cambria Math" panose="02040503050406030204" pitchFamily="18" charset="0"/>
                                    </a:rPr>
                                    <m:t>11</m:t>
                                  </m:r>
                                </m:sub>
                              </m:sSub>
                            </m:e>
                            <m:e>
                              <m:r>
                                <a:rPr lang="en-US" sz="2000" i="1">
                                  <a:latin typeface="Cambria Math" panose="02040503050406030204" pitchFamily="18" charset="0"/>
                                  <a:ea typeface="Cambria Math" panose="02040503050406030204" pitchFamily="18" charset="0"/>
                                </a:rPr>
                                <m:t>⋯</m:t>
                              </m:r>
                            </m:e>
                            <m:e>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𝑎</m:t>
                                  </m:r>
                                </m:e>
                                <m:sub>
                                  <m:r>
                                    <a:rPr lang="en-US" sz="2000" i="1">
                                      <a:latin typeface="Cambria Math" panose="02040503050406030204" pitchFamily="18" charset="0"/>
                                      <a:ea typeface="Cambria Math" panose="02040503050406030204" pitchFamily="18" charset="0"/>
                                    </a:rPr>
                                    <m:t>1</m:t>
                                  </m:r>
                                  <m:r>
                                    <a:rPr lang="en-US" sz="2000" i="1">
                                      <a:latin typeface="Cambria Math" panose="02040503050406030204" pitchFamily="18" charset="0"/>
                                      <a:ea typeface="Cambria Math" panose="02040503050406030204" pitchFamily="18" charset="0"/>
                                    </a:rPr>
                                    <m:t>𝑛</m:t>
                                  </m:r>
                                </m:sub>
                              </m:sSub>
                            </m:e>
                          </m:mr>
                          <m:mr>
                            <m:e>
                              <m:r>
                                <a:rPr lang="en-US" sz="2000" i="1">
                                  <a:latin typeface="Cambria Math" panose="02040503050406030204" pitchFamily="18" charset="0"/>
                                  <a:ea typeface="Cambria Math" panose="02040503050406030204" pitchFamily="18" charset="0"/>
                                </a:rPr>
                                <m:t>⋮</m:t>
                              </m:r>
                            </m:e>
                            <m:e>
                              <m:r>
                                <a:rPr lang="en-US" sz="2000" i="1">
                                  <a:latin typeface="Cambria Math" panose="02040503050406030204" pitchFamily="18" charset="0"/>
                                  <a:ea typeface="Cambria Math" panose="02040503050406030204" pitchFamily="18" charset="0"/>
                                </a:rPr>
                                <m:t>⋱</m:t>
                              </m:r>
                            </m:e>
                            <m:e>
                              <m:r>
                                <a:rPr lang="en-US" sz="2000" i="1">
                                  <a:latin typeface="Cambria Math" panose="02040503050406030204" pitchFamily="18" charset="0"/>
                                  <a:ea typeface="Cambria Math" panose="02040503050406030204" pitchFamily="18" charset="0"/>
                                </a:rPr>
                                <m:t>⋮</m:t>
                              </m:r>
                            </m:e>
                          </m:mr>
                          <m:mr>
                            <m:e>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𝑎</m:t>
                                  </m:r>
                                </m:e>
                                <m:sub>
                                  <m:r>
                                    <a:rPr lang="en-US" sz="2000" i="1">
                                      <a:latin typeface="Cambria Math" panose="02040503050406030204" pitchFamily="18" charset="0"/>
                                      <a:ea typeface="Cambria Math" panose="02040503050406030204" pitchFamily="18" charset="0"/>
                                    </a:rPr>
                                    <m:t>𝑛</m:t>
                                  </m:r>
                                  <m:r>
                                    <a:rPr lang="en-US" sz="2000" i="1">
                                      <a:latin typeface="Cambria Math" panose="02040503050406030204" pitchFamily="18" charset="0"/>
                                      <a:ea typeface="Cambria Math" panose="02040503050406030204" pitchFamily="18" charset="0"/>
                                    </a:rPr>
                                    <m:t>1</m:t>
                                  </m:r>
                                </m:sub>
                              </m:sSub>
                            </m:e>
                            <m:e>
                              <m:r>
                                <a:rPr lang="en-US" sz="2000" i="1">
                                  <a:latin typeface="Cambria Math" panose="02040503050406030204" pitchFamily="18" charset="0"/>
                                  <a:ea typeface="Cambria Math" panose="02040503050406030204" pitchFamily="18" charset="0"/>
                                </a:rPr>
                                <m:t>⋯</m:t>
                              </m:r>
                            </m:e>
                            <m:e>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𝑎</m:t>
                                  </m:r>
                                </m:e>
                                <m:sub>
                                  <m:r>
                                    <a:rPr lang="en-US" sz="2000" i="1">
                                      <a:latin typeface="Cambria Math" panose="02040503050406030204" pitchFamily="18" charset="0"/>
                                      <a:ea typeface="Cambria Math" panose="02040503050406030204" pitchFamily="18" charset="0"/>
                                    </a:rPr>
                                    <m:t>𝑛𝑛</m:t>
                                  </m:r>
                                </m:sub>
                              </m:sSub>
                            </m:e>
                          </m:mr>
                        </m:m>
                      </m:e>
                    </m:d>
                  </m:oMath>
                </a14:m>
                <a:endParaRPr lang="en-US" sz="2000" dirty="0">
                  <a:ea typeface="Cambria Math" panose="02040503050406030204" pitchFamily="18" charset="0"/>
                </a:endParaRPr>
              </a:p>
              <a:p>
                <a:pPr marL="0" indent="0" defTabSz="2438338" hangingPunct="0">
                  <a:lnSpc>
                    <a:spcPct val="110000"/>
                  </a:lnSpc>
                  <a:spcBef>
                    <a:spcPts val="0"/>
                  </a:spcBef>
                  <a:buNone/>
                </a:pPr>
                <a14:m>
                  <m:oMathPara xmlns:m="http://schemas.openxmlformats.org/officeDocument/2006/math">
                    <m:oMathParaPr>
                      <m:jc m:val="left"/>
                    </m:oMathParaPr>
                    <m:oMath xmlns:m="http://schemas.openxmlformats.org/officeDocument/2006/math">
                      <m:r>
                        <a:rPr lang="en-US" sz="2000" b="0" i="1" smtClean="0">
                          <a:latin typeface="Cambria Math" panose="02040503050406030204" pitchFamily="18" charset="0"/>
                          <a:ea typeface="Cambria Math" panose="02040503050406030204" pitchFamily="18" charset="0"/>
                        </a:rPr>
                        <m:t>=</m:t>
                      </m:r>
                      <m:d>
                        <m:dPr>
                          <m:begChr m:val="["/>
                          <m:endChr m:val="]"/>
                          <m:ctrlPr>
                            <a:rPr lang="en-US" sz="2000" i="1">
                              <a:latin typeface="Cambria Math" panose="02040503050406030204" pitchFamily="18" charset="0"/>
                              <a:ea typeface="Cambria Math" panose="02040503050406030204" pitchFamily="18" charset="0"/>
                            </a:rPr>
                          </m:ctrlPr>
                        </m:dPr>
                        <m:e>
                          <m:m>
                            <m:mPr>
                              <m:mcs>
                                <m:mc>
                                  <m:mcPr>
                                    <m:count m:val="3"/>
                                    <m:mcJc m:val="center"/>
                                  </m:mcPr>
                                </m:mc>
                              </m:mcs>
                              <m:ctrlPr>
                                <a:rPr lang="en-US" sz="2000" i="1">
                                  <a:latin typeface="Cambria Math" panose="02040503050406030204" pitchFamily="18" charset="0"/>
                                  <a:ea typeface="Cambria Math" panose="02040503050406030204" pitchFamily="18" charset="0"/>
                                </a:rPr>
                              </m:ctrlPr>
                            </m:mPr>
                            <m:mr>
                              <m:e>
                                <m:sSub>
                                  <m:sSubPr>
                                    <m:ctrlPr>
                                      <a:rPr lang="en-US" sz="2000" i="1">
                                        <a:latin typeface="Cambria Math" panose="02040503050406030204" pitchFamily="18" charset="0"/>
                                        <a:ea typeface="Cambria Math" panose="02040503050406030204" pitchFamily="18" charset="0"/>
                                      </a:rPr>
                                    </m:ctrlPr>
                                  </m:sSubPr>
                                  <m:e>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𝑑</m:t>
                                        </m:r>
                                      </m:e>
                                      <m:sub>
                                        <m:r>
                                          <a:rPr lang="en-US" sz="2000" i="1">
                                            <a:latin typeface="Cambria Math" panose="02040503050406030204" pitchFamily="18" charset="0"/>
                                            <a:ea typeface="Cambria Math" panose="02040503050406030204" pitchFamily="18" charset="0"/>
                                          </a:rPr>
                                          <m:t>1</m:t>
                                        </m:r>
                                      </m:sub>
                                    </m:sSub>
                                    <m:r>
                                      <a:rPr lang="en-US" sz="2000" i="1">
                                        <a:latin typeface="Cambria Math" panose="02040503050406030204" pitchFamily="18" charset="0"/>
                                        <a:ea typeface="Cambria Math" panose="02040503050406030204" pitchFamily="18" charset="0"/>
                                      </a:rPr>
                                      <m:t>𝑎</m:t>
                                    </m:r>
                                  </m:e>
                                  <m:sub>
                                    <m:r>
                                      <a:rPr lang="en-US" sz="2000" i="1">
                                        <a:latin typeface="Cambria Math" panose="02040503050406030204" pitchFamily="18" charset="0"/>
                                        <a:ea typeface="Cambria Math" panose="02040503050406030204" pitchFamily="18" charset="0"/>
                                      </a:rPr>
                                      <m:t>11</m:t>
                                    </m:r>
                                  </m:sub>
                                </m:sSub>
                              </m:e>
                              <m:e>
                                <m:r>
                                  <a:rPr lang="en-US" sz="2000" i="1">
                                    <a:latin typeface="Cambria Math" panose="02040503050406030204" pitchFamily="18" charset="0"/>
                                    <a:ea typeface="Cambria Math" panose="02040503050406030204" pitchFamily="18" charset="0"/>
                                  </a:rPr>
                                  <m:t>⋯</m:t>
                                </m:r>
                              </m:e>
                              <m:e>
                                <m:sSub>
                                  <m:sSubPr>
                                    <m:ctrlPr>
                                      <a:rPr lang="en-US" sz="2000" i="1">
                                        <a:latin typeface="Cambria Math" panose="02040503050406030204" pitchFamily="18" charset="0"/>
                                        <a:ea typeface="Cambria Math" panose="02040503050406030204" pitchFamily="18" charset="0"/>
                                      </a:rPr>
                                    </m:ctrlPr>
                                  </m:sSubPr>
                                  <m:e>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𝑑</m:t>
                                        </m:r>
                                      </m:e>
                                      <m:sub>
                                        <m:r>
                                          <a:rPr lang="en-US" sz="2000" i="1">
                                            <a:latin typeface="Cambria Math" panose="02040503050406030204" pitchFamily="18" charset="0"/>
                                            <a:ea typeface="Cambria Math" panose="02040503050406030204" pitchFamily="18" charset="0"/>
                                          </a:rPr>
                                          <m:t>1</m:t>
                                        </m:r>
                                      </m:sub>
                                    </m:sSub>
                                    <m:r>
                                      <a:rPr lang="en-US" sz="2000" i="1">
                                        <a:latin typeface="Cambria Math" panose="02040503050406030204" pitchFamily="18" charset="0"/>
                                        <a:ea typeface="Cambria Math" panose="02040503050406030204" pitchFamily="18" charset="0"/>
                                      </a:rPr>
                                      <m:t>𝑎</m:t>
                                    </m:r>
                                  </m:e>
                                  <m:sub>
                                    <m:r>
                                      <a:rPr lang="en-US" sz="2000" i="1">
                                        <a:latin typeface="Cambria Math" panose="02040503050406030204" pitchFamily="18" charset="0"/>
                                        <a:ea typeface="Cambria Math" panose="02040503050406030204" pitchFamily="18" charset="0"/>
                                      </a:rPr>
                                      <m:t>1</m:t>
                                    </m:r>
                                    <m:r>
                                      <a:rPr lang="en-US" sz="2000" i="1">
                                        <a:latin typeface="Cambria Math" panose="02040503050406030204" pitchFamily="18" charset="0"/>
                                        <a:ea typeface="Cambria Math" panose="02040503050406030204" pitchFamily="18" charset="0"/>
                                      </a:rPr>
                                      <m:t>𝑛</m:t>
                                    </m:r>
                                  </m:sub>
                                </m:sSub>
                              </m:e>
                            </m:mr>
                            <m:mr>
                              <m:e>
                                <m:r>
                                  <a:rPr lang="en-US" sz="2000" i="1">
                                    <a:latin typeface="Cambria Math" panose="02040503050406030204" pitchFamily="18" charset="0"/>
                                    <a:ea typeface="Cambria Math" panose="02040503050406030204" pitchFamily="18" charset="0"/>
                                  </a:rPr>
                                  <m:t>⋮</m:t>
                                </m:r>
                              </m:e>
                              <m:e>
                                <m:r>
                                  <a:rPr lang="en-US" sz="2000" i="1">
                                    <a:latin typeface="Cambria Math" panose="02040503050406030204" pitchFamily="18" charset="0"/>
                                    <a:ea typeface="Cambria Math" panose="02040503050406030204" pitchFamily="18" charset="0"/>
                                  </a:rPr>
                                  <m:t>⋱</m:t>
                                </m:r>
                              </m:e>
                              <m:e>
                                <m:r>
                                  <a:rPr lang="en-US" sz="2000" i="1">
                                    <a:latin typeface="Cambria Math" panose="02040503050406030204" pitchFamily="18" charset="0"/>
                                    <a:ea typeface="Cambria Math" panose="02040503050406030204" pitchFamily="18" charset="0"/>
                                  </a:rPr>
                                  <m:t>⋮</m:t>
                                </m:r>
                              </m:e>
                            </m:mr>
                            <m:mr>
                              <m:e>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𝑑</m:t>
                                    </m:r>
                                  </m:e>
                                  <m:sub>
                                    <m:r>
                                      <a:rPr lang="en-US" sz="2000" b="0" i="1" smtClean="0">
                                        <a:latin typeface="Cambria Math" panose="02040503050406030204" pitchFamily="18" charset="0"/>
                                        <a:ea typeface="Cambria Math" panose="02040503050406030204" pitchFamily="18" charset="0"/>
                                      </a:rPr>
                                      <m:t>𝑛</m:t>
                                    </m:r>
                                  </m:sub>
                                </m:sSub>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𝑎</m:t>
                                    </m:r>
                                  </m:e>
                                  <m:sub>
                                    <m:r>
                                      <a:rPr lang="en-US" sz="2000" i="1">
                                        <a:latin typeface="Cambria Math" panose="02040503050406030204" pitchFamily="18" charset="0"/>
                                        <a:ea typeface="Cambria Math" panose="02040503050406030204" pitchFamily="18" charset="0"/>
                                      </a:rPr>
                                      <m:t>𝑛</m:t>
                                    </m:r>
                                    <m:r>
                                      <a:rPr lang="en-US" sz="2000" i="1">
                                        <a:latin typeface="Cambria Math" panose="02040503050406030204" pitchFamily="18" charset="0"/>
                                        <a:ea typeface="Cambria Math" panose="02040503050406030204" pitchFamily="18" charset="0"/>
                                      </a:rPr>
                                      <m:t>1</m:t>
                                    </m:r>
                                  </m:sub>
                                </m:sSub>
                              </m:e>
                              <m:e>
                                <m:r>
                                  <a:rPr lang="en-US" sz="2000" i="1">
                                    <a:latin typeface="Cambria Math" panose="02040503050406030204" pitchFamily="18" charset="0"/>
                                    <a:ea typeface="Cambria Math" panose="02040503050406030204" pitchFamily="18" charset="0"/>
                                  </a:rPr>
                                  <m:t>⋯</m:t>
                                </m:r>
                              </m:e>
                              <m:e>
                                <m:sSub>
                                  <m:sSubPr>
                                    <m:ctrlPr>
                                      <a:rPr lang="en-US" sz="2000" i="1">
                                        <a:latin typeface="Cambria Math" panose="02040503050406030204" pitchFamily="18" charset="0"/>
                                        <a:ea typeface="Cambria Math" panose="02040503050406030204" pitchFamily="18" charset="0"/>
                                      </a:rPr>
                                    </m:ctrlPr>
                                  </m:sSubPr>
                                  <m:e>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𝑑</m:t>
                                        </m:r>
                                      </m:e>
                                      <m:sub>
                                        <m:r>
                                          <a:rPr lang="en-US" sz="2000" b="0" i="1" smtClean="0">
                                            <a:latin typeface="Cambria Math" panose="02040503050406030204" pitchFamily="18" charset="0"/>
                                            <a:ea typeface="Cambria Math" panose="02040503050406030204" pitchFamily="18" charset="0"/>
                                          </a:rPr>
                                          <m:t>𝑛</m:t>
                                        </m:r>
                                      </m:sub>
                                    </m:sSub>
                                    <m:r>
                                      <a:rPr lang="en-US" sz="2000" i="1">
                                        <a:latin typeface="Cambria Math" panose="02040503050406030204" pitchFamily="18" charset="0"/>
                                        <a:ea typeface="Cambria Math" panose="02040503050406030204" pitchFamily="18" charset="0"/>
                                      </a:rPr>
                                      <m:t>𝑎</m:t>
                                    </m:r>
                                  </m:e>
                                  <m:sub>
                                    <m:r>
                                      <a:rPr lang="en-US" sz="2000" i="1">
                                        <a:latin typeface="Cambria Math" panose="02040503050406030204" pitchFamily="18" charset="0"/>
                                        <a:ea typeface="Cambria Math" panose="02040503050406030204" pitchFamily="18" charset="0"/>
                                      </a:rPr>
                                      <m:t>𝑛𝑛</m:t>
                                    </m:r>
                                  </m:sub>
                                </m:sSub>
                              </m:e>
                            </m:mr>
                          </m:m>
                        </m:e>
                      </m:d>
                      <m:r>
                        <a:rPr lang="en-US" sz="2000" b="0" i="1" smtClean="0">
                          <a:latin typeface="Cambria Math" panose="02040503050406030204" pitchFamily="18" charset="0"/>
                          <a:ea typeface="Cambria Math" panose="02040503050406030204" pitchFamily="18" charset="0"/>
                        </a:rPr>
                        <m:t> </m:t>
                      </m:r>
                    </m:oMath>
                  </m:oMathPara>
                </a14:m>
                <a:endParaRPr lang="en-US" sz="2000" dirty="0">
                  <a:latin typeface="Arial" panose="020B0604020202020204" pitchFamily="34" charset="0"/>
                  <a:cs typeface="Arial" panose="020B0604020202020204" pitchFamily="34" charset="0"/>
                </a:endParaRPr>
              </a:p>
              <a:p>
                <a:pPr marL="0" indent="0" defTabSz="2438338" hangingPunct="0">
                  <a:lnSpc>
                    <a:spcPct val="110000"/>
                  </a:lnSpc>
                  <a:spcBef>
                    <a:spcPts val="0"/>
                  </a:spcBef>
                  <a:buNone/>
                </a:pPr>
                <a:endParaRPr lang="en-US" sz="2000" dirty="0">
                  <a:latin typeface="Arial" panose="020B0604020202020204" pitchFamily="34" charset="0"/>
                  <a:cs typeface="Arial" panose="020B0604020202020204" pitchFamily="34" charset="0"/>
                </a:endParaRPr>
              </a:p>
              <a:p>
                <a:pPr marL="0" indent="0" defTabSz="2438338" hangingPunct="0">
                  <a:lnSpc>
                    <a:spcPct val="110000"/>
                  </a:lnSpc>
                  <a:spcBef>
                    <a:spcPts val="0"/>
                  </a:spcBef>
                  <a:buNone/>
                </a:pPr>
                <a:endParaRPr lang="en-US" sz="2000" b="0" i="1" dirty="0">
                  <a:latin typeface="Cambria Math" panose="02040503050406030204" pitchFamily="18" charset="0"/>
                  <a:ea typeface="Cambria Math" panose="02040503050406030204" pitchFamily="18" charset="0"/>
                </a:endParaRPr>
              </a:p>
              <a:p>
                <a:pPr marL="0" indent="0" defTabSz="2438338" hangingPunct="0">
                  <a:lnSpc>
                    <a:spcPct val="110000"/>
                  </a:lnSpc>
                  <a:spcBef>
                    <a:spcPts val="0"/>
                  </a:spcBef>
                  <a:buNone/>
                </a:pPr>
                <a14:m>
                  <m:oMath xmlns:m="http://schemas.openxmlformats.org/officeDocument/2006/math">
                    <m:r>
                      <a:rPr lang="en-US" sz="2000" b="0" i="1" smtClean="0">
                        <a:latin typeface="Cambria Math" panose="02040503050406030204" pitchFamily="18" charset="0"/>
                        <a:ea typeface="Cambria Math" panose="02040503050406030204" pitchFamily="18" charset="0"/>
                      </a:rPr>
                      <m:t>𝐴𝐷</m:t>
                    </m:r>
                    <m:r>
                      <a:rPr lang="en-US" sz="2000" b="0" i="1" smtClean="0">
                        <a:latin typeface="Cambria Math" panose="02040503050406030204" pitchFamily="18" charset="0"/>
                        <a:ea typeface="Cambria Math" panose="02040503050406030204" pitchFamily="18" charset="0"/>
                      </a:rPr>
                      <m:t>=</m:t>
                    </m:r>
                  </m:oMath>
                </a14:m>
                <a:r>
                  <a:rPr lang="en-US" sz="2000" dirty="0">
                    <a:ea typeface="Cambria Math" panose="02040503050406030204" pitchFamily="18" charset="0"/>
                  </a:rPr>
                  <a:t> </a:t>
                </a:r>
                <a14:m>
                  <m:oMath xmlns:m="http://schemas.openxmlformats.org/officeDocument/2006/math">
                    <m:d>
                      <m:dPr>
                        <m:begChr m:val="["/>
                        <m:endChr m:val="]"/>
                        <m:ctrlPr>
                          <a:rPr lang="en-US" sz="2000" i="1">
                            <a:latin typeface="Cambria Math" panose="02040503050406030204" pitchFamily="18" charset="0"/>
                            <a:ea typeface="Cambria Math" panose="02040503050406030204" pitchFamily="18" charset="0"/>
                          </a:rPr>
                        </m:ctrlPr>
                      </m:dPr>
                      <m:e>
                        <m:m>
                          <m:mPr>
                            <m:mcs>
                              <m:mc>
                                <m:mcPr>
                                  <m:count m:val="3"/>
                                  <m:mcJc m:val="center"/>
                                </m:mcPr>
                              </m:mc>
                            </m:mcs>
                            <m:ctrlPr>
                              <a:rPr lang="en-US" sz="2000" i="1">
                                <a:latin typeface="Cambria Math" panose="02040503050406030204" pitchFamily="18" charset="0"/>
                                <a:ea typeface="Cambria Math" panose="02040503050406030204" pitchFamily="18" charset="0"/>
                              </a:rPr>
                            </m:ctrlPr>
                          </m:mPr>
                          <m:mr>
                            <m:e>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𝑎</m:t>
                                  </m:r>
                                </m:e>
                                <m:sub>
                                  <m:r>
                                    <a:rPr lang="en-US" sz="2000" i="1">
                                      <a:latin typeface="Cambria Math" panose="02040503050406030204" pitchFamily="18" charset="0"/>
                                      <a:ea typeface="Cambria Math" panose="02040503050406030204" pitchFamily="18" charset="0"/>
                                    </a:rPr>
                                    <m:t>11</m:t>
                                  </m:r>
                                </m:sub>
                              </m:sSub>
                            </m:e>
                            <m:e>
                              <m:r>
                                <a:rPr lang="en-US" sz="2000" i="1">
                                  <a:latin typeface="Cambria Math" panose="02040503050406030204" pitchFamily="18" charset="0"/>
                                  <a:ea typeface="Cambria Math" panose="02040503050406030204" pitchFamily="18" charset="0"/>
                                </a:rPr>
                                <m:t>⋯</m:t>
                              </m:r>
                            </m:e>
                            <m:e>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𝑎</m:t>
                                  </m:r>
                                </m:e>
                                <m:sub>
                                  <m:r>
                                    <a:rPr lang="en-US" sz="2000" i="1">
                                      <a:latin typeface="Cambria Math" panose="02040503050406030204" pitchFamily="18" charset="0"/>
                                      <a:ea typeface="Cambria Math" panose="02040503050406030204" pitchFamily="18" charset="0"/>
                                    </a:rPr>
                                    <m:t>1</m:t>
                                  </m:r>
                                  <m:r>
                                    <a:rPr lang="en-US" sz="2000" i="1">
                                      <a:latin typeface="Cambria Math" panose="02040503050406030204" pitchFamily="18" charset="0"/>
                                      <a:ea typeface="Cambria Math" panose="02040503050406030204" pitchFamily="18" charset="0"/>
                                    </a:rPr>
                                    <m:t>𝑛</m:t>
                                  </m:r>
                                </m:sub>
                              </m:sSub>
                            </m:e>
                          </m:mr>
                          <m:mr>
                            <m:e>
                              <m:r>
                                <a:rPr lang="en-US" sz="2000" i="1">
                                  <a:latin typeface="Cambria Math" panose="02040503050406030204" pitchFamily="18" charset="0"/>
                                  <a:ea typeface="Cambria Math" panose="02040503050406030204" pitchFamily="18" charset="0"/>
                                </a:rPr>
                                <m:t>⋮</m:t>
                              </m:r>
                            </m:e>
                            <m:e>
                              <m:r>
                                <a:rPr lang="en-US" sz="2000" i="1">
                                  <a:latin typeface="Cambria Math" panose="02040503050406030204" pitchFamily="18" charset="0"/>
                                  <a:ea typeface="Cambria Math" panose="02040503050406030204" pitchFamily="18" charset="0"/>
                                </a:rPr>
                                <m:t>⋱</m:t>
                              </m:r>
                            </m:e>
                            <m:e>
                              <m:r>
                                <a:rPr lang="en-US" sz="2000" i="1">
                                  <a:latin typeface="Cambria Math" panose="02040503050406030204" pitchFamily="18" charset="0"/>
                                  <a:ea typeface="Cambria Math" panose="02040503050406030204" pitchFamily="18" charset="0"/>
                                </a:rPr>
                                <m:t>⋮</m:t>
                              </m:r>
                            </m:e>
                          </m:mr>
                          <m:mr>
                            <m:e>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𝑎</m:t>
                                  </m:r>
                                </m:e>
                                <m:sub>
                                  <m:r>
                                    <a:rPr lang="en-US" sz="2000" i="1">
                                      <a:latin typeface="Cambria Math" panose="02040503050406030204" pitchFamily="18" charset="0"/>
                                      <a:ea typeface="Cambria Math" panose="02040503050406030204" pitchFamily="18" charset="0"/>
                                    </a:rPr>
                                    <m:t>𝑛</m:t>
                                  </m:r>
                                  <m:r>
                                    <a:rPr lang="en-US" sz="2000" i="1">
                                      <a:latin typeface="Cambria Math" panose="02040503050406030204" pitchFamily="18" charset="0"/>
                                      <a:ea typeface="Cambria Math" panose="02040503050406030204" pitchFamily="18" charset="0"/>
                                    </a:rPr>
                                    <m:t>1</m:t>
                                  </m:r>
                                </m:sub>
                              </m:sSub>
                            </m:e>
                            <m:e>
                              <m:r>
                                <a:rPr lang="en-US" sz="2000" i="1">
                                  <a:latin typeface="Cambria Math" panose="02040503050406030204" pitchFamily="18" charset="0"/>
                                  <a:ea typeface="Cambria Math" panose="02040503050406030204" pitchFamily="18" charset="0"/>
                                </a:rPr>
                                <m:t>⋯</m:t>
                              </m:r>
                            </m:e>
                            <m:e>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𝑎</m:t>
                                  </m:r>
                                </m:e>
                                <m:sub>
                                  <m:r>
                                    <a:rPr lang="en-US" sz="2000" i="1">
                                      <a:latin typeface="Cambria Math" panose="02040503050406030204" pitchFamily="18" charset="0"/>
                                      <a:ea typeface="Cambria Math" panose="02040503050406030204" pitchFamily="18" charset="0"/>
                                    </a:rPr>
                                    <m:t>𝑛𝑛</m:t>
                                  </m:r>
                                </m:sub>
                              </m:sSub>
                            </m:e>
                          </m:mr>
                        </m:m>
                      </m:e>
                    </m:d>
                  </m:oMath>
                </a14:m>
                <a:r>
                  <a:rPr lang="en-US" sz="2000" dirty="0">
                    <a:ea typeface="Cambria Math" panose="02040503050406030204" pitchFamily="18" charset="0"/>
                  </a:rPr>
                  <a:t> </a:t>
                </a:r>
                <a14:m>
                  <m:oMath xmlns:m="http://schemas.openxmlformats.org/officeDocument/2006/math">
                    <m:d>
                      <m:dPr>
                        <m:begChr m:val="["/>
                        <m:endChr m:val="]"/>
                        <m:ctrlPr>
                          <a:rPr lang="en-US" sz="2000" i="1">
                            <a:latin typeface="Cambria Math" panose="02040503050406030204" pitchFamily="18" charset="0"/>
                            <a:ea typeface="Cambria Math" panose="02040503050406030204" pitchFamily="18" charset="0"/>
                          </a:rPr>
                        </m:ctrlPr>
                      </m:dPr>
                      <m:e>
                        <m:m>
                          <m:mPr>
                            <m:mcs>
                              <m:mc>
                                <m:mcPr>
                                  <m:count m:val="3"/>
                                  <m:mcJc m:val="center"/>
                                </m:mcPr>
                              </m:mc>
                            </m:mcs>
                            <m:ctrlPr>
                              <a:rPr lang="en-US" sz="2000" i="1">
                                <a:latin typeface="Cambria Math" panose="02040503050406030204" pitchFamily="18" charset="0"/>
                                <a:ea typeface="Cambria Math" panose="02040503050406030204" pitchFamily="18" charset="0"/>
                              </a:rPr>
                            </m:ctrlPr>
                          </m:mPr>
                          <m:mr>
                            <m:e>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𝑑</m:t>
                                  </m:r>
                                </m:e>
                                <m:sub>
                                  <m:r>
                                    <a:rPr lang="en-US" sz="2000" i="1">
                                      <a:latin typeface="Cambria Math" panose="02040503050406030204" pitchFamily="18" charset="0"/>
                                      <a:ea typeface="Cambria Math" panose="02040503050406030204" pitchFamily="18" charset="0"/>
                                    </a:rPr>
                                    <m:t>1</m:t>
                                  </m:r>
                                </m:sub>
                              </m:sSub>
                            </m:e>
                            <m:e>
                              <m:r>
                                <a:rPr lang="en-US" sz="2000" i="1">
                                  <a:latin typeface="Cambria Math" panose="02040503050406030204" pitchFamily="18" charset="0"/>
                                  <a:ea typeface="Cambria Math" panose="02040503050406030204" pitchFamily="18" charset="0"/>
                                </a:rPr>
                                <m:t>⋯</m:t>
                              </m:r>
                            </m:e>
                            <m:e>
                              <m:r>
                                <a:rPr lang="en-US" sz="2000" i="1">
                                  <a:latin typeface="Cambria Math" panose="02040503050406030204" pitchFamily="18" charset="0"/>
                                  <a:ea typeface="Cambria Math" panose="02040503050406030204" pitchFamily="18" charset="0"/>
                                </a:rPr>
                                <m:t>0</m:t>
                              </m:r>
                            </m:e>
                          </m:mr>
                          <m:mr>
                            <m:e>
                              <m:r>
                                <a:rPr lang="en-US" sz="2000" i="1">
                                  <a:latin typeface="Cambria Math" panose="02040503050406030204" pitchFamily="18" charset="0"/>
                                  <a:ea typeface="Cambria Math" panose="02040503050406030204" pitchFamily="18" charset="0"/>
                                </a:rPr>
                                <m:t>⋮</m:t>
                              </m:r>
                            </m:e>
                            <m:e>
                              <m:r>
                                <a:rPr lang="en-US" sz="2000" i="1">
                                  <a:latin typeface="Cambria Math" panose="02040503050406030204" pitchFamily="18" charset="0"/>
                                  <a:ea typeface="Cambria Math" panose="02040503050406030204" pitchFamily="18" charset="0"/>
                                </a:rPr>
                                <m:t>⋱</m:t>
                              </m:r>
                            </m:e>
                            <m:e>
                              <m:r>
                                <a:rPr lang="en-US" sz="2000" i="1">
                                  <a:latin typeface="Cambria Math" panose="02040503050406030204" pitchFamily="18" charset="0"/>
                                  <a:ea typeface="Cambria Math" panose="02040503050406030204" pitchFamily="18" charset="0"/>
                                </a:rPr>
                                <m:t>⋮</m:t>
                              </m:r>
                            </m:e>
                          </m:mr>
                          <m:mr>
                            <m:e>
                              <m:r>
                                <a:rPr lang="en-US" sz="2000" i="1">
                                  <a:latin typeface="Cambria Math" panose="02040503050406030204" pitchFamily="18" charset="0"/>
                                  <a:ea typeface="Cambria Math" panose="02040503050406030204" pitchFamily="18" charset="0"/>
                                </a:rPr>
                                <m:t>0</m:t>
                              </m:r>
                            </m:e>
                            <m:e>
                              <m:r>
                                <a:rPr lang="en-US" sz="2000" i="1">
                                  <a:latin typeface="Cambria Math" panose="02040503050406030204" pitchFamily="18" charset="0"/>
                                  <a:ea typeface="Cambria Math" panose="02040503050406030204" pitchFamily="18" charset="0"/>
                                </a:rPr>
                                <m:t>⋯</m:t>
                              </m:r>
                            </m:e>
                            <m:e>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𝑑</m:t>
                                  </m:r>
                                </m:e>
                                <m:sub>
                                  <m:r>
                                    <a:rPr lang="en-US" sz="2000" i="1">
                                      <a:latin typeface="Cambria Math" panose="02040503050406030204" pitchFamily="18" charset="0"/>
                                      <a:ea typeface="Cambria Math" panose="02040503050406030204" pitchFamily="18" charset="0"/>
                                    </a:rPr>
                                    <m:t>𝑛</m:t>
                                  </m:r>
                                </m:sub>
                              </m:sSub>
                            </m:e>
                          </m:mr>
                        </m:m>
                      </m:e>
                    </m:d>
                    <m:r>
                      <a:rPr lang="en-US" sz="2000" i="1">
                        <a:latin typeface="Cambria Math" panose="02040503050406030204" pitchFamily="18" charset="0"/>
                        <a:ea typeface="Cambria Math" panose="02040503050406030204" pitchFamily="18" charset="0"/>
                      </a:rPr>
                      <m:t> </m:t>
                    </m:r>
                  </m:oMath>
                </a14:m>
                <a:endParaRPr lang="en-US" sz="2000" dirty="0">
                  <a:ea typeface="Cambria Math" panose="02040503050406030204" pitchFamily="18" charset="0"/>
                </a:endParaRPr>
              </a:p>
              <a:p>
                <a:pPr marL="0" indent="0" defTabSz="2438338" hangingPunct="0">
                  <a:lnSpc>
                    <a:spcPct val="110000"/>
                  </a:lnSpc>
                  <a:spcBef>
                    <a:spcPts val="0"/>
                  </a:spcBef>
                  <a:buNone/>
                </a:pPr>
                <a14:m>
                  <m:oMathPara xmlns:m="http://schemas.openxmlformats.org/officeDocument/2006/math">
                    <m:oMathParaPr>
                      <m:jc m:val="left"/>
                    </m:oMathParaPr>
                    <m:oMath xmlns:m="http://schemas.openxmlformats.org/officeDocument/2006/math">
                      <m:r>
                        <a:rPr lang="en-US" sz="2000" b="0" i="1" smtClean="0">
                          <a:latin typeface="Cambria Math" panose="02040503050406030204" pitchFamily="18" charset="0"/>
                          <a:ea typeface="Cambria Math" panose="02040503050406030204" pitchFamily="18" charset="0"/>
                        </a:rPr>
                        <m:t>=</m:t>
                      </m:r>
                      <m:d>
                        <m:dPr>
                          <m:begChr m:val="["/>
                          <m:endChr m:val="]"/>
                          <m:ctrlPr>
                            <a:rPr lang="en-US" sz="2000" i="1">
                              <a:latin typeface="Cambria Math" panose="02040503050406030204" pitchFamily="18" charset="0"/>
                              <a:ea typeface="Cambria Math" panose="02040503050406030204" pitchFamily="18" charset="0"/>
                            </a:rPr>
                          </m:ctrlPr>
                        </m:dPr>
                        <m:e>
                          <m:m>
                            <m:mPr>
                              <m:mcs>
                                <m:mc>
                                  <m:mcPr>
                                    <m:count m:val="3"/>
                                    <m:mcJc m:val="center"/>
                                  </m:mcPr>
                                </m:mc>
                              </m:mcs>
                              <m:ctrlPr>
                                <a:rPr lang="en-US" sz="2000" i="1">
                                  <a:latin typeface="Cambria Math" panose="02040503050406030204" pitchFamily="18" charset="0"/>
                                  <a:ea typeface="Cambria Math" panose="02040503050406030204" pitchFamily="18" charset="0"/>
                                </a:rPr>
                              </m:ctrlPr>
                            </m:mPr>
                            <m:mr>
                              <m:e>
                                <m:sSub>
                                  <m:sSubPr>
                                    <m:ctrlPr>
                                      <a:rPr lang="en-US" sz="2000" i="1">
                                        <a:latin typeface="Cambria Math" panose="02040503050406030204" pitchFamily="18" charset="0"/>
                                        <a:ea typeface="Cambria Math" panose="02040503050406030204" pitchFamily="18" charset="0"/>
                                      </a:rPr>
                                    </m:ctrlPr>
                                  </m:sSubPr>
                                  <m:e>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𝑑</m:t>
                                        </m:r>
                                      </m:e>
                                      <m:sub>
                                        <m:r>
                                          <a:rPr lang="en-US" sz="2000" i="1">
                                            <a:latin typeface="Cambria Math" panose="02040503050406030204" pitchFamily="18" charset="0"/>
                                            <a:ea typeface="Cambria Math" panose="02040503050406030204" pitchFamily="18" charset="0"/>
                                          </a:rPr>
                                          <m:t>1</m:t>
                                        </m:r>
                                      </m:sub>
                                    </m:sSub>
                                    <m:r>
                                      <a:rPr lang="en-US" sz="2000" i="1">
                                        <a:latin typeface="Cambria Math" panose="02040503050406030204" pitchFamily="18" charset="0"/>
                                        <a:ea typeface="Cambria Math" panose="02040503050406030204" pitchFamily="18" charset="0"/>
                                      </a:rPr>
                                      <m:t>𝑎</m:t>
                                    </m:r>
                                  </m:e>
                                  <m:sub>
                                    <m:r>
                                      <a:rPr lang="en-US" sz="2000" i="1">
                                        <a:latin typeface="Cambria Math" panose="02040503050406030204" pitchFamily="18" charset="0"/>
                                        <a:ea typeface="Cambria Math" panose="02040503050406030204" pitchFamily="18" charset="0"/>
                                      </a:rPr>
                                      <m:t>11</m:t>
                                    </m:r>
                                  </m:sub>
                                </m:sSub>
                              </m:e>
                              <m:e>
                                <m:r>
                                  <a:rPr lang="en-US" sz="2000" i="1">
                                    <a:latin typeface="Cambria Math" panose="02040503050406030204" pitchFamily="18" charset="0"/>
                                    <a:ea typeface="Cambria Math" panose="02040503050406030204" pitchFamily="18" charset="0"/>
                                  </a:rPr>
                                  <m:t>⋯</m:t>
                                </m:r>
                              </m:e>
                              <m:e>
                                <m:sSub>
                                  <m:sSubPr>
                                    <m:ctrlPr>
                                      <a:rPr lang="en-US" sz="2000" i="1">
                                        <a:latin typeface="Cambria Math" panose="02040503050406030204" pitchFamily="18" charset="0"/>
                                        <a:ea typeface="Cambria Math" panose="02040503050406030204" pitchFamily="18" charset="0"/>
                                      </a:rPr>
                                    </m:ctrlPr>
                                  </m:sSubPr>
                                  <m:e>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𝑑</m:t>
                                        </m:r>
                                      </m:e>
                                      <m:sub>
                                        <m:r>
                                          <a:rPr lang="en-US" sz="2000" b="0" i="1" smtClean="0">
                                            <a:latin typeface="Cambria Math" panose="02040503050406030204" pitchFamily="18" charset="0"/>
                                            <a:ea typeface="Cambria Math" panose="02040503050406030204" pitchFamily="18" charset="0"/>
                                          </a:rPr>
                                          <m:t>𝑛</m:t>
                                        </m:r>
                                      </m:sub>
                                    </m:sSub>
                                    <m:r>
                                      <a:rPr lang="en-US" sz="2000" i="1">
                                        <a:latin typeface="Cambria Math" panose="02040503050406030204" pitchFamily="18" charset="0"/>
                                        <a:ea typeface="Cambria Math" panose="02040503050406030204" pitchFamily="18" charset="0"/>
                                      </a:rPr>
                                      <m:t>𝑎</m:t>
                                    </m:r>
                                  </m:e>
                                  <m:sub>
                                    <m:r>
                                      <a:rPr lang="en-US" sz="2000" i="1">
                                        <a:latin typeface="Cambria Math" panose="02040503050406030204" pitchFamily="18" charset="0"/>
                                        <a:ea typeface="Cambria Math" panose="02040503050406030204" pitchFamily="18" charset="0"/>
                                      </a:rPr>
                                      <m:t>1</m:t>
                                    </m:r>
                                    <m:r>
                                      <a:rPr lang="en-US" sz="2000" i="1">
                                        <a:latin typeface="Cambria Math" panose="02040503050406030204" pitchFamily="18" charset="0"/>
                                        <a:ea typeface="Cambria Math" panose="02040503050406030204" pitchFamily="18" charset="0"/>
                                      </a:rPr>
                                      <m:t>𝑛</m:t>
                                    </m:r>
                                  </m:sub>
                                </m:sSub>
                              </m:e>
                            </m:mr>
                            <m:mr>
                              <m:e>
                                <m:r>
                                  <a:rPr lang="en-US" sz="2000" i="1">
                                    <a:latin typeface="Cambria Math" panose="02040503050406030204" pitchFamily="18" charset="0"/>
                                    <a:ea typeface="Cambria Math" panose="02040503050406030204" pitchFamily="18" charset="0"/>
                                  </a:rPr>
                                  <m:t>⋮</m:t>
                                </m:r>
                              </m:e>
                              <m:e>
                                <m:r>
                                  <a:rPr lang="en-US" sz="2000" i="1">
                                    <a:latin typeface="Cambria Math" panose="02040503050406030204" pitchFamily="18" charset="0"/>
                                    <a:ea typeface="Cambria Math" panose="02040503050406030204" pitchFamily="18" charset="0"/>
                                  </a:rPr>
                                  <m:t>⋱</m:t>
                                </m:r>
                              </m:e>
                              <m:e>
                                <m:r>
                                  <a:rPr lang="en-US" sz="2000" i="1">
                                    <a:latin typeface="Cambria Math" panose="02040503050406030204" pitchFamily="18" charset="0"/>
                                    <a:ea typeface="Cambria Math" panose="02040503050406030204" pitchFamily="18" charset="0"/>
                                  </a:rPr>
                                  <m:t>⋮</m:t>
                                </m:r>
                              </m:e>
                            </m:mr>
                            <m:mr>
                              <m:e>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𝑑</m:t>
                                    </m:r>
                                  </m:e>
                                  <m:sub>
                                    <m:r>
                                      <a:rPr lang="en-US" sz="2000" b="0" i="1" smtClean="0">
                                        <a:latin typeface="Cambria Math" panose="02040503050406030204" pitchFamily="18" charset="0"/>
                                        <a:ea typeface="Cambria Math" panose="02040503050406030204" pitchFamily="18" charset="0"/>
                                      </a:rPr>
                                      <m:t>1</m:t>
                                    </m:r>
                                  </m:sub>
                                </m:sSub>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𝑎</m:t>
                                    </m:r>
                                  </m:e>
                                  <m:sub>
                                    <m:r>
                                      <a:rPr lang="en-US" sz="2000" i="1">
                                        <a:latin typeface="Cambria Math" panose="02040503050406030204" pitchFamily="18" charset="0"/>
                                        <a:ea typeface="Cambria Math" panose="02040503050406030204" pitchFamily="18" charset="0"/>
                                      </a:rPr>
                                      <m:t>𝑛</m:t>
                                    </m:r>
                                    <m:r>
                                      <a:rPr lang="en-US" sz="2000" i="1">
                                        <a:latin typeface="Cambria Math" panose="02040503050406030204" pitchFamily="18" charset="0"/>
                                        <a:ea typeface="Cambria Math" panose="02040503050406030204" pitchFamily="18" charset="0"/>
                                      </a:rPr>
                                      <m:t>1</m:t>
                                    </m:r>
                                  </m:sub>
                                </m:sSub>
                              </m:e>
                              <m:e>
                                <m:r>
                                  <a:rPr lang="en-US" sz="2000" i="1">
                                    <a:latin typeface="Cambria Math" panose="02040503050406030204" pitchFamily="18" charset="0"/>
                                    <a:ea typeface="Cambria Math" panose="02040503050406030204" pitchFamily="18" charset="0"/>
                                  </a:rPr>
                                  <m:t>⋯</m:t>
                                </m:r>
                              </m:e>
                              <m:e>
                                <m:sSub>
                                  <m:sSubPr>
                                    <m:ctrlPr>
                                      <a:rPr lang="en-US" sz="2000" i="1">
                                        <a:latin typeface="Cambria Math" panose="02040503050406030204" pitchFamily="18" charset="0"/>
                                        <a:ea typeface="Cambria Math" panose="02040503050406030204" pitchFamily="18" charset="0"/>
                                      </a:rPr>
                                    </m:ctrlPr>
                                  </m:sSubPr>
                                  <m:e>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𝑑</m:t>
                                        </m:r>
                                      </m:e>
                                      <m:sub>
                                        <m:r>
                                          <a:rPr lang="en-US" sz="2000" b="0" i="1" smtClean="0">
                                            <a:latin typeface="Cambria Math" panose="02040503050406030204" pitchFamily="18" charset="0"/>
                                            <a:ea typeface="Cambria Math" panose="02040503050406030204" pitchFamily="18" charset="0"/>
                                          </a:rPr>
                                          <m:t>𝑛</m:t>
                                        </m:r>
                                      </m:sub>
                                    </m:sSub>
                                    <m:r>
                                      <a:rPr lang="en-US" sz="2000" i="1">
                                        <a:latin typeface="Cambria Math" panose="02040503050406030204" pitchFamily="18" charset="0"/>
                                        <a:ea typeface="Cambria Math" panose="02040503050406030204" pitchFamily="18" charset="0"/>
                                      </a:rPr>
                                      <m:t>𝑎</m:t>
                                    </m:r>
                                  </m:e>
                                  <m:sub>
                                    <m:r>
                                      <a:rPr lang="en-US" sz="2000" i="1">
                                        <a:latin typeface="Cambria Math" panose="02040503050406030204" pitchFamily="18" charset="0"/>
                                        <a:ea typeface="Cambria Math" panose="02040503050406030204" pitchFamily="18" charset="0"/>
                                      </a:rPr>
                                      <m:t>𝑛𝑛</m:t>
                                    </m:r>
                                  </m:sub>
                                </m:sSub>
                              </m:e>
                            </m:mr>
                          </m:m>
                        </m:e>
                      </m:d>
                    </m:oMath>
                  </m:oMathPara>
                </a14:m>
                <a:endParaRPr lang="en-US" sz="2000" dirty="0">
                  <a:latin typeface="Arial" panose="020B0604020202020204" pitchFamily="34" charset="0"/>
                  <a:cs typeface="Arial" panose="020B0604020202020204" pitchFamily="34" charset="0"/>
                </a:endParaRPr>
              </a:p>
              <a:p>
                <a:pPr marL="0" indent="0" defTabSz="2438338" hangingPunct="0">
                  <a:lnSpc>
                    <a:spcPct val="110000"/>
                  </a:lnSpc>
                  <a:spcBef>
                    <a:spcPts val="0"/>
                  </a:spcBef>
                  <a:buNone/>
                </a:pPr>
                <a:endParaRPr lang="en-US" sz="2000" dirty="0">
                  <a:latin typeface="Arial" panose="020B0604020202020204" pitchFamily="34" charset="0"/>
                  <a:cs typeface="Arial" panose="020B0604020202020204" pitchFamily="34" charset="0"/>
                </a:endParaRPr>
              </a:p>
            </p:txBody>
          </p:sp>
        </mc:Choice>
        <mc:Fallback xmlns="">
          <p:sp>
            <p:nvSpPr>
              <p:cNvPr id="6" name="Content Placeholder 2">
                <a:extLst>
                  <a:ext uri="{FF2B5EF4-FFF2-40B4-BE49-F238E27FC236}">
                    <a16:creationId xmlns:a16="http://schemas.microsoft.com/office/drawing/2014/main" id="{35E04E5A-9DFD-861D-5DA9-4217D5E81B16}"/>
                  </a:ext>
                </a:extLst>
              </p:cNvPr>
              <p:cNvSpPr txBox="1">
                <a:spLocks noRot="1" noChangeAspect="1" noMove="1" noResize="1" noEditPoints="1" noAdjustHandles="1" noChangeArrowheads="1" noChangeShapeType="1" noTextEdit="1"/>
              </p:cNvSpPr>
              <p:nvPr/>
            </p:nvSpPr>
            <p:spPr>
              <a:xfrm>
                <a:off x="7944592" y="1605364"/>
                <a:ext cx="3859482" cy="4486275"/>
              </a:xfrm>
              <a:prstGeom prst="rect">
                <a:avLst/>
              </a:prstGeom>
              <a:blipFill>
                <a:blip r:embed="rId3"/>
                <a:stretch>
                  <a:fillRect t="-282"/>
                </a:stretch>
              </a:blipFill>
            </p:spPr>
            <p:txBody>
              <a:bodyPr/>
              <a:lstStyle/>
              <a:p>
                <a:r>
                  <a:rPr lang="en-US">
                    <a:noFill/>
                  </a:rPr>
                  <a:t> </a:t>
                </a:r>
              </a:p>
            </p:txBody>
          </p:sp>
        </mc:Fallback>
      </mc:AlternateContent>
    </p:spTree>
    <p:extLst>
      <p:ext uri="{BB962C8B-B14F-4D97-AF65-F5344CB8AC3E}">
        <p14:creationId xmlns:p14="http://schemas.microsoft.com/office/powerpoint/2010/main" val="23029180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606639-9539-2478-E0D4-29215CF04F57}"/>
              </a:ext>
            </a:extLst>
          </p:cNvPr>
          <p:cNvSpPr>
            <a:spLocks noGrp="1"/>
          </p:cNvSpPr>
          <p:nvPr>
            <p:ph type="title"/>
          </p:nvPr>
        </p:nvSpPr>
        <p:spPr>
          <a:xfrm>
            <a:off x="838200" y="281998"/>
            <a:ext cx="10515600" cy="1024288"/>
          </a:xfrm>
        </p:spPr>
        <p:txBody>
          <a:bodyPr/>
          <a:lstStyle/>
          <a:p>
            <a:r>
              <a:rPr lang="en-US" sz="4400" u="sng" dirty="0">
                <a:solidFill>
                  <a:srgbClr val="FF0000"/>
                </a:solidFill>
              </a:rPr>
              <a:t>Key points – </a:t>
            </a:r>
            <a:r>
              <a:rPr lang="en-US" altLang="zh-CN" sz="4400" u="sng" dirty="0">
                <a:solidFill>
                  <a:srgbClr val="FF0000"/>
                </a:solidFill>
              </a:rPr>
              <a:t>8</a:t>
            </a:r>
            <a:r>
              <a:rPr lang="en-US" sz="4400" u="sng" dirty="0">
                <a:solidFill>
                  <a:srgbClr val="FF0000"/>
                </a:solidFill>
              </a:rPr>
              <a:t>.1.3 Diagonalize a Matrix</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BB33621-C0B6-45CE-F80F-DE5C5F226AD3}"/>
                  </a:ext>
                </a:extLst>
              </p:cNvPr>
              <p:cNvSpPr>
                <a:spLocks noGrp="1"/>
              </p:cNvSpPr>
              <p:nvPr>
                <p:ph idx="1"/>
              </p:nvPr>
            </p:nvSpPr>
            <p:spPr>
              <a:xfrm>
                <a:off x="522514" y="1211284"/>
                <a:ext cx="11091554" cy="5510192"/>
              </a:xfrm>
            </p:spPr>
            <p:txBody>
              <a:bodyPr>
                <a:normAutofit fontScale="70000" lnSpcReduction="20000"/>
              </a:bodyPr>
              <a:lstStyle/>
              <a:p>
                <a:pPr>
                  <a:lnSpc>
                    <a:spcPct val="120000"/>
                  </a:lnSpc>
                  <a:spcBef>
                    <a:spcPts val="0"/>
                  </a:spcBef>
                </a:pPr>
                <a:r>
                  <a:rPr lang="en-US" dirty="0">
                    <a:latin typeface="Arial" panose="020B0604020202020204" pitchFamily="34" charset="0"/>
                    <a:cs typeface="Arial" panose="020B0604020202020204" pitchFamily="34" charset="0"/>
                  </a:rPr>
                  <a:t>Definition (diagonalization theorem)</a:t>
                </a:r>
              </a:p>
              <a:p>
                <a:pPr lvl="1">
                  <a:lnSpc>
                    <a:spcPct val="120000"/>
                  </a:lnSpc>
                  <a:spcBef>
                    <a:spcPts val="0"/>
                  </a:spcBef>
                  <a:buFont typeface="Courier New" panose="02070309020205020404" pitchFamily="49" charset="0"/>
                  <a:buChar char="o"/>
                </a:pPr>
                <a14:m>
                  <m:oMath xmlns:m="http://schemas.openxmlformats.org/officeDocument/2006/math">
                    <m:r>
                      <a:rPr lang="en-US" sz="2600" b="0" i="1" smtClean="0">
                        <a:latin typeface="Cambria Math" panose="02040503050406030204" pitchFamily="18" charset="0"/>
                        <a:ea typeface="Cambria Math" panose="02040503050406030204" pitchFamily="18" charset="0"/>
                      </a:rPr>
                      <m:t>𝑛</m:t>
                    </m:r>
                    <m:r>
                      <a:rPr lang="en-US" sz="2600" b="0" i="1" smtClean="0">
                        <a:latin typeface="Cambria Math" panose="02040503050406030204" pitchFamily="18" charset="0"/>
                        <a:ea typeface="Cambria Math" panose="02040503050406030204" pitchFamily="18" charset="0"/>
                      </a:rPr>
                      <m:t>×</m:t>
                    </m:r>
                    <m:r>
                      <a:rPr lang="en-US" sz="2600" b="0" i="1" smtClean="0">
                        <a:latin typeface="Cambria Math" panose="02040503050406030204" pitchFamily="18" charset="0"/>
                        <a:ea typeface="Cambria Math" panose="02040503050406030204" pitchFamily="18" charset="0"/>
                      </a:rPr>
                      <m:t>𝑛</m:t>
                    </m:r>
                    <m:r>
                      <a:rPr lang="en-US" sz="2600" i="1">
                        <a:latin typeface="Cambria Math" panose="02040503050406030204" pitchFamily="18" charset="0"/>
                        <a:ea typeface="Cambria Math" panose="02040503050406030204" pitchFamily="18" charset="0"/>
                      </a:rPr>
                      <m:t> </m:t>
                    </m:r>
                    <m:r>
                      <m:rPr>
                        <m:sty m:val="p"/>
                      </m:rPr>
                      <a:rPr lang="en-US" sz="2600" b="0" i="0" smtClean="0">
                        <a:latin typeface="Cambria Math" panose="02040503050406030204" pitchFamily="18" charset="0"/>
                        <a:ea typeface="Cambria Math" panose="02040503050406030204" pitchFamily="18" charset="0"/>
                      </a:rPr>
                      <m:t>m</m:t>
                    </m:r>
                  </m:oMath>
                </a14:m>
                <a:r>
                  <a:rPr lang="en-US" sz="2600" dirty="0">
                    <a:latin typeface="Arial" panose="020B0604020202020204" pitchFamily="34" charset="0"/>
                    <a:cs typeface="Arial" panose="020B0604020202020204" pitchFamily="34" charset="0"/>
                  </a:rPr>
                  <a:t>atrix </a:t>
                </a:r>
                <a14:m>
                  <m:oMath xmlns:m="http://schemas.openxmlformats.org/officeDocument/2006/math">
                    <m:r>
                      <a:rPr lang="en-US" sz="2600" i="1" smtClean="0">
                        <a:latin typeface="Cambria Math" panose="02040503050406030204" pitchFamily="18" charset="0"/>
                        <a:ea typeface="Cambria Math" panose="02040503050406030204" pitchFamily="18" charset="0"/>
                      </a:rPr>
                      <m:t>𝐴</m:t>
                    </m:r>
                  </m:oMath>
                </a14:m>
                <a:r>
                  <a:rPr lang="en-US" sz="2600" dirty="0">
                    <a:latin typeface="Arial" panose="020B0604020202020204" pitchFamily="34" charset="0"/>
                    <a:cs typeface="Arial" panose="020B0604020202020204" pitchFamily="34" charset="0"/>
                  </a:rPr>
                  <a:t> is diagonalizable if and only if </a:t>
                </a:r>
                <a14:m>
                  <m:oMath xmlns:m="http://schemas.openxmlformats.org/officeDocument/2006/math">
                    <m:r>
                      <a:rPr lang="en-US" sz="2600" i="1">
                        <a:latin typeface="Cambria Math" panose="02040503050406030204" pitchFamily="18" charset="0"/>
                        <a:ea typeface="Cambria Math" panose="02040503050406030204" pitchFamily="18" charset="0"/>
                      </a:rPr>
                      <m:t>𝐴</m:t>
                    </m:r>
                  </m:oMath>
                </a14:m>
                <a:r>
                  <a:rPr lang="en-US" sz="2600" dirty="0">
                    <a:latin typeface="Arial" panose="020B0604020202020204" pitchFamily="34" charset="0"/>
                    <a:cs typeface="Arial" panose="020B0604020202020204" pitchFamily="34" charset="0"/>
                  </a:rPr>
                  <a:t> has </a:t>
                </a:r>
                <a14:m>
                  <m:oMath xmlns:m="http://schemas.openxmlformats.org/officeDocument/2006/math">
                    <m:r>
                      <a:rPr lang="en-US" sz="2600" b="0" i="1" smtClean="0">
                        <a:latin typeface="Cambria Math" panose="02040503050406030204" pitchFamily="18" charset="0"/>
                        <a:ea typeface="Cambria Math" panose="02040503050406030204" pitchFamily="18" charset="0"/>
                      </a:rPr>
                      <m:t>𝑛</m:t>
                    </m:r>
                  </m:oMath>
                </a14:m>
                <a:r>
                  <a:rPr lang="en-US" sz="2600" dirty="0">
                    <a:latin typeface="Arial" panose="020B0604020202020204" pitchFamily="34" charset="0"/>
                    <a:cs typeface="Arial" panose="020B0604020202020204" pitchFamily="34" charset="0"/>
                  </a:rPr>
                  <a:t> linearly independent eigenvectors</a:t>
                </a:r>
              </a:p>
              <a:p>
                <a:pPr lvl="1">
                  <a:lnSpc>
                    <a:spcPct val="120000"/>
                  </a:lnSpc>
                  <a:spcBef>
                    <a:spcPts val="0"/>
                  </a:spcBef>
                  <a:buFont typeface="Courier New" panose="02070309020205020404" pitchFamily="49" charset="0"/>
                  <a:buChar char="o"/>
                </a:pPr>
                <a:r>
                  <a:rPr lang="en-US" sz="2600" dirty="0">
                    <a:latin typeface="Arial" panose="020B0604020202020204" pitchFamily="34" charset="0"/>
                    <a:cs typeface="Arial" panose="020B0604020202020204" pitchFamily="34" charset="0"/>
                  </a:rPr>
                  <a:t>The diagonalization formula is: </a:t>
                </a:r>
                <a14:m>
                  <m:oMath xmlns:m="http://schemas.openxmlformats.org/officeDocument/2006/math">
                    <m:r>
                      <a:rPr lang="en-US" sz="2600" i="1" smtClean="0">
                        <a:latin typeface="Cambria Math" panose="02040503050406030204" pitchFamily="18" charset="0"/>
                        <a:ea typeface="Cambria Math" panose="02040503050406030204" pitchFamily="18" charset="0"/>
                      </a:rPr>
                      <m:t>𝐴</m:t>
                    </m:r>
                    <m:r>
                      <a:rPr lang="en-US" sz="2600" b="0" i="1" smtClean="0">
                        <a:latin typeface="Cambria Math" panose="02040503050406030204" pitchFamily="18" charset="0"/>
                        <a:ea typeface="Cambria Math" panose="02040503050406030204" pitchFamily="18" charset="0"/>
                      </a:rPr>
                      <m:t>=</m:t>
                    </m:r>
                    <m:r>
                      <a:rPr lang="en-US" sz="2600" b="0" i="1" smtClean="0">
                        <a:latin typeface="Cambria Math" panose="02040503050406030204" pitchFamily="18" charset="0"/>
                        <a:ea typeface="Cambria Math" panose="02040503050406030204" pitchFamily="18" charset="0"/>
                      </a:rPr>
                      <m:t>𝑃𝐷</m:t>
                    </m:r>
                    <m:sSup>
                      <m:sSupPr>
                        <m:ctrlPr>
                          <a:rPr lang="en-US" sz="2600" b="0" i="1" smtClean="0">
                            <a:latin typeface="Cambria Math" panose="02040503050406030204" pitchFamily="18" charset="0"/>
                            <a:ea typeface="Cambria Math" panose="02040503050406030204" pitchFamily="18" charset="0"/>
                          </a:rPr>
                        </m:ctrlPr>
                      </m:sSupPr>
                      <m:e>
                        <m:r>
                          <a:rPr lang="en-US" sz="2600" b="0" i="1" smtClean="0">
                            <a:latin typeface="Cambria Math" panose="02040503050406030204" pitchFamily="18" charset="0"/>
                            <a:ea typeface="Cambria Math" panose="02040503050406030204" pitchFamily="18" charset="0"/>
                          </a:rPr>
                          <m:t>𝑃</m:t>
                        </m:r>
                      </m:e>
                      <m:sup>
                        <m:r>
                          <a:rPr lang="en-US" sz="2600" b="0" i="1" smtClean="0">
                            <a:latin typeface="Cambria Math" panose="02040503050406030204" pitchFamily="18" charset="0"/>
                            <a:ea typeface="Cambria Math" panose="02040503050406030204" pitchFamily="18" charset="0"/>
                          </a:rPr>
                          <m:t>−1</m:t>
                        </m:r>
                      </m:sup>
                    </m:sSup>
                  </m:oMath>
                </a14:m>
                <a:r>
                  <a:rPr lang="en-US" sz="2600" dirty="0">
                    <a:latin typeface="Arial" panose="020B0604020202020204" pitchFamily="34" charset="0"/>
                    <a:cs typeface="Arial" panose="020B0604020202020204" pitchFamily="34" charset="0"/>
                  </a:rPr>
                  <a:t>   </a:t>
                </a:r>
                <a:r>
                  <a:rPr lang="en-US" sz="2600" dirty="0">
                    <a:latin typeface="Arial" panose="020B0604020202020204" pitchFamily="34" charset="0"/>
                    <a:cs typeface="Arial" panose="020B0604020202020204" pitchFamily="34" charset="0"/>
                    <a:sym typeface="Wingdings" pitchFamily="2" charset="2"/>
                  </a:rPr>
                  <a:t> </a:t>
                </a:r>
                <a14:m>
                  <m:oMath xmlns:m="http://schemas.openxmlformats.org/officeDocument/2006/math">
                    <m:r>
                      <a:rPr lang="en-US" sz="2600" i="1">
                        <a:latin typeface="Cambria Math" panose="02040503050406030204" pitchFamily="18" charset="0"/>
                        <a:ea typeface="Cambria Math" panose="02040503050406030204" pitchFamily="18" charset="0"/>
                      </a:rPr>
                      <m:t>𝐴𝑃</m:t>
                    </m:r>
                    <m:r>
                      <a:rPr lang="en-US" sz="2600" i="1">
                        <a:latin typeface="Cambria Math" panose="02040503050406030204" pitchFamily="18" charset="0"/>
                        <a:ea typeface="Cambria Math" panose="02040503050406030204" pitchFamily="18" charset="0"/>
                      </a:rPr>
                      <m:t>=</m:t>
                    </m:r>
                    <m:r>
                      <a:rPr lang="en-US" sz="2600" i="1">
                        <a:latin typeface="Cambria Math" panose="02040503050406030204" pitchFamily="18" charset="0"/>
                        <a:ea typeface="Cambria Math" panose="02040503050406030204" pitchFamily="18" charset="0"/>
                      </a:rPr>
                      <m:t>𝑃𝐷</m:t>
                    </m:r>
                  </m:oMath>
                </a14:m>
                <a:endParaRPr lang="en-US" sz="2600" dirty="0">
                  <a:latin typeface="Arial" panose="020B0604020202020204" pitchFamily="34" charset="0"/>
                  <a:cs typeface="Arial" panose="020B0604020202020204" pitchFamily="34" charset="0"/>
                </a:endParaRPr>
              </a:p>
              <a:p>
                <a:pPr lvl="2">
                  <a:lnSpc>
                    <a:spcPct val="120000"/>
                  </a:lnSpc>
                  <a:spcBef>
                    <a:spcPts val="0"/>
                  </a:spcBef>
                </a:pPr>
                <a14:m>
                  <m:oMath xmlns:m="http://schemas.openxmlformats.org/officeDocument/2006/math">
                    <m:r>
                      <a:rPr lang="en-US" sz="2600" b="0" i="1" smtClean="0">
                        <a:latin typeface="Cambria Math" panose="02040503050406030204" pitchFamily="18" charset="0"/>
                        <a:ea typeface="Cambria Math" panose="02040503050406030204" pitchFamily="18" charset="0"/>
                      </a:rPr>
                      <m:t>𝑃</m:t>
                    </m:r>
                  </m:oMath>
                </a14:m>
                <a:r>
                  <a:rPr lang="en-US" sz="2600" dirty="0">
                    <a:latin typeface="Arial" panose="020B0604020202020204" pitchFamily="34" charset="0"/>
                    <a:cs typeface="Arial" panose="020B0604020202020204" pitchFamily="34" charset="0"/>
                  </a:rPr>
                  <a:t> contains </a:t>
                </a:r>
                <a14:m>
                  <m:oMath xmlns:m="http://schemas.openxmlformats.org/officeDocument/2006/math">
                    <m:r>
                      <a:rPr lang="en-US" sz="2600" b="0" i="1" smtClean="0">
                        <a:latin typeface="Cambria Math" panose="02040503050406030204" pitchFamily="18" charset="0"/>
                        <a:ea typeface="Cambria Math" panose="02040503050406030204" pitchFamily="18" charset="0"/>
                      </a:rPr>
                      <m:t>𝑛</m:t>
                    </m:r>
                  </m:oMath>
                </a14:m>
                <a:r>
                  <a:rPr lang="en-US" sz="2600" dirty="0">
                    <a:latin typeface="Arial" panose="020B0604020202020204" pitchFamily="34" charset="0"/>
                    <a:cs typeface="Arial" panose="020B0604020202020204" pitchFamily="34" charset="0"/>
                  </a:rPr>
                  <a:t> linearly independent columns which are the eigenvectors of </a:t>
                </a:r>
                <a14:m>
                  <m:oMath xmlns:m="http://schemas.openxmlformats.org/officeDocument/2006/math">
                    <m:r>
                      <a:rPr lang="en-US" sz="2600" i="1">
                        <a:latin typeface="Cambria Math" panose="02040503050406030204" pitchFamily="18" charset="0"/>
                        <a:ea typeface="Cambria Math" panose="02040503050406030204" pitchFamily="18" charset="0"/>
                      </a:rPr>
                      <m:t>𝐴</m:t>
                    </m:r>
                  </m:oMath>
                </a14:m>
                <a:endParaRPr lang="en-US" sz="2600" dirty="0">
                  <a:latin typeface="Arial" panose="020B0604020202020204" pitchFamily="34" charset="0"/>
                  <a:ea typeface="Cambria Math" panose="02040503050406030204" pitchFamily="18" charset="0"/>
                  <a:cs typeface="Arial" panose="020B0604020202020204" pitchFamily="34" charset="0"/>
                </a:endParaRPr>
              </a:p>
              <a:p>
                <a:pPr lvl="2">
                  <a:lnSpc>
                    <a:spcPct val="120000"/>
                  </a:lnSpc>
                  <a:spcBef>
                    <a:spcPts val="0"/>
                  </a:spcBef>
                </a:pPr>
                <a14:m>
                  <m:oMath xmlns:m="http://schemas.openxmlformats.org/officeDocument/2006/math">
                    <m:r>
                      <a:rPr lang="en-US" sz="2600" b="0" i="1" smtClean="0">
                        <a:latin typeface="Cambria Math" panose="02040503050406030204" pitchFamily="18" charset="0"/>
                        <a:ea typeface="Cambria Math" panose="02040503050406030204" pitchFamily="18" charset="0"/>
                      </a:rPr>
                      <m:t>𝐷</m:t>
                    </m:r>
                  </m:oMath>
                </a14:m>
                <a:r>
                  <a:rPr lang="en-US" sz="2600" dirty="0">
                    <a:latin typeface="Arial" panose="020B0604020202020204" pitchFamily="34" charset="0"/>
                    <a:cs typeface="Arial" panose="020B0604020202020204" pitchFamily="34" charset="0"/>
                  </a:rPr>
                  <a:t> is a diagonal matrix, whose elements are eigenvalues of A corresponding to the eigenvectors in </a:t>
                </a:r>
                <a14:m>
                  <m:oMath xmlns:m="http://schemas.openxmlformats.org/officeDocument/2006/math">
                    <m:r>
                      <a:rPr lang="en-US" sz="2600" i="1">
                        <a:latin typeface="Cambria Math" panose="02040503050406030204" pitchFamily="18" charset="0"/>
                        <a:ea typeface="Cambria Math" panose="02040503050406030204" pitchFamily="18" charset="0"/>
                      </a:rPr>
                      <m:t>𝑃</m:t>
                    </m:r>
                  </m:oMath>
                </a14:m>
                <a:endParaRPr lang="en-US" sz="2600" dirty="0">
                  <a:latin typeface="Arial" panose="020B0604020202020204" pitchFamily="34" charset="0"/>
                  <a:cs typeface="Arial" panose="020B0604020202020204" pitchFamily="34" charset="0"/>
                </a:endParaRPr>
              </a:p>
              <a:p>
                <a:pPr lvl="2">
                  <a:lnSpc>
                    <a:spcPct val="120000"/>
                  </a:lnSpc>
                  <a:spcBef>
                    <a:spcPts val="0"/>
                  </a:spcBef>
                </a:pPr>
                <a:r>
                  <a:rPr lang="en-US" sz="2600" b="0" dirty="0">
                    <a:latin typeface="Arial" panose="020B0604020202020204" pitchFamily="34" charset="0"/>
                    <a:ea typeface="Cambria Math" panose="02040503050406030204" pitchFamily="18" charset="0"/>
                    <a:cs typeface="Arial" panose="020B0604020202020204" pitchFamily="34" charset="0"/>
                  </a:rPr>
                  <a:t>The eigenvectors in</a:t>
                </a:r>
                <a:r>
                  <a:rPr lang="en-US" sz="2600" b="0" i="1" dirty="0">
                    <a:latin typeface="Arial" panose="020B0604020202020204" pitchFamily="34" charset="0"/>
                    <a:ea typeface="Cambria Math" panose="02040503050406030204" pitchFamily="18" charset="0"/>
                    <a:cs typeface="Arial" panose="020B0604020202020204" pitchFamily="34" charset="0"/>
                  </a:rPr>
                  <a:t> </a:t>
                </a:r>
                <a14:m>
                  <m:oMath xmlns:m="http://schemas.openxmlformats.org/officeDocument/2006/math">
                    <m:r>
                      <a:rPr lang="en-US" sz="2600" b="0" i="1" smtClean="0">
                        <a:latin typeface="Cambria Math" panose="02040503050406030204" pitchFamily="18" charset="0"/>
                        <a:ea typeface="Cambria Math" panose="02040503050406030204" pitchFamily="18" charset="0"/>
                      </a:rPr>
                      <m:t>𝑃</m:t>
                    </m:r>
                  </m:oMath>
                </a14:m>
                <a:r>
                  <a:rPr lang="en-US" sz="2600" b="0" i="1" dirty="0">
                    <a:latin typeface="Arial" panose="020B0604020202020204" pitchFamily="34" charset="0"/>
                    <a:ea typeface="Cambria Math" panose="02040503050406030204" pitchFamily="18" charset="0"/>
                    <a:cs typeface="Arial" panose="020B0604020202020204" pitchFamily="34" charset="0"/>
                  </a:rPr>
                  <a:t> </a:t>
                </a:r>
                <a:r>
                  <a:rPr lang="en-US" sz="2600" b="0" dirty="0">
                    <a:latin typeface="Arial" panose="020B0604020202020204" pitchFamily="34" charset="0"/>
                    <a:ea typeface="Cambria Math" panose="02040503050406030204" pitchFamily="18" charset="0"/>
                    <a:cs typeface="Arial" panose="020B0604020202020204" pitchFamily="34" charset="0"/>
                  </a:rPr>
                  <a:t>form a basis o</a:t>
                </a:r>
                <a:r>
                  <a:rPr lang="en-US" sz="2600" b="0" i="1" dirty="0">
                    <a:latin typeface="Arial" panose="020B0604020202020204" pitchFamily="34" charset="0"/>
                    <a:ea typeface="Cambria Math" panose="02040503050406030204" pitchFamily="18" charset="0"/>
                    <a:cs typeface="Arial" panose="020B0604020202020204" pitchFamily="34" charset="0"/>
                  </a:rPr>
                  <a:t>f  </a:t>
                </a:r>
                <a14:m>
                  <m:oMath xmlns:m="http://schemas.openxmlformats.org/officeDocument/2006/math">
                    <m:sSup>
                      <m:sSupPr>
                        <m:ctrlPr>
                          <a:rPr lang="en-US" sz="2600" i="1">
                            <a:latin typeface="Cambria Math" panose="02040503050406030204" pitchFamily="18" charset="0"/>
                            <a:ea typeface="Cambria Math" panose="02040503050406030204" pitchFamily="18" charset="0"/>
                          </a:rPr>
                        </m:ctrlPr>
                      </m:sSupPr>
                      <m:e>
                        <m:r>
                          <a:rPr lang="en-US" sz="2600" b="0" i="1" smtClean="0">
                            <a:latin typeface="Cambria Math" panose="02040503050406030204" pitchFamily="18" charset="0"/>
                            <a:ea typeface="Cambria Math" panose="02040503050406030204" pitchFamily="18" charset="0"/>
                          </a:rPr>
                          <m:t>𝑅</m:t>
                        </m:r>
                      </m:e>
                      <m:sup>
                        <m:r>
                          <a:rPr lang="en-US" sz="2600" b="0" i="1" smtClean="0">
                            <a:latin typeface="Cambria Math" panose="02040503050406030204" pitchFamily="18" charset="0"/>
                            <a:ea typeface="Cambria Math" panose="02040503050406030204" pitchFamily="18" charset="0"/>
                          </a:rPr>
                          <m:t>𝑛</m:t>
                        </m:r>
                      </m:sup>
                    </m:sSup>
                  </m:oMath>
                </a14:m>
                <a:endParaRPr lang="en-US" sz="2600" dirty="0">
                  <a:latin typeface="Arial" panose="020B0604020202020204" pitchFamily="34" charset="0"/>
                  <a:cs typeface="Arial" panose="020B0604020202020204" pitchFamily="34" charset="0"/>
                </a:endParaRPr>
              </a:p>
              <a:p>
                <a:pPr>
                  <a:lnSpc>
                    <a:spcPct val="120000"/>
                  </a:lnSpc>
                  <a:spcBef>
                    <a:spcPts val="0"/>
                  </a:spcBef>
                </a:pPr>
                <a:endParaRPr lang="en-US" dirty="0">
                  <a:latin typeface="Arial" panose="020B0604020202020204" pitchFamily="34" charset="0"/>
                  <a:cs typeface="Arial" panose="020B0604020202020204" pitchFamily="34" charset="0"/>
                </a:endParaRPr>
              </a:p>
              <a:p>
                <a:pPr>
                  <a:lnSpc>
                    <a:spcPct val="120000"/>
                  </a:lnSpc>
                  <a:spcBef>
                    <a:spcPts val="0"/>
                  </a:spcBef>
                </a:pPr>
                <a:r>
                  <a:rPr lang="en-US" dirty="0">
                    <a:latin typeface="Arial" panose="020B0604020202020204" pitchFamily="34" charset="0"/>
                    <a:cs typeface="Arial" panose="020B0604020202020204" pitchFamily="34" charset="0"/>
                  </a:rPr>
                  <a:t>Explain</a:t>
                </a:r>
              </a:p>
              <a:p>
                <a:pPr lvl="1">
                  <a:lnSpc>
                    <a:spcPct val="120000"/>
                  </a:lnSpc>
                  <a:spcBef>
                    <a:spcPts val="0"/>
                  </a:spcBef>
                </a:pPr>
                <a:r>
                  <a:rPr lang="en-US" sz="2600" dirty="0">
                    <a:latin typeface="Arial" panose="020B0604020202020204" pitchFamily="34" charset="0"/>
                    <a:cs typeface="Arial" panose="020B0604020202020204" pitchFamily="34" charset="0"/>
                  </a:rPr>
                  <a:t>If </a:t>
                </a:r>
                <a14:m>
                  <m:oMath xmlns:m="http://schemas.openxmlformats.org/officeDocument/2006/math">
                    <m:r>
                      <a:rPr lang="en-US" sz="2600" b="0" i="1" smtClean="0">
                        <a:latin typeface="Cambria Math" panose="02040503050406030204" pitchFamily="18" charset="0"/>
                        <a:ea typeface="Cambria Math" panose="02040503050406030204" pitchFamily="18" charset="0"/>
                      </a:rPr>
                      <m:t>𝑃</m:t>
                    </m:r>
                  </m:oMath>
                </a14:m>
                <a:r>
                  <a:rPr lang="en-US" sz="2600" dirty="0">
                    <a:latin typeface="Arial" panose="020B0604020202020204" pitchFamily="34" charset="0"/>
                    <a:cs typeface="Arial" panose="020B0604020202020204" pitchFamily="34" charset="0"/>
                  </a:rPr>
                  <a:t> is an </a:t>
                </a:r>
                <a14:m>
                  <m:oMath xmlns:m="http://schemas.openxmlformats.org/officeDocument/2006/math">
                    <m:r>
                      <a:rPr lang="en-US" sz="2600" i="1">
                        <a:latin typeface="Cambria Math" panose="02040503050406030204" pitchFamily="18" charset="0"/>
                        <a:ea typeface="Cambria Math" panose="02040503050406030204" pitchFamily="18" charset="0"/>
                      </a:rPr>
                      <m:t>𝑛</m:t>
                    </m:r>
                    <m:r>
                      <a:rPr lang="en-US" sz="2600" i="1">
                        <a:latin typeface="Cambria Math" panose="02040503050406030204" pitchFamily="18" charset="0"/>
                        <a:ea typeface="Cambria Math" panose="02040503050406030204" pitchFamily="18" charset="0"/>
                      </a:rPr>
                      <m:t>×</m:t>
                    </m:r>
                    <m:r>
                      <a:rPr lang="en-US" sz="2600" i="1">
                        <a:latin typeface="Cambria Math" panose="02040503050406030204" pitchFamily="18" charset="0"/>
                        <a:ea typeface="Cambria Math" panose="02040503050406030204" pitchFamily="18" charset="0"/>
                      </a:rPr>
                      <m:t>𝑛</m:t>
                    </m:r>
                    <m:r>
                      <a:rPr lang="en-US" sz="2600" i="1">
                        <a:latin typeface="Cambria Math" panose="02040503050406030204" pitchFamily="18" charset="0"/>
                        <a:ea typeface="Cambria Math" panose="02040503050406030204" pitchFamily="18" charset="0"/>
                      </a:rPr>
                      <m:t> </m:t>
                    </m:r>
                    <m:r>
                      <m:rPr>
                        <m:sty m:val="p"/>
                      </m:rPr>
                      <a:rPr lang="en-US" sz="2600">
                        <a:latin typeface="Cambria Math" panose="02040503050406030204" pitchFamily="18" charset="0"/>
                        <a:ea typeface="Cambria Math" panose="02040503050406030204" pitchFamily="18" charset="0"/>
                      </a:rPr>
                      <m:t>m</m:t>
                    </m:r>
                  </m:oMath>
                </a14:m>
                <a:r>
                  <a:rPr lang="en-US" sz="2600" dirty="0">
                    <a:latin typeface="Arial" panose="020B0604020202020204" pitchFamily="34" charset="0"/>
                    <a:cs typeface="Arial" panose="020B0604020202020204" pitchFamily="34" charset="0"/>
                  </a:rPr>
                  <a:t>atrix, </a:t>
                </a:r>
                <a14:m>
                  <m:oMath xmlns:m="http://schemas.openxmlformats.org/officeDocument/2006/math">
                    <m:r>
                      <a:rPr lang="en-US" sz="2600" i="1">
                        <a:latin typeface="Cambria Math" panose="02040503050406030204" pitchFamily="18" charset="0"/>
                        <a:ea typeface="Cambria Math" panose="02040503050406030204" pitchFamily="18" charset="0"/>
                      </a:rPr>
                      <m:t>𝑃</m:t>
                    </m:r>
                    <m:r>
                      <a:rPr lang="en-US" sz="2600" b="0" i="1" smtClean="0">
                        <a:latin typeface="Cambria Math" panose="02040503050406030204" pitchFamily="18" charset="0"/>
                        <a:ea typeface="Cambria Math" panose="02040503050406030204" pitchFamily="18" charset="0"/>
                      </a:rPr>
                      <m:t>=[</m:t>
                    </m:r>
                    <m:sSub>
                      <m:sSubPr>
                        <m:ctrlPr>
                          <a:rPr lang="en-US" sz="2600" i="1">
                            <a:latin typeface="Cambria Math" panose="02040503050406030204" pitchFamily="18" charset="0"/>
                            <a:ea typeface="Cambria Math" panose="02040503050406030204" pitchFamily="18" charset="0"/>
                          </a:rPr>
                        </m:ctrlPr>
                      </m:sSubPr>
                      <m:e>
                        <m:r>
                          <a:rPr lang="en-US" sz="2600" b="1" i="1" smtClean="0">
                            <a:latin typeface="Cambria Math" panose="02040503050406030204" pitchFamily="18" charset="0"/>
                            <a:ea typeface="Cambria Math" panose="02040503050406030204" pitchFamily="18" charset="0"/>
                          </a:rPr>
                          <m:t>𝒗</m:t>
                        </m:r>
                      </m:e>
                      <m:sub>
                        <m:r>
                          <a:rPr lang="en-US" sz="2600" i="1">
                            <a:latin typeface="Cambria Math" panose="02040503050406030204" pitchFamily="18" charset="0"/>
                            <a:ea typeface="Cambria Math" panose="02040503050406030204" pitchFamily="18" charset="0"/>
                          </a:rPr>
                          <m:t>1</m:t>
                        </m:r>
                      </m:sub>
                    </m:sSub>
                  </m:oMath>
                </a14:m>
                <a:r>
                  <a:rPr lang="en-US" sz="2600" dirty="0">
                    <a:latin typeface="Arial" panose="020B0604020202020204" pitchFamily="34" charset="0"/>
                    <a:ea typeface="Cambria Math" panose="02040503050406030204" pitchFamily="18" charset="0"/>
                    <a:cs typeface="Arial" panose="020B0604020202020204" pitchFamily="34" charset="0"/>
                  </a:rPr>
                  <a:t> </a:t>
                </a:r>
                <a14:m>
                  <m:oMath xmlns:m="http://schemas.openxmlformats.org/officeDocument/2006/math">
                    <m:sSub>
                      <m:sSubPr>
                        <m:ctrlPr>
                          <a:rPr lang="en-US" sz="2600" i="1">
                            <a:latin typeface="Cambria Math" panose="02040503050406030204" pitchFamily="18" charset="0"/>
                            <a:ea typeface="Cambria Math" panose="02040503050406030204" pitchFamily="18" charset="0"/>
                          </a:rPr>
                        </m:ctrlPr>
                      </m:sSubPr>
                      <m:e>
                        <m:r>
                          <a:rPr lang="en-US" sz="2600" b="1" i="1">
                            <a:latin typeface="Cambria Math" panose="02040503050406030204" pitchFamily="18" charset="0"/>
                            <a:ea typeface="Cambria Math" panose="02040503050406030204" pitchFamily="18" charset="0"/>
                          </a:rPr>
                          <m:t>𝒗</m:t>
                        </m:r>
                      </m:e>
                      <m:sub>
                        <m:r>
                          <a:rPr lang="en-US" sz="2600" b="0" i="1" smtClean="0">
                            <a:latin typeface="Cambria Math" panose="02040503050406030204" pitchFamily="18" charset="0"/>
                            <a:ea typeface="Cambria Math" panose="02040503050406030204" pitchFamily="18" charset="0"/>
                          </a:rPr>
                          <m:t>2</m:t>
                        </m:r>
                      </m:sub>
                    </m:sSub>
                    <m:r>
                      <a:rPr lang="en-US" sz="2600" b="0" i="1" smtClean="0">
                        <a:latin typeface="Cambria Math" panose="02040503050406030204" pitchFamily="18" charset="0"/>
                        <a:ea typeface="Cambria Math" panose="02040503050406030204" pitchFamily="18" charset="0"/>
                      </a:rPr>
                      <m:t>⋯</m:t>
                    </m:r>
                    <m:sSub>
                      <m:sSubPr>
                        <m:ctrlPr>
                          <a:rPr lang="en-US" sz="2600" i="1">
                            <a:latin typeface="Cambria Math" panose="02040503050406030204" pitchFamily="18" charset="0"/>
                            <a:ea typeface="Cambria Math" panose="02040503050406030204" pitchFamily="18" charset="0"/>
                          </a:rPr>
                        </m:ctrlPr>
                      </m:sSubPr>
                      <m:e>
                        <m:r>
                          <a:rPr lang="en-US" sz="2600" b="1" i="1">
                            <a:latin typeface="Cambria Math" panose="02040503050406030204" pitchFamily="18" charset="0"/>
                            <a:ea typeface="Cambria Math" panose="02040503050406030204" pitchFamily="18" charset="0"/>
                          </a:rPr>
                          <m:t>𝒗</m:t>
                        </m:r>
                      </m:e>
                      <m:sub>
                        <m:r>
                          <a:rPr lang="en-US" sz="2600" b="0" i="1" smtClean="0">
                            <a:latin typeface="Cambria Math" panose="02040503050406030204" pitchFamily="18" charset="0"/>
                            <a:ea typeface="Cambria Math" panose="02040503050406030204" pitchFamily="18" charset="0"/>
                          </a:rPr>
                          <m:t>𝑛</m:t>
                        </m:r>
                      </m:sub>
                    </m:sSub>
                    <m:r>
                      <a:rPr lang="en-US" sz="2600" b="0" i="0" smtClean="0">
                        <a:latin typeface="Cambria Math" panose="02040503050406030204" pitchFamily="18" charset="0"/>
                        <a:ea typeface="Cambria Math" panose="02040503050406030204" pitchFamily="18" charset="0"/>
                      </a:rPr>
                      <m:t>]</m:t>
                    </m:r>
                  </m:oMath>
                </a14:m>
                <a:r>
                  <a:rPr lang="en-US" sz="2600" dirty="0">
                    <a:latin typeface="Arial" panose="020B0604020202020204" pitchFamily="34" charset="0"/>
                    <a:cs typeface="Arial" panose="020B0604020202020204" pitchFamily="34" charset="0"/>
                  </a:rPr>
                  <a:t>, </a:t>
                </a:r>
                <a14:m>
                  <m:oMath xmlns:m="http://schemas.openxmlformats.org/officeDocument/2006/math">
                    <m:r>
                      <a:rPr lang="en-US" sz="2600" i="1" smtClean="0">
                        <a:latin typeface="Cambria Math" panose="02040503050406030204" pitchFamily="18" charset="0"/>
                        <a:ea typeface="Cambria Math" panose="02040503050406030204" pitchFamily="18" charset="0"/>
                      </a:rPr>
                      <m:t>𝐷</m:t>
                    </m:r>
                  </m:oMath>
                </a14:m>
                <a:r>
                  <a:rPr lang="en-US" sz="2600" dirty="0">
                    <a:latin typeface="Arial" panose="020B0604020202020204" pitchFamily="34" charset="0"/>
                    <a:cs typeface="Arial" panose="020B0604020202020204" pitchFamily="34" charset="0"/>
                  </a:rPr>
                  <a:t> is a diagonal matrix, </a:t>
                </a:r>
                <a14:m>
                  <m:oMath xmlns:m="http://schemas.openxmlformats.org/officeDocument/2006/math">
                    <m:r>
                      <a:rPr lang="en-US" sz="2600" i="1">
                        <a:latin typeface="Cambria Math" panose="02040503050406030204" pitchFamily="18" charset="0"/>
                        <a:ea typeface="Cambria Math" panose="02040503050406030204" pitchFamily="18" charset="0"/>
                      </a:rPr>
                      <m:t>𝐷</m:t>
                    </m:r>
                    <m:r>
                      <a:rPr lang="en-US" sz="2600" i="1">
                        <a:latin typeface="Cambria Math" panose="02040503050406030204" pitchFamily="18" charset="0"/>
                        <a:ea typeface="Cambria Math" panose="02040503050406030204" pitchFamily="18" charset="0"/>
                      </a:rPr>
                      <m:t>=</m:t>
                    </m:r>
                    <m:d>
                      <m:dPr>
                        <m:begChr m:val="["/>
                        <m:endChr m:val="]"/>
                        <m:ctrlPr>
                          <a:rPr lang="en-US" sz="2600" i="1">
                            <a:latin typeface="Cambria Math" panose="02040503050406030204" pitchFamily="18" charset="0"/>
                            <a:ea typeface="Cambria Math" panose="02040503050406030204" pitchFamily="18" charset="0"/>
                          </a:rPr>
                        </m:ctrlPr>
                      </m:dPr>
                      <m:e>
                        <m:m>
                          <m:mPr>
                            <m:mcs>
                              <m:mc>
                                <m:mcPr>
                                  <m:count m:val="3"/>
                                  <m:mcJc m:val="center"/>
                                </m:mcPr>
                              </m:mc>
                            </m:mcs>
                            <m:ctrlPr>
                              <a:rPr lang="en-US" sz="2600" i="1">
                                <a:latin typeface="Cambria Math" panose="02040503050406030204" pitchFamily="18" charset="0"/>
                                <a:ea typeface="Cambria Math" panose="02040503050406030204" pitchFamily="18" charset="0"/>
                              </a:rPr>
                            </m:ctrlPr>
                          </m:mPr>
                          <m:mr>
                            <m:e>
                              <m:sSub>
                                <m:sSubPr>
                                  <m:ctrlPr>
                                    <a:rPr lang="en-US" sz="2600" i="1">
                                      <a:latin typeface="Cambria Math" panose="02040503050406030204" pitchFamily="18" charset="0"/>
                                      <a:ea typeface="Cambria Math" panose="02040503050406030204" pitchFamily="18" charset="0"/>
                                    </a:rPr>
                                  </m:ctrlPr>
                                </m:sSubPr>
                                <m:e>
                                  <m:r>
                                    <a:rPr lang="en-US" sz="2600" i="1" smtClean="0">
                                      <a:latin typeface="Cambria Math" panose="02040503050406030204" pitchFamily="18" charset="0"/>
                                      <a:ea typeface="Cambria Math" panose="02040503050406030204" pitchFamily="18" charset="0"/>
                                    </a:rPr>
                                    <m:t>𝜆</m:t>
                                  </m:r>
                                </m:e>
                                <m:sub>
                                  <m:r>
                                    <a:rPr lang="en-US" sz="2600" i="1">
                                      <a:latin typeface="Cambria Math" panose="02040503050406030204" pitchFamily="18" charset="0"/>
                                      <a:ea typeface="Cambria Math" panose="02040503050406030204" pitchFamily="18" charset="0"/>
                                    </a:rPr>
                                    <m:t>1</m:t>
                                  </m:r>
                                </m:sub>
                              </m:sSub>
                            </m:e>
                            <m:e>
                              <m:r>
                                <a:rPr lang="en-US" sz="2600" i="1">
                                  <a:latin typeface="Cambria Math" panose="02040503050406030204" pitchFamily="18" charset="0"/>
                                  <a:ea typeface="Cambria Math" panose="02040503050406030204" pitchFamily="18" charset="0"/>
                                </a:rPr>
                                <m:t>⋯</m:t>
                              </m:r>
                            </m:e>
                            <m:e>
                              <m:r>
                                <a:rPr lang="en-US" sz="2600" i="1">
                                  <a:latin typeface="Cambria Math" panose="02040503050406030204" pitchFamily="18" charset="0"/>
                                  <a:ea typeface="Cambria Math" panose="02040503050406030204" pitchFamily="18" charset="0"/>
                                </a:rPr>
                                <m:t>0</m:t>
                              </m:r>
                            </m:e>
                          </m:mr>
                          <m:mr>
                            <m:e>
                              <m:r>
                                <a:rPr lang="en-US" sz="2600" i="1">
                                  <a:latin typeface="Cambria Math" panose="02040503050406030204" pitchFamily="18" charset="0"/>
                                  <a:ea typeface="Cambria Math" panose="02040503050406030204" pitchFamily="18" charset="0"/>
                                </a:rPr>
                                <m:t>⋮</m:t>
                              </m:r>
                            </m:e>
                            <m:e>
                              <m:r>
                                <a:rPr lang="en-US" sz="2600" i="1">
                                  <a:latin typeface="Cambria Math" panose="02040503050406030204" pitchFamily="18" charset="0"/>
                                  <a:ea typeface="Cambria Math" panose="02040503050406030204" pitchFamily="18" charset="0"/>
                                </a:rPr>
                                <m:t>⋱</m:t>
                              </m:r>
                            </m:e>
                            <m:e>
                              <m:r>
                                <a:rPr lang="en-US" sz="2600" i="1">
                                  <a:latin typeface="Cambria Math" panose="02040503050406030204" pitchFamily="18" charset="0"/>
                                  <a:ea typeface="Cambria Math" panose="02040503050406030204" pitchFamily="18" charset="0"/>
                                </a:rPr>
                                <m:t>⋮</m:t>
                              </m:r>
                            </m:e>
                          </m:mr>
                          <m:mr>
                            <m:e>
                              <m:r>
                                <a:rPr lang="en-US" sz="2600" i="1">
                                  <a:latin typeface="Cambria Math" panose="02040503050406030204" pitchFamily="18" charset="0"/>
                                  <a:ea typeface="Cambria Math" panose="02040503050406030204" pitchFamily="18" charset="0"/>
                                </a:rPr>
                                <m:t>0</m:t>
                              </m:r>
                            </m:e>
                            <m:e>
                              <m:r>
                                <a:rPr lang="en-US" sz="2600" i="1">
                                  <a:latin typeface="Cambria Math" panose="02040503050406030204" pitchFamily="18" charset="0"/>
                                  <a:ea typeface="Cambria Math" panose="02040503050406030204" pitchFamily="18" charset="0"/>
                                </a:rPr>
                                <m:t>⋯</m:t>
                              </m:r>
                            </m:e>
                            <m:e>
                              <m:sSub>
                                <m:sSubPr>
                                  <m:ctrlPr>
                                    <a:rPr lang="en-US" sz="2600" i="1">
                                      <a:latin typeface="Cambria Math" panose="02040503050406030204" pitchFamily="18" charset="0"/>
                                      <a:ea typeface="Cambria Math" panose="02040503050406030204" pitchFamily="18" charset="0"/>
                                    </a:rPr>
                                  </m:ctrlPr>
                                </m:sSubPr>
                                <m:e>
                                  <m:r>
                                    <a:rPr lang="en-US" sz="2600" i="1">
                                      <a:latin typeface="Cambria Math" panose="02040503050406030204" pitchFamily="18" charset="0"/>
                                      <a:ea typeface="Cambria Math" panose="02040503050406030204" pitchFamily="18" charset="0"/>
                                    </a:rPr>
                                    <m:t>𝜆</m:t>
                                  </m:r>
                                </m:e>
                                <m:sub>
                                  <m:r>
                                    <a:rPr lang="en-US" sz="2600" i="1">
                                      <a:latin typeface="Cambria Math" panose="02040503050406030204" pitchFamily="18" charset="0"/>
                                      <a:ea typeface="Cambria Math" panose="02040503050406030204" pitchFamily="18" charset="0"/>
                                    </a:rPr>
                                    <m:t>𝑛</m:t>
                                  </m:r>
                                </m:sub>
                              </m:sSub>
                            </m:e>
                          </m:mr>
                        </m:m>
                      </m:e>
                    </m:d>
                  </m:oMath>
                </a14:m>
                <a:endParaRPr lang="en-US" sz="2600" dirty="0">
                  <a:latin typeface="Arial" panose="020B0604020202020204" pitchFamily="34" charset="0"/>
                  <a:cs typeface="Arial" panose="020B0604020202020204" pitchFamily="34" charset="0"/>
                </a:endParaRPr>
              </a:p>
              <a:p>
                <a:pPr lvl="1">
                  <a:lnSpc>
                    <a:spcPct val="120000"/>
                  </a:lnSpc>
                  <a:spcBef>
                    <a:spcPts val="0"/>
                  </a:spcBef>
                </a:pPr>
                <a14:m>
                  <m:oMath xmlns:m="http://schemas.openxmlformats.org/officeDocument/2006/math">
                    <m:r>
                      <a:rPr lang="en-US" sz="2600" i="1">
                        <a:latin typeface="Cambria Math" panose="02040503050406030204" pitchFamily="18" charset="0"/>
                        <a:ea typeface="Cambria Math" panose="02040503050406030204" pitchFamily="18" charset="0"/>
                      </a:rPr>
                      <m:t>𝐴𝑃</m:t>
                    </m:r>
                    <m:r>
                      <a:rPr lang="en-US" sz="2600" i="1">
                        <a:latin typeface="Cambria Math" panose="02040503050406030204" pitchFamily="18" charset="0"/>
                        <a:ea typeface="Cambria Math" panose="02040503050406030204" pitchFamily="18" charset="0"/>
                      </a:rPr>
                      <m:t>=</m:t>
                    </m:r>
                    <m:r>
                      <a:rPr lang="en-US" sz="2600" i="1">
                        <a:latin typeface="Cambria Math" panose="02040503050406030204" pitchFamily="18" charset="0"/>
                        <a:ea typeface="Cambria Math" panose="02040503050406030204" pitchFamily="18" charset="0"/>
                      </a:rPr>
                      <m:t>𝐴</m:t>
                    </m:r>
                    <m:d>
                      <m:dPr>
                        <m:begChr m:val="["/>
                        <m:endChr m:val="]"/>
                        <m:ctrlPr>
                          <a:rPr lang="en-US" sz="2600" i="1">
                            <a:latin typeface="Cambria Math" panose="02040503050406030204" pitchFamily="18" charset="0"/>
                            <a:ea typeface="Cambria Math" panose="02040503050406030204" pitchFamily="18" charset="0"/>
                          </a:rPr>
                        </m:ctrlPr>
                      </m:dPr>
                      <m:e>
                        <m:sSub>
                          <m:sSubPr>
                            <m:ctrlPr>
                              <a:rPr lang="en-US" sz="2600" i="1">
                                <a:latin typeface="Cambria Math" panose="02040503050406030204" pitchFamily="18" charset="0"/>
                                <a:ea typeface="Cambria Math" panose="02040503050406030204" pitchFamily="18" charset="0"/>
                              </a:rPr>
                            </m:ctrlPr>
                          </m:sSubPr>
                          <m:e>
                            <m:r>
                              <a:rPr lang="en-US" sz="2600" b="1" i="1">
                                <a:latin typeface="Cambria Math" panose="02040503050406030204" pitchFamily="18" charset="0"/>
                                <a:ea typeface="Cambria Math" panose="02040503050406030204" pitchFamily="18" charset="0"/>
                              </a:rPr>
                              <m:t>𝒗</m:t>
                            </m:r>
                          </m:e>
                          <m:sub>
                            <m:r>
                              <a:rPr lang="en-US" sz="2600" i="1">
                                <a:latin typeface="Cambria Math" panose="02040503050406030204" pitchFamily="18" charset="0"/>
                                <a:ea typeface="Cambria Math" panose="02040503050406030204" pitchFamily="18" charset="0"/>
                              </a:rPr>
                              <m:t>1</m:t>
                            </m:r>
                          </m:sub>
                        </m:sSub>
                        <m:r>
                          <m:rPr>
                            <m:nor/>
                          </m:rPr>
                          <a:rPr lang="en-US" sz="2600" dirty="0">
                            <a:latin typeface="Arial" panose="020B0604020202020204" pitchFamily="34" charset="0"/>
                            <a:ea typeface="Cambria Math" panose="02040503050406030204" pitchFamily="18" charset="0"/>
                            <a:cs typeface="Arial" panose="020B0604020202020204" pitchFamily="34" charset="0"/>
                          </a:rPr>
                          <m:t> </m:t>
                        </m:r>
                        <m:sSub>
                          <m:sSubPr>
                            <m:ctrlPr>
                              <a:rPr lang="en-US" sz="2600" i="1">
                                <a:latin typeface="Cambria Math" panose="02040503050406030204" pitchFamily="18" charset="0"/>
                                <a:ea typeface="Cambria Math" panose="02040503050406030204" pitchFamily="18" charset="0"/>
                              </a:rPr>
                            </m:ctrlPr>
                          </m:sSubPr>
                          <m:e>
                            <m:r>
                              <a:rPr lang="en-US" sz="2600" b="1" i="1">
                                <a:latin typeface="Cambria Math" panose="02040503050406030204" pitchFamily="18" charset="0"/>
                                <a:ea typeface="Cambria Math" panose="02040503050406030204" pitchFamily="18" charset="0"/>
                              </a:rPr>
                              <m:t>𝒗</m:t>
                            </m:r>
                          </m:e>
                          <m:sub>
                            <m:r>
                              <a:rPr lang="en-US" sz="2600" i="1">
                                <a:latin typeface="Cambria Math" panose="02040503050406030204" pitchFamily="18" charset="0"/>
                                <a:ea typeface="Cambria Math" panose="02040503050406030204" pitchFamily="18" charset="0"/>
                              </a:rPr>
                              <m:t>2</m:t>
                            </m:r>
                          </m:sub>
                        </m:sSub>
                        <m:r>
                          <a:rPr lang="en-US" sz="2600" i="1">
                            <a:latin typeface="Cambria Math" panose="02040503050406030204" pitchFamily="18" charset="0"/>
                            <a:ea typeface="Cambria Math" panose="02040503050406030204" pitchFamily="18" charset="0"/>
                          </a:rPr>
                          <m:t>⋯</m:t>
                        </m:r>
                        <m:sSub>
                          <m:sSubPr>
                            <m:ctrlPr>
                              <a:rPr lang="en-US" sz="2600" i="1">
                                <a:latin typeface="Cambria Math" panose="02040503050406030204" pitchFamily="18" charset="0"/>
                                <a:ea typeface="Cambria Math" panose="02040503050406030204" pitchFamily="18" charset="0"/>
                              </a:rPr>
                            </m:ctrlPr>
                          </m:sSubPr>
                          <m:e>
                            <m:r>
                              <a:rPr lang="en-US" sz="2600" b="1" i="1">
                                <a:latin typeface="Cambria Math" panose="02040503050406030204" pitchFamily="18" charset="0"/>
                                <a:ea typeface="Cambria Math" panose="02040503050406030204" pitchFamily="18" charset="0"/>
                              </a:rPr>
                              <m:t>𝒗</m:t>
                            </m:r>
                          </m:e>
                          <m:sub>
                            <m:r>
                              <a:rPr lang="en-US" sz="2600" i="1">
                                <a:latin typeface="Cambria Math" panose="02040503050406030204" pitchFamily="18" charset="0"/>
                                <a:ea typeface="Cambria Math" panose="02040503050406030204" pitchFamily="18" charset="0"/>
                              </a:rPr>
                              <m:t>𝑛</m:t>
                            </m:r>
                          </m:sub>
                        </m:sSub>
                      </m:e>
                    </m:d>
                    <m:r>
                      <a:rPr lang="en-US" sz="2600" b="0" i="0" smtClean="0">
                        <a:latin typeface="Cambria Math" panose="02040503050406030204" pitchFamily="18" charset="0"/>
                        <a:ea typeface="Cambria Math" panose="02040503050406030204" pitchFamily="18" charset="0"/>
                      </a:rPr>
                      <m:t>=</m:t>
                    </m:r>
                    <m:r>
                      <a:rPr lang="en-US" sz="2600" i="1">
                        <a:latin typeface="Cambria Math" panose="02040503050406030204" pitchFamily="18" charset="0"/>
                        <a:ea typeface="Cambria Math" panose="02040503050406030204" pitchFamily="18" charset="0"/>
                      </a:rPr>
                      <m:t>[</m:t>
                    </m:r>
                    <m:sSub>
                      <m:sSubPr>
                        <m:ctrlPr>
                          <a:rPr lang="en-US" sz="2600" i="1">
                            <a:latin typeface="Cambria Math" panose="02040503050406030204" pitchFamily="18" charset="0"/>
                            <a:ea typeface="Cambria Math" panose="02040503050406030204" pitchFamily="18" charset="0"/>
                          </a:rPr>
                        </m:ctrlPr>
                      </m:sSubPr>
                      <m:e>
                        <m:r>
                          <a:rPr lang="en-US" sz="2600" i="1">
                            <a:latin typeface="Cambria Math" panose="02040503050406030204" pitchFamily="18" charset="0"/>
                            <a:ea typeface="Cambria Math" panose="02040503050406030204" pitchFamily="18" charset="0"/>
                          </a:rPr>
                          <m:t>𝐴</m:t>
                        </m:r>
                        <m:r>
                          <a:rPr lang="en-US" sz="2600" b="1" i="1">
                            <a:latin typeface="Cambria Math" panose="02040503050406030204" pitchFamily="18" charset="0"/>
                            <a:ea typeface="Cambria Math" panose="02040503050406030204" pitchFamily="18" charset="0"/>
                          </a:rPr>
                          <m:t>𝒗</m:t>
                        </m:r>
                      </m:e>
                      <m:sub>
                        <m:r>
                          <a:rPr lang="en-US" sz="2600" i="1">
                            <a:latin typeface="Cambria Math" panose="02040503050406030204" pitchFamily="18" charset="0"/>
                            <a:ea typeface="Cambria Math" panose="02040503050406030204" pitchFamily="18" charset="0"/>
                          </a:rPr>
                          <m:t>1</m:t>
                        </m:r>
                        <m:r>
                          <a:rPr lang="en-US" sz="2600" b="0" i="1" smtClean="0">
                            <a:latin typeface="Cambria Math" panose="02040503050406030204" pitchFamily="18" charset="0"/>
                            <a:ea typeface="Cambria Math" panose="02040503050406030204" pitchFamily="18" charset="0"/>
                          </a:rPr>
                          <m:t> </m:t>
                        </m:r>
                      </m:sub>
                    </m:sSub>
                    <m:r>
                      <a:rPr lang="en-US" sz="2600" i="1">
                        <a:latin typeface="Cambria Math" panose="02040503050406030204" pitchFamily="18" charset="0"/>
                        <a:ea typeface="Cambria Math" panose="02040503050406030204" pitchFamily="18" charset="0"/>
                      </a:rPr>
                      <m:t>𝐴</m:t>
                    </m:r>
                    <m:sSub>
                      <m:sSubPr>
                        <m:ctrlPr>
                          <a:rPr lang="en-US" sz="2600" i="1">
                            <a:latin typeface="Cambria Math" panose="02040503050406030204" pitchFamily="18" charset="0"/>
                            <a:ea typeface="Cambria Math" panose="02040503050406030204" pitchFamily="18" charset="0"/>
                          </a:rPr>
                        </m:ctrlPr>
                      </m:sSubPr>
                      <m:e>
                        <m:r>
                          <a:rPr lang="en-US" sz="2600" b="1" i="1">
                            <a:latin typeface="Cambria Math" panose="02040503050406030204" pitchFamily="18" charset="0"/>
                            <a:ea typeface="Cambria Math" panose="02040503050406030204" pitchFamily="18" charset="0"/>
                          </a:rPr>
                          <m:t>𝒗</m:t>
                        </m:r>
                      </m:e>
                      <m:sub>
                        <m:r>
                          <a:rPr lang="en-US" sz="2600" i="1">
                            <a:latin typeface="Cambria Math" panose="02040503050406030204" pitchFamily="18" charset="0"/>
                            <a:ea typeface="Cambria Math" panose="02040503050406030204" pitchFamily="18" charset="0"/>
                          </a:rPr>
                          <m:t>2</m:t>
                        </m:r>
                      </m:sub>
                    </m:sSub>
                    <m:r>
                      <a:rPr lang="en-US" sz="2600" i="1">
                        <a:latin typeface="Cambria Math" panose="02040503050406030204" pitchFamily="18" charset="0"/>
                        <a:ea typeface="Cambria Math" panose="02040503050406030204" pitchFamily="18" charset="0"/>
                      </a:rPr>
                      <m:t>⋯</m:t>
                    </m:r>
                    <m:sSub>
                      <m:sSubPr>
                        <m:ctrlPr>
                          <a:rPr lang="en-US" sz="2600" i="1">
                            <a:latin typeface="Cambria Math" panose="02040503050406030204" pitchFamily="18" charset="0"/>
                            <a:ea typeface="Cambria Math" panose="02040503050406030204" pitchFamily="18" charset="0"/>
                          </a:rPr>
                        </m:ctrlPr>
                      </m:sSubPr>
                      <m:e>
                        <m:r>
                          <a:rPr lang="en-US" sz="2600" i="1">
                            <a:latin typeface="Cambria Math" panose="02040503050406030204" pitchFamily="18" charset="0"/>
                            <a:ea typeface="Cambria Math" panose="02040503050406030204" pitchFamily="18" charset="0"/>
                          </a:rPr>
                          <m:t>𝐴</m:t>
                        </m:r>
                        <m:r>
                          <a:rPr lang="en-US" sz="2600" b="1" i="1">
                            <a:latin typeface="Cambria Math" panose="02040503050406030204" pitchFamily="18" charset="0"/>
                            <a:ea typeface="Cambria Math" panose="02040503050406030204" pitchFamily="18" charset="0"/>
                          </a:rPr>
                          <m:t>𝒗</m:t>
                        </m:r>
                      </m:e>
                      <m:sub>
                        <m:r>
                          <a:rPr lang="en-US" sz="2600" i="1">
                            <a:latin typeface="Cambria Math" panose="02040503050406030204" pitchFamily="18" charset="0"/>
                            <a:ea typeface="Cambria Math" panose="02040503050406030204" pitchFamily="18" charset="0"/>
                          </a:rPr>
                          <m:t>𝑛</m:t>
                        </m:r>
                      </m:sub>
                    </m:sSub>
                    <m:r>
                      <a:rPr lang="en-US" sz="2600">
                        <a:latin typeface="Cambria Math" panose="02040503050406030204" pitchFamily="18" charset="0"/>
                        <a:ea typeface="Cambria Math" panose="02040503050406030204" pitchFamily="18" charset="0"/>
                      </a:rPr>
                      <m:t>]</m:t>
                    </m:r>
                  </m:oMath>
                </a14:m>
                <a:endParaRPr lang="en-US" sz="2600" dirty="0">
                  <a:latin typeface="Arial" panose="020B0604020202020204" pitchFamily="34" charset="0"/>
                  <a:cs typeface="Arial" panose="020B0604020202020204" pitchFamily="34" charset="0"/>
                </a:endParaRPr>
              </a:p>
              <a:p>
                <a:pPr lvl="1">
                  <a:lnSpc>
                    <a:spcPct val="120000"/>
                  </a:lnSpc>
                  <a:spcBef>
                    <a:spcPts val="0"/>
                  </a:spcBef>
                </a:pPr>
                <a14:m>
                  <m:oMath xmlns:m="http://schemas.openxmlformats.org/officeDocument/2006/math">
                    <m:r>
                      <a:rPr lang="en-US" sz="2600" i="1">
                        <a:latin typeface="Cambria Math" panose="02040503050406030204" pitchFamily="18" charset="0"/>
                        <a:ea typeface="Cambria Math" panose="02040503050406030204" pitchFamily="18" charset="0"/>
                      </a:rPr>
                      <m:t>𝑃𝐷</m:t>
                    </m:r>
                    <m:r>
                      <a:rPr lang="en-US" sz="2600" i="1">
                        <a:latin typeface="Cambria Math" panose="02040503050406030204" pitchFamily="18" charset="0"/>
                        <a:ea typeface="Cambria Math" panose="02040503050406030204" pitchFamily="18" charset="0"/>
                      </a:rPr>
                      <m:t>=[</m:t>
                    </m:r>
                    <m:sSub>
                      <m:sSubPr>
                        <m:ctrlPr>
                          <a:rPr lang="en-US" sz="2600" i="1">
                            <a:latin typeface="Cambria Math" panose="02040503050406030204" pitchFamily="18" charset="0"/>
                            <a:ea typeface="Cambria Math" panose="02040503050406030204" pitchFamily="18" charset="0"/>
                          </a:rPr>
                        </m:ctrlPr>
                      </m:sSubPr>
                      <m:e>
                        <m:r>
                          <a:rPr lang="en-US" sz="2600" b="1" i="1">
                            <a:latin typeface="Cambria Math" panose="02040503050406030204" pitchFamily="18" charset="0"/>
                            <a:ea typeface="Cambria Math" panose="02040503050406030204" pitchFamily="18" charset="0"/>
                          </a:rPr>
                          <m:t>𝒗</m:t>
                        </m:r>
                      </m:e>
                      <m:sub>
                        <m:r>
                          <a:rPr lang="en-US" sz="2600" i="1">
                            <a:latin typeface="Cambria Math" panose="02040503050406030204" pitchFamily="18" charset="0"/>
                            <a:ea typeface="Cambria Math" panose="02040503050406030204" pitchFamily="18" charset="0"/>
                          </a:rPr>
                          <m:t>1</m:t>
                        </m:r>
                      </m:sub>
                    </m:sSub>
                  </m:oMath>
                </a14:m>
                <a:r>
                  <a:rPr lang="en-US" sz="2600" dirty="0">
                    <a:latin typeface="Arial" panose="020B0604020202020204" pitchFamily="34" charset="0"/>
                    <a:ea typeface="Cambria Math" panose="02040503050406030204" pitchFamily="18" charset="0"/>
                    <a:cs typeface="Arial" panose="020B0604020202020204" pitchFamily="34" charset="0"/>
                  </a:rPr>
                  <a:t> </a:t>
                </a:r>
                <a14:m>
                  <m:oMath xmlns:m="http://schemas.openxmlformats.org/officeDocument/2006/math">
                    <m:sSub>
                      <m:sSubPr>
                        <m:ctrlPr>
                          <a:rPr lang="en-US" sz="2600" i="1">
                            <a:latin typeface="Cambria Math" panose="02040503050406030204" pitchFamily="18" charset="0"/>
                            <a:ea typeface="Cambria Math" panose="02040503050406030204" pitchFamily="18" charset="0"/>
                          </a:rPr>
                        </m:ctrlPr>
                      </m:sSubPr>
                      <m:e>
                        <m:r>
                          <a:rPr lang="en-US" sz="2600" b="1" i="1">
                            <a:latin typeface="Cambria Math" panose="02040503050406030204" pitchFamily="18" charset="0"/>
                            <a:ea typeface="Cambria Math" panose="02040503050406030204" pitchFamily="18" charset="0"/>
                          </a:rPr>
                          <m:t>𝒗</m:t>
                        </m:r>
                      </m:e>
                      <m:sub>
                        <m:r>
                          <a:rPr lang="en-US" sz="2600" i="1">
                            <a:latin typeface="Cambria Math" panose="02040503050406030204" pitchFamily="18" charset="0"/>
                            <a:ea typeface="Cambria Math" panose="02040503050406030204" pitchFamily="18" charset="0"/>
                          </a:rPr>
                          <m:t>2</m:t>
                        </m:r>
                      </m:sub>
                    </m:sSub>
                    <m:r>
                      <a:rPr lang="en-US" sz="2600" i="1">
                        <a:latin typeface="Cambria Math" panose="02040503050406030204" pitchFamily="18" charset="0"/>
                        <a:ea typeface="Cambria Math" panose="02040503050406030204" pitchFamily="18" charset="0"/>
                      </a:rPr>
                      <m:t>⋯</m:t>
                    </m:r>
                    <m:sSub>
                      <m:sSubPr>
                        <m:ctrlPr>
                          <a:rPr lang="en-US" sz="2600" i="1">
                            <a:latin typeface="Cambria Math" panose="02040503050406030204" pitchFamily="18" charset="0"/>
                            <a:ea typeface="Cambria Math" panose="02040503050406030204" pitchFamily="18" charset="0"/>
                          </a:rPr>
                        </m:ctrlPr>
                      </m:sSubPr>
                      <m:e>
                        <m:r>
                          <a:rPr lang="en-US" sz="2600" b="1" i="1">
                            <a:latin typeface="Cambria Math" panose="02040503050406030204" pitchFamily="18" charset="0"/>
                            <a:ea typeface="Cambria Math" panose="02040503050406030204" pitchFamily="18" charset="0"/>
                          </a:rPr>
                          <m:t>𝒗</m:t>
                        </m:r>
                      </m:e>
                      <m:sub>
                        <m:r>
                          <a:rPr lang="en-US" sz="2600" i="1">
                            <a:latin typeface="Cambria Math" panose="02040503050406030204" pitchFamily="18" charset="0"/>
                            <a:ea typeface="Cambria Math" panose="02040503050406030204" pitchFamily="18" charset="0"/>
                          </a:rPr>
                          <m:t>𝑛</m:t>
                        </m:r>
                      </m:sub>
                    </m:sSub>
                    <m:r>
                      <a:rPr lang="en-US" sz="2600">
                        <a:latin typeface="Cambria Math" panose="02040503050406030204" pitchFamily="18" charset="0"/>
                        <a:ea typeface="Cambria Math" panose="02040503050406030204" pitchFamily="18" charset="0"/>
                      </a:rPr>
                      <m:t>]</m:t>
                    </m:r>
                  </m:oMath>
                </a14:m>
                <a:r>
                  <a:rPr lang="en-US" sz="2600" dirty="0">
                    <a:latin typeface="Arial" panose="020B0604020202020204" pitchFamily="34" charset="0"/>
                    <a:ea typeface="Cambria Math" panose="02040503050406030204" pitchFamily="18" charset="0"/>
                    <a:cs typeface="Arial" panose="020B0604020202020204" pitchFamily="34" charset="0"/>
                  </a:rPr>
                  <a:t> </a:t>
                </a:r>
                <a14:m>
                  <m:oMath xmlns:m="http://schemas.openxmlformats.org/officeDocument/2006/math">
                    <m:d>
                      <m:dPr>
                        <m:begChr m:val="["/>
                        <m:endChr m:val="]"/>
                        <m:ctrlPr>
                          <a:rPr lang="en-US" sz="2600" i="1">
                            <a:latin typeface="Cambria Math" panose="02040503050406030204" pitchFamily="18" charset="0"/>
                            <a:ea typeface="Cambria Math" panose="02040503050406030204" pitchFamily="18" charset="0"/>
                          </a:rPr>
                        </m:ctrlPr>
                      </m:dPr>
                      <m:e>
                        <m:m>
                          <m:mPr>
                            <m:mcs>
                              <m:mc>
                                <m:mcPr>
                                  <m:count m:val="3"/>
                                  <m:mcJc m:val="center"/>
                                </m:mcPr>
                              </m:mc>
                            </m:mcs>
                            <m:ctrlPr>
                              <a:rPr lang="en-US" sz="2600" i="1">
                                <a:latin typeface="Cambria Math" panose="02040503050406030204" pitchFamily="18" charset="0"/>
                                <a:ea typeface="Cambria Math" panose="02040503050406030204" pitchFamily="18" charset="0"/>
                              </a:rPr>
                            </m:ctrlPr>
                          </m:mPr>
                          <m:mr>
                            <m:e>
                              <m:sSub>
                                <m:sSubPr>
                                  <m:ctrlPr>
                                    <a:rPr lang="en-US" sz="2600" i="1">
                                      <a:latin typeface="Cambria Math" panose="02040503050406030204" pitchFamily="18" charset="0"/>
                                      <a:ea typeface="Cambria Math" panose="02040503050406030204" pitchFamily="18" charset="0"/>
                                    </a:rPr>
                                  </m:ctrlPr>
                                </m:sSubPr>
                                <m:e>
                                  <m:r>
                                    <a:rPr lang="en-US" sz="2600" i="1">
                                      <a:latin typeface="Cambria Math" panose="02040503050406030204" pitchFamily="18" charset="0"/>
                                      <a:ea typeface="Cambria Math" panose="02040503050406030204" pitchFamily="18" charset="0"/>
                                    </a:rPr>
                                    <m:t>𝜆</m:t>
                                  </m:r>
                                </m:e>
                                <m:sub>
                                  <m:r>
                                    <a:rPr lang="en-US" sz="2600" i="1">
                                      <a:latin typeface="Cambria Math" panose="02040503050406030204" pitchFamily="18" charset="0"/>
                                      <a:ea typeface="Cambria Math" panose="02040503050406030204" pitchFamily="18" charset="0"/>
                                    </a:rPr>
                                    <m:t>1</m:t>
                                  </m:r>
                                </m:sub>
                              </m:sSub>
                            </m:e>
                            <m:e>
                              <m:r>
                                <a:rPr lang="en-US" sz="2600" i="1">
                                  <a:latin typeface="Cambria Math" panose="02040503050406030204" pitchFamily="18" charset="0"/>
                                  <a:ea typeface="Cambria Math" panose="02040503050406030204" pitchFamily="18" charset="0"/>
                                </a:rPr>
                                <m:t>⋯</m:t>
                              </m:r>
                            </m:e>
                            <m:e>
                              <m:r>
                                <a:rPr lang="en-US" sz="2600" i="1">
                                  <a:latin typeface="Cambria Math" panose="02040503050406030204" pitchFamily="18" charset="0"/>
                                  <a:ea typeface="Cambria Math" panose="02040503050406030204" pitchFamily="18" charset="0"/>
                                </a:rPr>
                                <m:t>0</m:t>
                              </m:r>
                            </m:e>
                          </m:mr>
                          <m:mr>
                            <m:e>
                              <m:r>
                                <a:rPr lang="en-US" sz="2600" i="1">
                                  <a:latin typeface="Cambria Math" panose="02040503050406030204" pitchFamily="18" charset="0"/>
                                  <a:ea typeface="Cambria Math" panose="02040503050406030204" pitchFamily="18" charset="0"/>
                                </a:rPr>
                                <m:t>⋮</m:t>
                              </m:r>
                            </m:e>
                            <m:e>
                              <m:r>
                                <a:rPr lang="en-US" sz="2600" i="1">
                                  <a:latin typeface="Cambria Math" panose="02040503050406030204" pitchFamily="18" charset="0"/>
                                  <a:ea typeface="Cambria Math" panose="02040503050406030204" pitchFamily="18" charset="0"/>
                                </a:rPr>
                                <m:t>⋱</m:t>
                              </m:r>
                            </m:e>
                            <m:e>
                              <m:r>
                                <a:rPr lang="en-US" sz="2600" i="1">
                                  <a:latin typeface="Cambria Math" panose="02040503050406030204" pitchFamily="18" charset="0"/>
                                  <a:ea typeface="Cambria Math" panose="02040503050406030204" pitchFamily="18" charset="0"/>
                                </a:rPr>
                                <m:t>⋮</m:t>
                              </m:r>
                            </m:e>
                          </m:mr>
                          <m:mr>
                            <m:e>
                              <m:r>
                                <a:rPr lang="en-US" sz="2600" i="1">
                                  <a:latin typeface="Cambria Math" panose="02040503050406030204" pitchFamily="18" charset="0"/>
                                  <a:ea typeface="Cambria Math" panose="02040503050406030204" pitchFamily="18" charset="0"/>
                                </a:rPr>
                                <m:t>0</m:t>
                              </m:r>
                            </m:e>
                            <m:e>
                              <m:r>
                                <a:rPr lang="en-US" sz="2600" i="1">
                                  <a:latin typeface="Cambria Math" panose="02040503050406030204" pitchFamily="18" charset="0"/>
                                  <a:ea typeface="Cambria Math" panose="02040503050406030204" pitchFamily="18" charset="0"/>
                                </a:rPr>
                                <m:t>⋯</m:t>
                              </m:r>
                            </m:e>
                            <m:e>
                              <m:sSub>
                                <m:sSubPr>
                                  <m:ctrlPr>
                                    <a:rPr lang="en-US" sz="2600" i="1">
                                      <a:latin typeface="Cambria Math" panose="02040503050406030204" pitchFamily="18" charset="0"/>
                                      <a:ea typeface="Cambria Math" panose="02040503050406030204" pitchFamily="18" charset="0"/>
                                    </a:rPr>
                                  </m:ctrlPr>
                                </m:sSubPr>
                                <m:e>
                                  <m:r>
                                    <a:rPr lang="en-US" sz="2600" i="1">
                                      <a:latin typeface="Cambria Math" panose="02040503050406030204" pitchFamily="18" charset="0"/>
                                      <a:ea typeface="Cambria Math" panose="02040503050406030204" pitchFamily="18" charset="0"/>
                                    </a:rPr>
                                    <m:t>𝜆</m:t>
                                  </m:r>
                                </m:e>
                                <m:sub>
                                  <m:r>
                                    <a:rPr lang="en-US" sz="2600" i="1">
                                      <a:latin typeface="Cambria Math" panose="02040503050406030204" pitchFamily="18" charset="0"/>
                                      <a:ea typeface="Cambria Math" panose="02040503050406030204" pitchFamily="18" charset="0"/>
                                    </a:rPr>
                                    <m:t>𝑛</m:t>
                                  </m:r>
                                </m:sub>
                              </m:sSub>
                            </m:e>
                          </m:mr>
                        </m:m>
                      </m:e>
                    </m:d>
                    <m:r>
                      <a:rPr lang="en-US" sz="2600" b="0" i="1" smtClean="0">
                        <a:latin typeface="Cambria Math" panose="02040503050406030204" pitchFamily="18" charset="0"/>
                        <a:ea typeface="Cambria Math" panose="02040503050406030204" pitchFamily="18" charset="0"/>
                      </a:rPr>
                      <m:t>=</m:t>
                    </m:r>
                    <m:r>
                      <a:rPr lang="en-US" sz="2600" i="1">
                        <a:latin typeface="Cambria Math" panose="02040503050406030204" pitchFamily="18" charset="0"/>
                        <a:ea typeface="Cambria Math" panose="02040503050406030204" pitchFamily="18" charset="0"/>
                      </a:rPr>
                      <m:t>[</m:t>
                    </m:r>
                    <m:sSub>
                      <m:sSubPr>
                        <m:ctrlPr>
                          <a:rPr lang="en-US" sz="2600" i="1">
                            <a:latin typeface="Cambria Math" panose="02040503050406030204" pitchFamily="18" charset="0"/>
                            <a:ea typeface="Cambria Math" panose="02040503050406030204" pitchFamily="18" charset="0"/>
                          </a:rPr>
                        </m:ctrlPr>
                      </m:sSubPr>
                      <m:e>
                        <m:sSub>
                          <m:sSubPr>
                            <m:ctrlPr>
                              <a:rPr lang="en-US" sz="2600" i="1">
                                <a:latin typeface="Cambria Math" panose="02040503050406030204" pitchFamily="18" charset="0"/>
                                <a:ea typeface="Cambria Math" panose="02040503050406030204" pitchFamily="18" charset="0"/>
                              </a:rPr>
                            </m:ctrlPr>
                          </m:sSubPr>
                          <m:e>
                            <m:r>
                              <a:rPr lang="en-US" sz="2600" i="1">
                                <a:latin typeface="Cambria Math" panose="02040503050406030204" pitchFamily="18" charset="0"/>
                                <a:ea typeface="Cambria Math" panose="02040503050406030204" pitchFamily="18" charset="0"/>
                              </a:rPr>
                              <m:t>𝜆</m:t>
                            </m:r>
                          </m:e>
                          <m:sub>
                            <m:r>
                              <a:rPr lang="en-US" sz="2600" i="1">
                                <a:latin typeface="Cambria Math" panose="02040503050406030204" pitchFamily="18" charset="0"/>
                                <a:ea typeface="Cambria Math" panose="02040503050406030204" pitchFamily="18" charset="0"/>
                              </a:rPr>
                              <m:t>1</m:t>
                            </m:r>
                          </m:sub>
                        </m:sSub>
                        <m:r>
                          <a:rPr lang="en-US" sz="2600" b="1" i="1">
                            <a:latin typeface="Cambria Math" panose="02040503050406030204" pitchFamily="18" charset="0"/>
                            <a:ea typeface="Cambria Math" panose="02040503050406030204" pitchFamily="18" charset="0"/>
                          </a:rPr>
                          <m:t>𝒗</m:t>
                        </m:r>
                      </m:e>
                      <m:sub>
                        <m:r>
                          <a:rPr lang="en-US" sz="2600" i="1">
                            <a:latin typeface="Cambria Math" panose="02040503050406030204" pitchFamily="18" charset="0"/>
                            <a:ea typeface="Cambria Math" panose="02040503050406030204" pitchFamily="18" charset="0"/>
                          </a:rPr>
                          <m:t>1</m:t>
                        </m:r>
                      </m:sub>
                    </m:sSub>
                  </m:oMath>
                </a14:m>
                <a:r>
                  <a:rPr lang="en-US" sz="2600" dirty="0">
                    <a:latin typeface="Arial" panose="020B0604020202020204" pitchFamily="34" charset="0"/>
                    <a:ea typeface="Cambria Math" panose="02040503050406030204" pitchFamily="18" charset="0"/>
                    <a:cs typeface="Arial" panose="020B0604020202020204" pitchFamily="34" charset="0"/>
                  </a:rPr>
                  <a:t> </a:t>
                </a:r>
                <a14:m>
                  <m:oMath xmlns:m="http://schemas.openxmlformats.org/officeDocument/2006/math">
                    <m:sSub>
                      <m:sSubPr>
                        <m:ctrlPr>
                          <a:rPr lang="en-US" sz="2600" i="1">
                            <a:latin typeface="Cambria Math" panose="02040503050406030204" pitchFamily="18" charset="0"/>
                            <a:ea typeface="Cambria Math" panose="02040503050406030204" pitchFamily="18" charset="0"/>
                          </a:rPr>
                        </m:ctrlPr>
                      </m:sSubPr>
                      <m:e>
                        <m:r>
                          <a:rPr lang="en-US" sz="2600" i="1">
                            <a:latin typeface="Cambria Math" panose="02040503050406030204" pitchFamily="18" charset="0"/>
                            <a:ea typeface="Cambria Math" panose="02040503050406030204" pitchFamily="18" charset="0"/>
                          </a:rPr>
                          <m:t>𝜆</m:t>
                        </m:r>
                      </m:e>
                      <m:sub>
                        <m:r>
                          <a:rPr lang="en-US" sz="2600" b="0" i="1" smtClean="0">
                            <a:latin typeface="Cambria Math" panose="02040503050406030204" pitchFamily="18" charset="0"/>
                            <a:ea typeface="Cambria Math" panose="02040503050406030204" pitchFamily="18" charset="0"/>
                          </a:rPr>
                          <m:t>2</m:t>
                        </m:r>
                      </m:sub>
                    </m:sSub>
                    <m:sSub>
                      <m:sSubPr>
                        <m:ctrlPr>
                          <a:rPr lang="en-US" sz="2600" i="1">
                            <a:latin typeface="Cambria Math" panose="02040503050406030204" pitchFamily="18" charset="0"/>
                            <a:ea typeface="Cambria Math" panose="02040503050406030204" pitchFamily="18" charset="0"/>
                          </a:rPr>
                        </m:ctrlPr>
                      </m:sSubPr>
                      <m:e>
                        <m:r>
                          <a:rPr lang="en-US" sz="2600" b="1" i="1">
                            <a:latin typeface="Cambria Math" panose="02040503050406030204" pitchFamily="18" charset="0"/>
                            <a:ea typeface="Cambria Math" panose="02040503050406030204" pitchFamily="18" charset="0"/>
                          </a:rPr>
                          <m:t>𝒗</m:t>
                        </m:r>
                      </m:e>
                      <m:sub>
                        <m:r>
                          <a:rPr lang="en-US" sz="2600" i="1">
                            <a:latin typeface="Cambria Math" panose="02040503050406030204" pitchFamily="18" charset="0"/>
                            <a:ea typeface="Cambria Math" panose="02040503050406030204" pitchFamily="18" charset="0"/>
                          </a:rPr>
                          <m:t>2</m:t>
                        </m:r>
                      </m:sub>
                    </m:sSub>
                    <m:r>
                      <a:rPr lang="en-US" sz="2600" i="1">
                        <a:latin typeface="Cambria Math" panose="02040503050406030204" pitchFamily="18" charset="0"/>
                        <a:ea typeface="Cambria Math" panose="02040503050406030204" pitchFamily="18" charset="0"/>
                      </a:rPr>
                      <m:t>⋯</m:t>
                    </m:r>
                    <m:sSub>
                      <m:sSubPr>
                        <m:ctrlPr>
                          <a:rPr lang="en-US" sz="2600" i="1">
                            <a:latin typeface="Cambria Math" panose="02040503050406030204" pitchFamily="18" charset="0"/>
                            <a:ea typeface="Cambria Math" panose="02040503050406030204" pitchFamily="18" charset="0"/>
                          </a:rPr>
                        </m:ctrlPr>
                      </m:sSubPr>
                      <m:e>
                        <m:sSub>
                          <m:sSubPr>
                            <m:ctrlPr>
                              <a:rPr lang="en-US" sz="2600" i="1">
                                <a:latin typeface="Cambria Math" panose="02040503050406030204" pitchFamily="18" charset="0"/>
                                <a:ea typeface="Cambria Math" panose="02040503050406030204" pitchFamily="18" charset="0"/>
                              </a:rPr>
                            </m:ctrlPr>
                          </m:sSubPr>
                          <m:e>
                            <m:r>
                              <a:rPr lang="en-US" sz="2600" i="1">
                                <a:latin typeface="Cambria Math" panose="02040503050406030204" pitchFamily="18" charset="0"/>
                                <a:ea typeface="Cambria Math" panose="02040503050406030204" pitchFamily="18" charset="0"/>
                              </a:rPr>
                              <m:t>𝜆</m:t>
                            </m:r>
                          </m:e>
                          <m:sub>
                            <m:r>
                              <a:rPr lang="en-US" sz="2600" b="0" i="1" smtClean="0">
                                <a:latin typeface="Cambria Math" panose="02040503050406030204" pitchFamily="18" charset="0"/>
                                <a:ea typeface="Cambria Math" panose="02040503050406030204" pitchFamily="18" charset="0"/>
                              </a:rPr>
                              <m:t>𝑛</m:t>
                            </m:r>
                          </m:sub>
                        </m:sSub>
                        <m:r>
                          <a:rPr lang="en-US" sz="2600" b="1" i="1">
                            <a:latin typeface="Cambria Math" panose="02040503050406030204" pitchFamily="18" charset="0"/>
                            <a:ea typeface="Cambria Math" panose="02040503050406030204" pitchFamily="18" charset="0"/>
                          </a:rPr>
                          <m:t>𝒗</m:t>
                        </m:r>
                      </m:e>
                      <m:sub>
                        <m:r>
                          <a:rPr lang="en-US" sz="2600" i="1">
                            <a:latin typeface="Cambria Math" panose="02040503050406030204" pitchFamily="18" charset="0"/>
                            <a:ea typeface="Cambria Math" panose="02040503050406030204" pitchFamily="18" charset="0"/>
                          </a:rPr>
                          <m:t>𝑛</m:t>
                        </m:r>
                      </m:sub>
                    </m:sSub>
                    <m:r>
                      <a:rPr lang="en-US" sz="2600">
                        <a:latin typeface="Cambria Math" panose="02040503050406030204" pitchFamily="18" charset="0"/>
                        <a:ea typeface="Cambria Math" panose="02040503050406030204" pitchFamily="18" charset="0"/>
                      </a:rPr>
                      <m:t>]</m:t>
                    </m:r>
                  </m:oMath>
                </a14:m>
                <a:r>
                  <a:rPr lang="en-US" sz="2600" dirty="0">
                    <a:latin typeface="Arial" panose="020B0604020202020204" pitchFamily="34" charset="0"/>
                    <a:ea typeface="Cambria Math" panose="02040503050406030204" pitchFamily="18" charset="0"/>
                    <a:cs typeface="Arial" panose="020B0604020202020204" pitchFamily="34" charset="0"/>
                  </a:rPr>
                  <a:t> </a:t>
                </a:r>
              </a:p>
              <a:p>
                <a:pPr lvl="1">
                  <a:lnSpc>
                    <a:spcPct val="120000"/>
                  </a:lnSpc>
                  <a:spcBef>
                    <a:spcPts val="0"/>
                  </a:spcBef>
                </a:pPr>
                <a:r>
                  <a:rPr lang="en-US" sz="2600" dirty="0">
                    <a:latin typeface="Arial" panose="020B0604020202020204" pitchFamily="34" charset="0"/>
                    <a:ea typeface="Cambria Math" panose="02040503050406030204" pitchFamily="18" charset="0"/>
                    <a:cs typeface="Arial" panose="020B0604020202020204" pitchFamily="34" charset="0"/>
                  </a:rPr>
                  <a:t>With </a:t>
                </a:r>
                <a14:m>
                  <m:oMath xmlns:m="http://schemas.openxmlformats.org/officeDocument/2006/math">
                    <m:r>
                      <a:rPr lang="en-US" sz="2600" i="1">
                        <a:latin typeface="Cambria Math" panose="02040503050406030204" pitchFamily="18" charset="0"/>
                        <a:ea typeface="Cambria Math" panose="02040503050406030204" pitchFamily="18" charset="0"/>
                      </a:rPr>
                      <m:t>𝐴𝑃</m:t>
                    </m:r>
                    <m:r>
                      <a:rPr lang="en-US" sz="2600" i="1">
                        <a:latin typeface="Cambria Math" panose="02040503050406030204" pitchFamily="18" charset="0"/>
                        <a:ea typeface="Cambria Math" panose="02040503050406030204" pitchFamily="18" charset="0"/>
                      </a:rPr>
                      <m:t>=</m:t>
                    </m:r>
                    <m:r>
                      <a:rPr lang="en-US" sz="2600" i="1">
                        <a:latin typeface="Cambria Math" panose="02040503050406030204" pitchFamily="18" charset="0"/>
                        <a:ea typeface="Cambria Math" panose="02040503050406030204" pitchFamily="18" charset="0"/>
                      </a:rPr>
                      <m:t>𝑃𝐷</m:t>
                    </m:r>
                  </m:oMath>
                </a14:m>
                <a:r>
                  <a:rPr lang="en-US" sz="2600" dirty="0">
                    <a:latin typeface="Arial" panose="020B0604020202020204" pitchFamily="34" charset="0"/>
                    <a:ea typeface="Cambria Math" panose="02040503050406030204" pitchFamily="18" charset="0"/>
                    <a:cs typeface="Arial" panose="020B0604020202020204" pitchFamily="34" charset="0"/>
                  </a:rPr>
                  <a:t>, we have: </a:t>
                </a:r>
                <a14:m>
                  <m:oMath xmlns:m="http://schemas.openxmlformats.org/officeDocument/2006/math">
                    <m:d>
                      <m:dPr>
                        <m:begChr m:val="["/>
                        <m:endChr m:val="]"/>
                        <m:ctrlPr>
                          <a:rPr lang="en-US" sz="2600" i="1" smtClean="0">
                            <a:latin typeface="Cambria Math" panose="02040503050406030204" pitchFamily="18" charset="0"/>
                            <a:ea typeface="Cambria Math" panose="02040503050406030204" pitchFamily="18" charset="0"/>
                          </a:rPr>
                        </m:ctrlPr>
                      </m:dPr>
                      <m:e>
                        <m:sSub>
                          <m:sSubPr>
                            <m:ctrlPr>
                              <a:rPr lang="en-US" sz="2600" i="1">
                                <a:latin typeface="Cambria Math" panose="02040503050406030204" pitchFamily="18" charset="0"/>
                                <a:ea typeface="Cambria Math" panose="02040503050406030204" pitchFamily="18" charset="0"/>
                              </a:rPr>
                            </m:ctrlPr>
                          </m:sSubPr>
                          <m:e>
                            <m:r>
                              <a:rPr lang="en-US" sz="2600" i="1">
                                <a:latin typeface="Cambria Math" panose="02040503050406030204" pitchFamily="18" charset="0"/>
                                <a:ea typeface="Cambria Math" panose="02040503050406030204" pitchFamily="18" charset="0"/>
                              </a:rPr>
                              <m:t>𝐴</m:t>
                            </m:r>
                            <m:r>
                              <a:rPr lang="en-US" sz="2600" b="1" i="1">
                                <a:latin typeface="Cambria Math" panose="02040503050406030204" pitchFamily="18" charset="0"/>
                                <a:ea typeface="Cambria Math" panose="02040503050406030204" pitchFamily="18" charset="0"/>
                              </a:rPr>
                              <m:t>𝒗</m:t>
                            </m:r>
                          </m:e>
                          <m:sub>
                            <m:r>
                              <a:rPr lang="en-US" sz="2600" i="1">
                                <a:latin typeface="Cambria Math" panose="02040503050406030204" pitchFamily="18" charset="0"/>
                                <a:ea typeface="Cambria Math" panose="02040503050406030204" pitchFamily="18" charset="0"/>
                              </a:rPr>
                              <m:t>1</m:t>
                            </m:r>
                          </m:sub>
                        </m:sSub>
                        <m:r>
                          <m:rPr>
                            <m:nor/>
                          </m:rPr>
                          <a:rPr lang="en-US" sz="2600" b="0" i="0" smtClean="0">
                            <a:latin typeface="Cambria Math" panose="02040503050406030204" pitchFamily="18" charset="0"/>
                            <a:ea typeface="Cambria Math" panose="02040503050406030204" pitchFamily="18" charset="0"/>
                          </a:rPr>
                          <m:t> </m:t>
                        </m:r>
                        <m:r>
                          <a:rPr lang="en-US" sz="2600" i="1">
                            <a:latin typeface="Cambria Math" panose="02040503050406030204" pitchFamily="18" charset="0"/>
                            <a:ea typeface="Cambria Math" panose="02040503050406030204" pitchFamily="18" charset="0"/>
                          </a:rPr>
                          <m:t>𝐴</m:t>
                        </m:r>
                        <m:sSub>
                          <m:sSubPr>
                            <m:ctrlPr>
                              <a:rPr lang="en-US" sz="2600" i="1">
                                <a:latin typeface="Cambria Math" panose="02040503050406030204" pitchFamily="18" charset="0"/>
                                <a:ea typeface="Cambria Math" panose="02040503050406030204" pitchFamily="18" charset="0"/>
                              </a:rPr>
                            </m:ctrlPr>
                          </m:sSubPr>
                          <m:e>
                            <m:r>
                              <a:rPr lang="en-US" sz="2600" b="1" i="1">
                                <a:latin typeface="Cambria Math" panose="02040503050406030204" pitchFamily="18" charset="0"/>
                                <a:ea typeface="Cambria Math" panose="02040503050406030204" pitchFamily="18" charset="0"/>
                              </a:rPr>
                              <m:t>𝒗</m:t>
                            </m:r>
                          </m:e>
                          <m:sub>
                            <m:r>
                              <a:rPr lang="en-US" sz="2600" i="1">
                                <a:latin typeface="Cambria Math" panose="02040503050406030204" pitchFamily="18" charset="0"/>
                                <a:ea typeface="Cambria Math" panose="02040503050406030204" pitchFamily="18" charset="0"/>
                              </a:rPr>
                              <m:t>2</m:t>
                            </m:r>
                          </m:sub>
                        </m:sSub>
                        <m:r>
                          <a:rPr lang="en-US" sz="2600" i="1">
                            <a:latin typeface="Cambria Math" panose="02040503050406030204" pitchFamily="18" charset="0"/>
                            <a:ea typeface="Cambria Math" panose="02040503050406030204" pitchFamily="18" charset="0"/>
                          </a:rPr>
                          <m:t>⋯</m:t>
                        </m:r>
                        <m:sSub>
                          <m:sSubPr>
                            <m:ctrlPr>
                              <a:rPr lang="en-US" sz="2600" i="1">
                                <a:latin typeface="Cambria Math" panose="02040503050406030204" pitchFamily="18" charset="0"/>
                                <a:ea typeface="Cambria Math" panose="02040503050406030204" pitchFamily="18" charset="0"/>
                              </a:rPr>
                            </m:ctrlPr>
                          </m:sSubPr>
                          <m:e>
                            <m:r>
                              <a:rPr lang="en-US" sz="2600" i="1">
                                <a:latin typeface="Cambria Math" panose="02040503050406030204" pitchFamily="18" charset="0"/>
                                <a:ea typeface="Cambria Math" panose="02040503050406030204" pitchFamily="18" charset="0"/>
                              </a:rPr>
                              <m:t>𝐴</m:t>
                            </m:r>
                            <m:r>
                              <a:rPr lang="en-US" sz="2600" b="1" i="1">
                                <a:latin typeface="Cambria Math" panose="02040503050406030204" pitchFamily="18" charset="0"/>
                                <a:ea typeface="Cambria Math" panose="02040503050406030204" pitchFamily="18" charset="0"/>
                              </a:rPr>
                              <m:t>𝒗</m:t>
                            </m:r>
                          </m:e>
                          <m:sub>
                            <m:r>
                              <a:rPr lang="en-US" sz="2600" i="1">
                                <a:latin typeface="Cambria Math" panose="02040503050406030204" pitchFamily="18" charset="0"/>
                                <a:ea typeface="Cambria Math" panose="02040503050406030204" pitchFamily="18" charset="0"/>
                              </a:rPr>
                              <m:t>𝑛</m:t>
                            </m:r>
                          </m:sub>
                        </m:sSub>
                      </m:e>
                    </m:d>
                    <m:r>
                      <a:rPr lang="en-US" sz="2600" b="0" i="0" smtClean="0">
                        <a:latin typeface="Cambria Math" panose="02040503050406030204" pitchFamily="18" charset="0"/>
                        <a:ea typeface="Cambria Math" panose="02040503050406030204" pitchFamily="18" charset="0"/>
                      </a:rPr>
                      <m:t>=</m:t>
                    </m:r>
                  </m:oMath>
                </a14:m>
                <a:r>
                  <a:rPr lang="en-US" sz="2600" dirty="0">
                    <a:latin typeface="Arial" panose="020B0604020202020204" pitchFamily="34" charset="0"/>
                    <a:cs typeface="Arial" panose="020B0604020202020204" pitchFamily="34" charset="0"/>
                  </a:rPr>
                  <a:t> </a:t>
                </a:r>
                <a14:m>
                  <m:oMath xmlns:m="http://schemas.openxmlformats.org/officeDocument/2006/math">
                    <m:r>
                      <a:rPr lang="en-US" sz="2600" i="1">
                        <a:latin typeface="Cambria Math" panose="02040503050406030204" pitchFamily="18" charset="0"/>
                        <a:ea typeface="Cambria Math" panose="02040503050406030204" pitchFamily="18" charset="0"/>
                      </a:rPr>
                      <m:t>[</m:t>
                    </m:r>
                    <m:sSub>
                      <m:sSubPr>
                        <m:ctrlPr>
                          <a:rPr lang="en-US" sz="2600" i="1">
                            <a:latin typeface="Cambria Math" panose="02040503050406030204" pitchFamily="18" charset="0"/>
                            <a:ea typeface="Cambria Math" panose="02040503050406030204" pitchFamily="18" charset="0"/>
                          </a:rPr>
                        </m:ctrlPr>
                      </m:sSubPr>
                      <m:e>
                        <m:sSub>
                          <m:sSubPr>
                            <m:ctrlPr>
                              <a:rPr lang="en-US" sz="2600" i="1">
                                <a:latin typeface="Cambria Math" panose="02040503050406030204" pitchFamily="18" charset="0"/>
                                <a:ea typeface="Cambria Math" panose="02040503050406030204" pitchFamily="18" charset="0"/>
                              </a:rPr>
                            </m:ctrlPr>
                          </m:sSubPr>
                          <m:e>
                            <m:r>
                              <a:rPr lang="en-US" sz="2600" i="1">
                                <a:latin typeface="Cambria Math" panose="02040503050406030204" pitchFamily="18" charset="0"/>
                                <a:ea typeface="Cambria Math" panose="02040503050406030204" pitchFamily="18" charset="0"/>
                              </a:rPr>
                              <m:t>𝜆</m:t>
                            </m:r>
                          </m:e>
                          <m:sub>
                            <m:r>
                              <a:rPr lang="en-US" sz="2600" i="1">
                                <a:latin typeface="Cambria Math" panose="02040503050406030204" pitchFamily="18" charset="0"/>
                                <a:ea typeface="Cambria Math" panose="02040503050406030204" pitchFamily="18" charset="0"/>
                              </a:rPr>
                              <m:t>1</m:t>
                            </m:r>
                          </m:sub>
                        </m:sSub>
                        <m:r>
                          <a:rPr lang="en-US" sz="2600" b="1" i="1">
                            <a:latin typeface="Cambria Math" panose="02040503050406030204" pitchFamily="18" charset="0"/>
                            <a:ea typeface="Cambria Math" panose="02040503050406030204" pitchFamily="18" charset="0"/>
                          </a:rPr>
                          <m:t>𝒗</m:t>
                        </m:r>
                      </m:e>
                      <m:sub>
                        <m:r>
                          <a:rPr lang="en-US" sz="2600" i="1">
                            <a:latin typeface="Cambria Math" panose="02040503050406030204" pitchFamily="18" charset="0"/>
                            <a:ea typeface="Cambria Math" panose="02040503050406030204" pitchFamily="18" charset="0"/>
                          </a:rPr>
                          <m:t>1</m:t>
                        </m:r>
                      </m:sub>
                    </m:sSub>
                  </m:oMath>
                </a14:m>
                <a:r>
                  <a:rPr lang="en-US" sz="2600" dirty="0">
                    <a:latin typeface="Arial" panose="020B0604020202020204" pitchFamily="34" charset="0"/>
                    <a:ea typeface="Cambria Math" panose="02040503050406030204" pitchFamily="18" charset="0"/>
                    <a:cs typeface="Arial" panose="020B0604020202020204" pitchFamily="34" charset="0"/>
                  </a:rPr>
                  <a:t> </a:t>
                </a:r>
                <a14:m>
                  <m:oMath xmlns:m="http://schemas.openxmlformats.org/officeDocument/2006/math">
                    <m:sSub>
                      <m:sSubPr>
                        <m:ctrlPr>
                          <a:rPr lang="en-US" sz="2600" i="1">
                            <a:latin typeface="Cambria Math" panose="02040503050406030204" pitchFamily="18" charset="0"/>
                            <a:ea typeface="Cambria Math" panose="02040503050406030204" pitchFamily="18" charset="0"/>
                          </a:rPr>
                        </m:ctrlPr>
                      </m:sSubPr>
                      <m:e>
                        <m:r>
                          <a:rPr lang="en-US" sz="2600" i="1">
                            <a:latin typeface="Cambria Math" panose="02040503050406030204" pitchFamily="18" charset="0"/>
                            <a:ea typeface="Cambria Math" panose="02040503050406030204" pitchFamily="18" charset="0"/>
                          </a:rPr>
                          <m:t>𝜆</m:t>
                        </m:r>
                      </m:e>
                      <m:sub>
                        <m:r>
                          <a:rPr lang="en-US" sz="2600" i="1">
                            <a:latin typeface="Cambria Math" panose="02040503050406030204" pitchFamily="18" charset="0"/>
                            <a:ea typeface="Cambria Math" panose="02040503050406030204" pitchFamily="18" charset="0"/>
                          </a:rPr>
                          <m:t>2</m:t>
                        </m:r>
                      </m:sub>
                    </m:sSub>
                    <m:r>
                      <a:rPr lang="en-US" sz="2600" i="1">
                        <a:latin typeface="Cambria Math" panose="02040503050406030204" pitchFamily="18" charset="0"/>
                        <a:ea typeface="Cambria Math" panose="02040503050406030204" pitchFamily="18" charset="0"/>
                      </a:rPr>
                      <m:t> </m:t>
                    </m:r>
                    <m:sSub>
                      <m:sSubPr>
                        <m:ctrlPr>
                          <a:rPr lang="en-US" sz="2600" i="1">
                            <a:latin typeface="Cambria Math" panose="02040503050406030204" pitchFamily="18" charset="0"/>
                            <a:ea typeface="Cambria Math" panose="02040503050406030204" pitchFamily="18" charset="0"/>
                          </a:rPr>
                        </m:ctrlPr>
                      </m:sSubPr>
                      <m:e>
                        <m:r>
                          <a:rPr lang="en-US" sz="2600" b="1" i="1">
                            <a:latin typeface="Cambria Math" panose="02040503050406030204" pitchFamily="18" charset="0"/>
                            <a:ea typeface="Cambria Math" panose="02040503050406030204" pitchFamily="18" charset="0"/>
                          </a:rPr>
                          <m:t>𝒗</m:t>
                        </m:r>
                      </m:e>
                      <m:sub>
                        <m:r>
                          <a:rPr lang="en-US" sz="2600" i="1">
                            <a:latin typeface="Cambria Math" panose="02040503050406030204" pitchFamily="18" charset="0"/>
                            <a:ea typeface="Cambria Math" panose="02040503050406030204" pitchFamily="18" charset="0"/>
                          </a:rPr>
                          <m:t>2</m:t>
                        </m:r>
                      </m:sub>
                    </m:sSub>
                    <m:r>
                      <a:rPr lang="en-US" sz="2600" i="1">
                        <a:latin typeface="Cambria Math" panose="02040503050406030204" pitchFamily="18" charset="0"/>
                        <a:ea typeface="Cambria Math" panose="02040503050406030204" pitchFamily="18" charset="0"/>
                      </a:rPr>
                      <m:t>⋯</m:t>
                    </m:r>
                    <m:sSub>
                      <m:sSubPr>
                        <m:ctrlPr>
                          <a:rPr lang="en-US" sz="2600" i="1">
                            <a:latin typeface="Cambria Math" panose="02040503050406030204" pitchFamily="18" charset="0"/>
                            <a:ea typeface="Cambria Math" panose="02040503050406030204" pitchFamily="18" charset="0"/>
                          </a:rPr>
                        </m:ctrlPr>
                      </m:sSubPr>
                      <m:e>
                        <m:sSub>
                          <m:sSubPr>
                            <m:ctrlPr>
                              <a:rPr lang="en-US" sz="2600" i="1">
                                <a:latin typeface="Cambria Math" panose="02040503050406030204" pitchFamily="18" charset="0"/>
                                <a:ea typeface="Cambria Math" panose="02040503050406030204" pitchFamily="18" charset="0"/>
                              </a:rPr>
                            </m:ctrlPr>
                          </m:sSubPr>
                          <m:e>
                            <m:r>
                              <a:rPr lang="en-US" sz="2600" i="1">
                                <a:latin typeface="Cambria Math" panose="02040503050406030204" pitchFamily="18" charset="0"/>
                                <a:ea typeface="Cambria Math" panose="02040503050406030204" pitchFamily="18" charset="0"/>
                              </a:rPr>
                              <m:t>𝜆</m:t>
                            </m:r>
                          </m:e>
                          <m:sub>
                            <m:r>
                              <a:rPr lang="en-US" sz="2600" i="1">
                                <a:latin typeface="Cambria Math" panose="02040503050406030204" pitchFamily="18" charset="0"/>
                                <a:ea typeface="Cambria Math" panose="02040503050406030204" pitchFamily="18" charset="0"/>
                              </a:rPr>
                              <m:t>𝑛</m:t>
                            </m:r>
                          </m:sub>
                        </m:sSub>
                        <m:r>
                          <a:rPr lang="en-US" sz="2600" b="1" i="1">
                            <a:latin typeface="Cambria Math" panose="02040503050406030204" pitchFamily="18" charset="0"/>
                            <a:ea typeface="Cambria Math" panose="02040503050406030204" pitchFamily="18" charset="0"/>
                          </a:rPr>
                          <m:t>𝒗</m:t>
                        </m:r>
                      </m:e>
                      <m:sub>
                        <m:r>
                          <a:rPr lang="en-US" sz="2600" i="1">
                            <a:latin typeface="Cambria Math" panose="02040503050406030204" pitchFamily="18" charset="0"/>
                            <a:ea typeface="Cambria Math" panose="02040503050406030204" pitchFamily="18" charset="0"/>
                          </a:rPr>
                          <m:t>𝑛</m:t>
                        </m:r>
                      </m:sub>
                    </m:sSub>
                    <m:r>
                      <a:rPr lang="en-US" sz="2600">
                        <a:latin typeface="Cambria Math" panose="02040503050406030204" pitchFamily="18" charset="0"/>
                        <a:ea typeface="Cambria Math" panose="02040503050406030204" pitchFamily="18" charset="0"/>
                      </a:rPr>
                      <m:t>]</m:t>
                    </m:r>
                  </m:oMath>
                </a14:m>
                <a:r>
                  <a:rPr lang="en-US" sz="2600" dirty="0">
                    <a:latin typeface="Arial" panose="020B0604020202020204" pitchFamily="34" charset="0"/>
                    <a:ea typeface="Cambria Math" panose="02040503050406030204" pitchFamily="18" charset="0"/>
                    <a:cs typeface="Arial" panose="020B0604020202020204" pitchFamily="34" charset="0"/>
                  </a:rPr>
                  <a:t>  </a:t>
                </a:r>
                <a:r>
                  <a:rPr lang="en-US" sz="2600" dirty="0">
                    <a:latin typeface="Arial" panose="020B0604020202020204" pitchFamily="34" charset="0"/>
                    <a:ea typeface="Cambria Math" panose="02040503050406030204" pitchFamily="18" charset="0"/>
                    <a:cs typeface="Arial" panose="020B0604020202020204" pitchFamily="34" charset="0"/>
                    <a:sym typeface="Wingdings" pitchFamily="2" charset="2"/>
                  </a:rPr>
                  <a:t> </a:t>
                </a:r>
                <a14:m>
                  <m:oMath xmlns:m="http://schemas.openxmlformats.org/officeDocument/2006/math">
                    <m:sSub>
                      <m:sSubPr>
                        <m:ctrlPr>
                          <a:rPr lang="en-US" sz="2600" i="1">
                            <a:latin typeface="Cambria Math" panose="02040503050406030204" pitchFamily="18" charset="0"/>
                            <a:ea typeface="Cambria Math" panose="02040503050406030204" pitchFamily="18" charset="0"/>
                          </a:rPr>
                        </m:ctrlPr>
                      </m:sSubPr>
                      <m:e>
                        <m:r>
                          <a:rPr lang="en-US" sz="2600" i="1">
                            <a:latin typeface="Cambria Math" panose="02040503050406030204" pitchFamily="18" charset="0"/>
                            <a:ea typeface="Cambria Math" panose="02040503050406030204" pitchFamily="18" charset="0"/>
                          </a:rPr>
                          <m:t>𝐴</m:t>
                        </m:r>
                        <m:r>
                          <a:rPr lang="en-US" sz="2600" b="1" i="1">
                            <a:latin typeface="Cambria Math" panose="02040503050406030204" pitchFamily="18" charset="0"/>
                            <a:ea typeface="Cambria Math" panose="02040503050406030204" pitchFamily="18" charset="0"/>
                          </a:rPr>
                          <m:t>𝒗</m:t>
                        </m:r>
                      </m:e>
                      <m:sub>
                        <m:r>
                          <a:rPr lang="en-US" sz="2600" i="1">
                            <a:latin typeface="Cambria Math" panose="02040503050406030204" pitchFamily="18" charset="0"/>
                            <a:ea typeface="Cambria Math" panose="02040503050406030204" pitchFamily="18" charset="0"/>
                          </a:rPr>
                          <m:t>1</m:t>
                        </m:r>
                      </m:sub>
                    </m:sSub>
                    <m:r>
                      <a:rPr lang="en-US" sz="2600" b="0" i="1" smtClean="0">
                        <a:latin typeface="Cambria Math" panose="02040503050406030204" pitchFamily="18" charset="0"/>
                        <a:ea typeface="Cambria Math" panose="02040503050406030204" pitchFamily="18" charset="0"/>
                      </a:rPr>
                      <m:t>=</m:t>
                    </m:r>
                  </m:oMath>
                </a14:m>
                <a:r>
                  <a:rPr lang="en-US" sz="2600" dirty="0">
                    <a:latin typeface="Arial" panose="020B0604020202020204" pitchFamily="34" charset="0"/>
                    <a:ea typeface="Cambria Math" panose="02040503050406030204" pitchFamily="18" charset="0"/>
                    <a:cs typeface="Arial" panose="020B0604020202020204" pitchFamily="34" charset="0"/>
                  </a:rPr>
                  <a:t> </a:t>
                </a:r>
                <a14:m>
                  <m:oMath xmlns:m="http://schemas.openxmlformats.org/officeDocument/2006/math">
                    <m:sSub>
                      <m:sSubPr>
                        <m:ctrlPr>
                          <a:rPr lang="en-US" sz="2600" i="1">
                            <a:latin typeface="Cambria Math" panose="02040503050406030204" pitchFamily="18" charset="0"/>
                            <a:ea typeface="Cambria Math" panose="02040503050406030204" pitchFamily="18" charset="0"/>
                          </a:rPr>
                        </m:ctrlPr>
                      </m:sSubPr>
                      <m:e>
                        <m:sSub>
                          <m:sSubPr>
                            <m:ctrlPr>
                              <a:rPr lang="en-US" sz="2600" i="1">
                                <a:latin typeface="Cambria Math" panose="02040503050406030204" pitchFamily="18" charset="0"/>
                                <a:ea typeface="Cambria Math" panose="02040503050406030204" pitchFamily="18" charset="0"/>
                              </a:rPr>
                            </m:ctrlPr>
                          </m:sSubPr>
                          <m:e>
                            <m:r>
                              <a:rPr lang="en-US" sz="2600" i="1">
                                <a:latin typeface="Cambria Math" panose="02040503050406030204" pitchFamily="18" charset="0"/>
                                <a:ea typeface="Cambria Math" panose="02040503050406030204" pitchFamily="18" charset="0"/>
                              </a:rPr>
                              <m:t>𝜆</m:t>
                            </m:r>
                          </m:e>
                          <m:sub>
                            <m:r>
                              <a:rPr lang="en-US" sz="2600" i="1">
                                <a:latin typeface="Cambria Math" panose="02040503050406030204" pitchFamily="18" charset="0"/>
                                <a:ea typeface="Cambria Math" panose="02040503050406030204" pitchFamily="18" charset="0"/>
                              </a:rPr>
                              <m:t>1</m:t>
                            </m:r>
                          </m:sub>
                        </m:sSub>
                        <m:r>
                          <a:rPr lang="en-US" sz="2600" b="1" i="1">
                            <a:latin typeface="Cambria Math" panose="02040503050406030204" pitchFamily="18" charset="0"/>
                            <a:ea typeface="Cambria Math" panose="02040503050406030204" pitchFamily="18" charset="0"/>
                          </a:rPr>
                          <m:t>𝒗</m:t>
                        </m:r>
                      </m:e>
                      <m:sub>
                        <m:r>
                          <a:rPr lang="en-US" sz="2600" i="1">
                            <a:latin typeface="Cambria Math" panose="02040503050406030204" pitchFamily="18" charset="0"/>
                            <a:ea typeface="Cambria Math" panose="02040503050406030204" pitchFamily="18" charset="0"/>
                          </a:rPr>
                          <m:t>1</m:t>
                        </m:r>
                      </m:sub>
                    </m:sSub>
                  </m:oMath>
                </a14:m>
                <a:r>
                  <a:rPr lang="en-US" sz="2600" dirty="0">
                    <a:latin typeface="Arial" panose="020B0604020202020204" pitchFamily="34" charset="0"/>
                    <a:ea typeface="Cambria Math" panose="02040503050406030204" pitchFamily="18" charset="0"/>
                    <a:cs typeface="Arial" panose="020B0604020202020204" pitchFamily="34" charset="0"/>
                  </a:rPr>
                  <a:t>, </a:t>
                </a:r>
                <a14:m>
                  <m:oMath xmlns:m="http://schemas.openxmlformats.org/officeDocument/2006/math">
                    <m:r>
                      <a:rPr lang="en-US" sz="2600" i="1">
                        <a:latin typeface="Cambria Math" panose="02040503050406030204" pitchFamily="18" charset="0"/>
                        <a:ea typeface="Cambria Math" panose="02040503050406030204" pitchFamily="18" charset="0"/>
                      </a:rPr>
                      <m:t>⋯,</m:t>
                    </m:r>
                    <m:sSub>
                      <m:sSubPr>
                        <m:ctrlPr>
                          <a:rPr lang="en-US" sz="2600" i="1">
                            <a:latin typeface="Cambria Math" panose="02040503050406030204" pitchFamily="18" charset="0"/>
                            <a:ea typeface="Cambria Math" panose="02040503050406030204" pitchFamily="18" charset="0"/>
                          </a:rPr>
                        </m:ctrlPr>
                      </m:sSubPr>
                      <m:e>
                        <m:r>
                          <a:rPr lang="en-US" sz="2600" i="1">
                            <a:latin typeface="Cambria Math" panose="02040503050406030204" pitchFamily="18" charset="0"/>
                            <a:ea typeface="Cambria Math" panose="02040503050406030204" pitchFamily="18" charset="0"/>
                          </a:rPr>
                          <m:t>𝐴</m:t>
                        </m:r>
                        <m:r>
                          <a:rPr lang="en-US" sz="2600" b="1" i="1">
                            <a:latin typeface="Cambria Math" panose="02040503050406030204" pitchFamily="18" charset="0"/>
                            <a:ea typeface="Cambria Math" panose="02040503050406030204" pitchFamily="18" charset="0"/>
                          </a:rPr>
                          <m:t>𝒗</m:t>
                        </m:r>
                      </m:e>
                      <m:sub>
                        <m:r>
                          <a:rPr lang="en-US" sz="2600" i="1">
                            <a:latin typeface="Cambria Math" panose="02040503050406030204" pitchFamily="18" charset="0"/>
                            <a:ea typeface="Cambria Math" panose="02040503050406030204" pitchFamily="18" charset="0"/>
                          </a:rPr>
                          <m:t>𝑛</m:t>
                        </m:r>
                      </m:sub>
                    </m:sSub>
                    <m:r>
                      <a:rPr lang="en-US" sz="2600" b="0" i="1" smtClean="0">
                        <a:latin typeface="Cambria Math" panose="02040503050406030204" pitchFamily="18" charset="0"/>
                        <a:ea typeface="Cambria Math" panose="02040503050406030204" pitchFamily="18" charset="0"/>
                      </a:rPr>
                      <m:t>=</m:t>
                    </m:r>
                    <m:sSub>
                      <m:sSubPr>
                        <m:ctrlPr>
                          <a:rPr lang="en-US" sz="2600" i="1">
                            <a:latin typeface="Cambria Math" panose="02040503050406030204" pitchFamily="18" charset="0"/>
                            <a:ea typeface="Cambria Math" panose="02040503050406030204" pitchFamily="18" charset="0"/>
                          </a:rPr>
                        </m:ctrlPr>
                      </m:sSubPr>
                      <m:e>
                        <m:sSub>
                          <m:sSubPr>
                            <m:ctrlPr>
                              <a:rPr lang="en-US" sz="2600" i="1">
                                <a:latin typeface="Cambria Math" panose="02040503050406030204" pitchFamily="18" charset="0"/>
                                <a:ea typeface="Cambria Math" panose="02040503050406030204" pitchFamily="18" charset="0"/>
                              </a:rPr>
                            </m:ctrlPr>
                          </m:sSubPr>
                          <m:e>
                            <m:r>
                              <a:rPr lang="en-US" sz="2600" i="1">
                                <a:latin typeface="Cambria Math" panose="02040503050406030204" pitchFamily="18" charset="0"/>
                                <a:ea typeface="Cambria Math" panose="02040503050406030204" pitchFamily="18" charset="0"/>
                              </a:rPr>
                              <m:t>𝜆</m:t>
                            </m:r>
                          </m:e>
                          <m:sub>
                            <m:r>
                              <a:rPr lang="en-US" sz="2600" i="1">
                                <a:latin typeface="Cambria Math" panose="02040503050406030204" pitchFamily="18" charset="0"/>
                                <a:ea typeface="Cambria Math" panose="02040503050406030204" pitchFamily="18" charset="0"/>
                              </a:rPr>
                              <m:t>𝑛</m:t>
                            </m:r>
                          </m:sub>
                        </m:sSub>
                        <m:r>
                          <a:rPr lang="en-US" sz="2600" b="1" i="1">
                            <a:latin typeface="Cambria Math" panose="02040503050406030204" pitchFamily="18" charset="0"/>
                            <a:ea typeface="Cambria Math" panose="02040503050406030204" pitchFamily="18" charset="0"/>
                          </a:rPr>
                          <m:t>𝒗</m:t>
                        </m:r>
                      </m:e>
                      <m:sub>
                        <m:r>
                          <a:rPr lang="en-US" sz="2600" i="1">
                            <a:latin typeface="Cambria Math" panose="02040503050406030204" pitchFamily="18" charset="0"/>
                            <a:ea typeface="Cambria Math" panose="02040503050406030204" pitchFamily="18" charset="0"/>
                          </a:rPr>
                          <m:t>𝑛</m:t>
                        </m:r>
                      </m:sub>
                    </m:sSub>
                  </m:oMath>
                </a14:m>
                <a:endParaRPr lang="en-US" sz="2600" dirty="0">
                  <a:latin typeface="Arial" panose="020B0604020202020204" pitchFamily="34" charset="0"/>
                  <a:ea typeface="Cambria Math" panose="02040503050406030204" pitchFamily="18" charset="0"/>
                  <a:cs typeface="Arial" panose="020B0604020202020204" pitchFamily="34" charset="0"/>
                </a:endParaRPr>
              </a:p>
              <a:p>
                <a:pPr lvl="1">
                  <a:lnSpc>
                    <a:spcPct val="120000"/>
                  </a:lnSpc>
                  <a:spcBef>
                    <a:spcPts val="0"/>
                  </a:spcBef>
                </a:pPr>
                <a:endParaRPr lang="en-US" sz="2600" dirty="0">
                  <a:latin typeface="Arial" panose="020B0604020202020204" pitchFamily="34" charset="0"/>
                  <a:cs typeface="Arial" panose="020B0604020202020204" pitchFamily="34" charset="0"/>
                </a:endParaRPr>
              </a:p>
              <a:p>
                <a:pPr lvl="1">
                  <a:lnSpc>
                    <a:spcPct val="120000"/>
                  </a:lnSpc>
                  <a:spcBef>
                    <a:spcPts val="0"/>
                  </a:spcBef>
                </a:pPr>
                <a:r>
                  <a:rPr lang="en-US" sz="2600" dirty="0">
                    <a:latin typeface="Arial" panose="020B0604020202020204" pitchFamily="34" charset="0"/>
                    <a:cs typeface="Arial" panose="020B0604020202020204" pitchFamily="34" charset="0"/>
                  </a:rPr>
                  <a:t>Therefore, </a:t>
                </a:r>
                <a14:m>
                  <m:oMath xmlns:m="http://schemas.openxmlformats.org/officeDocument/2006/math">
                    <m:sSub>
                      <m:sSubPr>
                        <m:ctrlPr>
                          <a:rPr lang="en-US" sz="2600" i="1">
                            <a:latin typeface="Cambria Math" panose="02040503050406030204" pitchFamily="18" charset="0"/>
                            <a:ea typeface="Cambria Math" panose="02040503050406030204" pitchFamily="18" charset="0"/>
                          </a:rPr>
                        </m:ctrlPr>
                      </m:sSubPr>
                      <m:e>
                        <m:r>
                          <a:rPr lang="en-US" sz="2600" b="1" i="1" smtClean="0">
                            <a:latin typeface="Cambria Math" panose="02040503050406030204" pitchFamily="18" charset="0"/>
                            <a:ea typeface="Cambria Math" panose="02040503050406030204" pitchFamily="18" charset="0"/>
                          </a:rPr>
                          <m:t>𝒗</m:t>
                        </m:r>
                      </m:e>
                      <m:sub>
                        <m:r>
                          <a:rPr lang="en-US" sz="2600" i="1">
                            <a:latin typeface="Cambria Math" panose="02040503050406030204" pitchFamily="18" charset="0"/>
                            <a:ea typeface="Cambria Math" panose="02040503050406030204" pitchFamily="18" charset="0"/>
                          </a:rPr>
                          <m:t>1</m:t>
                        </m:r>
                      </m:sub>
                    </m:sSub>
                  </m:oMath>
                </a14:m>
                <a:r>
                  <a:rPr lang="en-US" sz="2600" dirty="0">
                    <a:latin typeface="Arial" panose="020B0604020202020204" pitchFamily="34" charset="0"/>
                    <a:cs typeface="Arial" panose="020B0604020202020204" pitchFamily="34" charset="0"/>
                  </a:rPr>
                  <a:t>,</a:t>
                </a:r>
                <a:r>
                  <a:rPr lang="en-US" sz="2600" dirty="0">
                    <a:latin typeface="Arial" panose="020B0604020202020204" pitchFamily="34" charset="0"/>
                    <a:ea typeface="Cambria Math" panose="02040503050406030204" pitchFamily="18" charset="0"/>
                    <a:cs typeface="Arial" panose="020B0604020202020204" pitchFamily="34" charset="0"/>
                  </a:rPr>
                  <a:t> </a:t>
                </a:r>
                <a14:m>
                  <m:oMath xmlns:m="http://schemas.openxmlformats.org/officeDocument/2006/math">
                    <m:sSub>
                      <m:sSubPr>
                        <m:ctrlPr>
                          <a:rPr lang="en-US" sz="2600" i="1">
                            <a:latin typeface="Cambria Math" panose="02040503050406030204" pitchFamily="18" charset="0"/>
                            <a:ea typeface="Cambria Math" panose="02040503050406030204" pitchFamily="18" charset="0"/>
                          </a:rPr>
                        </m:ctrlPr>
                      </m:sSubPr>
                      <m:e>
                        <m:r>
                          <a:rPr lang="en-US" sz="2600" b="1" i="1">
                            <a:latin typeface="Cambria Math" panose="02040503050406030204" pitchFamily="18" charset="0"/>
                            <a:ea typeface="Cambria Math" panose="02040503050406030204" pitchFamily="18" charset="0"/>
                          </a:rPr>
                          <m:t>𝒗</m:t>
                        </m:r>
                      </m:e>
                      <m:sub>
                        <m:r>
                          <a:rPr lang="en-US" sz="2600" b="0" i="1" smtClean="0">
                            <a:latin typeface="Cambria Math" panose="02040503050406030204" pitchFamily="18" charset="0"/>
                            <a:ea typeface="Cambria Math" panose="02040503050406030204" pitchFamily="18" charset="0"/>
                          </a:rPr>
                          <m:t>2</m:t>
                        </m:r>
                      </m:sub>
                    </m:sSub>
                    <m:r>
                      <a:rPr lang="en-US" sz="2600" b="0" i="1" smtClean="0">
                        <a:latin typeface="Cambria Math" panose="02040503050406030204" pitchFamily="18" charset="0"/>
                        <a:ea typeface="Cambria Math" panose="02040503050406030204" pitchFamily="18" charset="0"/>
                      </a:rPr>
                      <m:t>,⋯,</m:t>
                    </m:r>
                    <m:sSub>
                      <m:sSubPr>
                        <m:ctrlPr>
                          <a:rPr lang="en-US" sz="2600" i="1">
                            <a:latin typeface="Cambria Math" panose="02040503050406030204" pitchFamily="18" charset="0"/>
                            <a:ea typeface="Cambria Math" panose="02040503050406030204" pitchFamily="18" charset="0"/>
                          </a:rPr>
                        </m:ctrlPr>
                      </m:sSubPr>
                      <m:e>
                        <m:r>
                          <a:rPr lang="en-US" sz="2600" b="1" i="1">
                            <a:latin typeface="Cambria Math" panose="02040503050406030204" pitchFamily="18" charset="0"/>
                            <a:ea typeface="Cambria Math" panose="02040503050406030204" pitchFamily="18" charset="0"/>
                          </a:rPr>
                          <m:t>𝒗</m:t>
                        </m:r>
                      </m:e>
                      <m:sub>
                        <m:r>
                          <a:rPr lang="en-US" sz="2600" b="0" i="1" smtClean="0">
                            <a:latin typeface="Cambria Math" panose="02040503050406030204" pitchFamily="18" charset="0"/>
                            <a:ea typeface="Cambria Math" panose="02040503050406030204" pitchFamily="18" charset="0"/>
                          </a:rPr>
                          <m:t>𝑛</m:t>
                        </m:r>
                      </m:sub>
                    </m:sSub>
                  </m:oMath>
                </a14:m>
                <a:r>
                  <a:rPr lang="en-US" sz="2600" dirty="0">
                    <a:latin typeface="Arial" panose="020B0604020202020204" pitchFamily="34" charset="0"/>
                    <a:cs typeface="Arial" panose="020B0604020202020204" pitchFamily="34" charset="0"/>
                  </a:rPr>
                  <a:t> are the eigenvectors, and </a:t>
                </a:r>
                <a14:m>
                  <m:oMath xmlns:m="http://schemas.openxmlformats.org/officeDocument/2006/math">
                    <m:sSub>
                      <m:sSubPr>
                        <m:ctrlPr>
                          <a:rPr lang="en-US" sz="2600" i="1">
                            <a:latin typeface="Cambria Math" panose="02040503050406030204" pitchFamily="18" charset="0"/>
                            <a:ea typeface="Cambria Math" panose="02040503050406030204" pitchFamily="18" charset="0"/>
                          </a:rPr>
                        </m:ctrlPr>
                      </m:sSubPr>
                      <m:e>
                        <m:r>
                          <a:rPr lang="en-US" sz="2600" i="1">
                            <a:latin typeface="Cambria Math" panose="02040503050406030204" pitchFamily="18" charset="0"/>
                            <a:ea typeface="Cambria Math" panose="02040503050406030204" pitchFamily="18" charset="0"/>
                          </a:rPr>
                          <m:t>𝜆</m:t>
                        </m:r>
                      </m:e>
                      <m:sub>
                        <m:r>
                          <a:rPr lang="en-US" sz="2600" i="1">
                            <a:latin typeface="Cambria Math" panose="02040503050406030204" pitchFamily="18" charset="0"/>
                            <a:ea typeface="Cambria Math" panose="02040503050406030204" pitchFamily="18" charset="0"/>
                          </a:rPr>
                          <m:t>1</m:t>
                        </m:r>
                      </m:sub>
                    </m:sSub>
                    <m:r>
                      <a:rPr lang="en-US" sz="2600" b="0" i="1" smtClean="0">
                        <a:latin typeface="Cambria Math" panose="02040503050406030204" pitchFamily="18" charset="0"/>
                        <a:ea typeface="Cambria Math" panose="02040503050406030204" pitchFamily="18" charset="0"/>
                      </a:rPr>
                      <m:t>,</m:t>
                    </m:r>
                    <m:sSub>
                      <m:sSubPr>
                        <m:ctrlPr>
                          <a:rPr lang="en-US" sz="2600" i="1">
                            <a:latin typeface="Cambria Math" panose="02040503050406030204" pitchFamily="18" charset="0"/>
                            <a:ea typeface="Cambria Math" panose="02040503050406030204" pitchFamily="18" charset="0"/>
                          </a:rPr>
                        </m:ctrlPr>
                      </m:sSubPr>
                      <m:e>
                        <m:r>
                          <a:rPr lang="en-US" sz="2600" i="1">
                            <a:latin typeface="Cambria Math" panose="02040503050406030204" pitchFamily="18" charset="0"/>
                            <a:ea typeface="Cambria Math" panose="02040503050406030204" pitchFamily="18" charset="0"/>
                          </a:rPr>
                          <m:t>𝜆</m:t>
                        </m:r>
                      </m:e>
                      <m:sub>
                        <m:r>
                          <a:rPr lang="en-US" sz="2600" b="0" i="1" smtClean="0">
                            <a:latin typeface="Cambria Math" panose="02040503050406030204" pitchFamily="18" charset="0"/>
                            <a:ea typeface="Cambria Math" panose="02040503050406030204" pitchFamily="18" charset="0"/>
                          </a:rPr>
                          <m:t>2</m:t>
                        </m:r>
                      </m:sub>
                    </m:sSub>
                    <m:r>
                      <a:rPr lang="en-US" sz="2600" b="0" i="1" smtClean="0">
                        <a:latin typeface="Cambria Math" panose="02040503050406030204" pitchFamily="18" charset="0"/>
                        <a:ea typeface="Cambria Math" panose="02040503050406030204" pitchFamily="18" charset="0"/>
                      </a:rPr>
                      <m:t>,</m:t>
                    </m:r>
                    <m:r>
                      <a:rPr lang="en-US" sz="2600" i="1">
                        <a:latin typeface="Cambria Math" panose="02040503050406030204" pitchFamily="18" charset="0"/>
                        <a:ea typeface="Cambria Math" panose="02040503050406030204" pitchFamily="18" charset="0"/>
                      </a:rPr>
                      <m:t>⋯,</m:t>
                    </m:r>
                    <m:sSub>
                      <m:sSubPr>
                        <m:ctrlPr>
                          <a:rPr lang="en-US" sz="2600" i="1">
                            <a:latin typeface="Cambria Math" panose="02040503050406030204" pitchFamily="18" charset="0"/>
                            <a:ea typeface="Cambria Math" panose="02040503050406030204" pitchFamily="18" charset="0"/>
                          </a:rPr>
                        </m:ctrlPr>
                      </m:sSubPr>
                      <m:e>
                        <m:r>
                          <a:rPr lang="en-US" sz="2600" i="1">
                            <a:latin typeface="Cambria Math" panose="02040503050406030204" pitchFamily="18" charset="0"/>
                            <a:ea typeface="Cambria Math" panose="02040503050406030204" pitchFamily="18" charset="0"/>
                          </a:rPr>
                          <m:t>𝜆</m:t>
                        </m:r>
                      </m:e>
                      <m:sub>
                        <m:r>
                          <a:rPr lang="en-US" sz="2600" b="0" i="1" smtClean="0">
                            <a:latin typeface="Cambria Math" panose="02040503050406030204" pitchFamily="18" charset="0"/>
                            <a:ea typeface="Cambria Math" panose="02040503050406030204" pitchFamily="18" charset="0"/>
                          </a:rPr>
                          <m:t>𝑛</m:t>
                        </m:r>
                      </m:sub>
                    </m:sSub>
                  </m:oMath>
                </a14:m>
                <a:r>
                  <a:rPr lang="en-US" sz="2600" dirty="0">
                    <a:latin typeface="Arial" panose="020B0604020202020204" pitchFamily="34" charset="0"/>
                    <a:cs typeface="Arial" panose="020B0604020202020204" pitchFamily="34" charset="0"/>
                  </a:rPr>
                  <a:t> are the eigenvalues!</a:t>
                </a:r>
              </a:p>
              <a:p>
                <a:pPr lvl="1">
                  <a:lnSpc>
                    <a:spcPct val="120000"/>
                  </a:lnSpc>
                  <a:spcBef>
                    <a:spcPts val="0"/>
                  </a:spcBef>
                </a:pPr>
                <a:endParaRPr lang="en-US" dirty="0">
                  <a:latin typeface="Arial" panose="020B0604020202020204" pitchFamily="34" charset="0"/>
                  <a:cs typeface="Arial" panose="020B0604020202020204" pitchFamily="34" charset="0"/>
                </a:endParaRPr>
              </a:p>
            </p:txBody>
          </p:sp>
        </mc:Choice>
        <mc:Fallback xmlns="">
          <p:sp>
            <p:nvSpPr>
              <p:cNvPr id="3" name="Content Placeholder 2">
                <a:extLst>
                  <a:ext uri="{FF2B5EF4-FFF2-40B4-BE49-F238E27FC236}">
                    <a16:creationId xmlns:a16="http://schemas.microsoft.com/office/drawing/2014/main" id="{EBB33621-C0B6-45CE-F80F-DE5C5F226AD3}"/>
                  </a:ext>
                </a:extLst>
              </p:cNvPr>
              <p:cNvSpPr>
                <a:spLocks noGrp="1" noRot="1" noChangeAspect="1" noMove="1" noResize="1" noEditPoints="1" noAdjustHandles="1" noChangeArrowheads="1" noChangeShapeType="1" noTextEdit="1"/>
              </p:cNvSpPr>
              <p:nvPr>
                <p:ph idx="1"/>
              </p:nvPr>
            </p:nvSpPr>
            <p:spPr>
              <a:xfrm>
                <a:off x="522514" y="1211284"/>
                <a:ext cx="11091554" cy="5510192"/>
              </a:xfrm>
              <a:blipFill>
                <a:blip r:embed="rId2"/>
                <a:stretch>
                  <a:fillRect l="-572" t="-690"/>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23F1CDC0-9F72-DE0F-8544-EEBFA43205D4}"/>
              </a:ext>
            </a:extLst>
          </p:cNvPr>
          <p:cNvSpPr>
            <a:spLocks noGrp="1"/>
          </p:cNvSpPr>
          <p:nvPr>
            <p:ph type="sldNum" sz="quarter" idx="12"/>
          </p:nvPr>
        </p:nvSpPr>
        <p:spPr/>
        <p:txBody>
          <a:bodyPr/>
          <a:lstStyle/>
          <a:p>
            <a:fld id="{753F1077-7B91-4D11-8473-7F9D495CD0E2}" type="slidenum">
              <a:rPr lang="en-SG" smtClean="0"/>
              <a:t>14</a:t>
            </a:fld>
            <a:endParaRPr lang="en-SG"/>
          </a:p>
        </p:txBody>
      </p:sp>
    </p:spTree>
    <p:extLst>
      <p:ext uri="{BB962C8B-B14F-4D97-AF65-F5344CB8AC3E}">
        <p14:creationId xmlns:p14="http://schemas.microsoft.com/office/powerpoint/2010/main" val="11308908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7F9632-BF81-F6F5-D37F-F505AB3A2E88}"/>
              </a:ext>
            </a:extLst>
          </p:cNvPr>
          <p:cNvSpPr>
            <a:spLocks noGrp="1"/>
          </p:cNvSpPr>
          <p:nvPr>
            <p:ph type="title"/>
          </p:nvPr>
        </p:nvSpPr>
        <p:spPr/>
        <p:txBody>
          <a:bodyPr/>
          <a:lstStyle/>
          <a:p>
            <a:r>
              <a:rPr lang="en-US" sz="4400" u="sng" dirty="0">
                <a:solidFill>
                  <a:srgbClr val="FF0000"/>
                </a:solidFill>
              </a:rPr>
              <a:t>Key points – </a:t>
            </a:r>
            <a:r>
              <a:rPr lang="en-US" altLang="zh-CN" sz="4400" u="sng" dirty="0">
                <a:solidFill>
                  <a:srgbClr val="FF0000"/>
                </a:solidFill>
              </a:rPr>
              <a:t>8</a:t>
            </a:r>
            <a:r>
              <a:rPr lang="en-US" sz="4400" u="sng" dirty="0">
                <a:solidFill>
                  <a:srgbClr val="FF0000"/>
                </a:solidFill>
              </a:rPr>
              <a:t>.1.3 Diagonalize a Matrix (2)</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816E124-E8DA-3AEE-9700-2D92543F4A52}"/>
                  </a:ext>
                </a:extLst>
              </p:cNvPr>
              <p:cNvSpPr>
                <a:spLocks noGrp="1"/>
              </p:cNvSpPr>
              <p:nvPr>
                <p:ph idx="1"/>
              </p:nvPr>
            </p:nvSpPr>
            <p:spPr>
              <a:xfrm>
                <a:off x="838200" y="1690688"/>
                <a:ext cx="10515600" cy="4665662"/>
              </a:xfrm>
            </p:spPr>
            <p:txBody>
              <a:bodyPr>
                <a:normAutofit fontScale="92500" lnSpcReduction="20000"/>
              </a:bodyPr>
              <a:lstStyle/>
              <a:p>
                <a:pPr>
                  <a:lnSpc>
                    <a:spcPct val="120000"/>
                  </a:lnSpc>
                </a:pPr>
                <a:r>
                  <a:rPr lang="en-US" dirty="0">
                    <a:latin typeface="Arial" panose="020B0604020202020204" pitchFamily="34" charset="0"/>
                    <a:cs typeface="Arial" panose="020B0604020202020204" pitchFamily="34" charset="0"/>
                  </a:rPr>
                  <a:t>Example</a:t>
                </a:r>
              </a:p>
              <a:p>
                <a:pPr lvl="1">
                  <a:lnSpc>
                    <a:spcPct val="120000"/>
                  </a:lnSpc>
                  <a:buFont typeface="Courier New" panose="02070309020205020404" pitchFamily="49" charset="0"/>
                  <a:buChar char="o"/>
                </a:pPr>
                <a14:m>
                  <m:oMath xmlns:m="http://schemas.openxmlformats.org/officeDocument/2006/math">
                    <m:r>
                      <a:rPr lang="en-US" sz="2400" b="0" i="1" smtClean="0">
                        <a:latin typeface="Cambria Math" panose="02040503050406030204" pitchFamily="18" charset="0"/>
                        <a:ea typeface="Cambria Math" panose="02040503050406030204" pitchFamily="18" charset="0"/>
                      </a:rPr>
                      <m:t>𝐴</m:t>
                    </m:r>
                    <m:r>
                      <a:rPr lang="en-US" sz="2400" i="1" smtClean="0">
                        <a:latin typeface="Cambria Math" panose="02040503050406030204" pitchFamily="18" charset="0"/>
                        <a:ea typeface="Cambria Math" panose="02040503050406030204" pitchFamily="18" charset="0"/>
                      </a:rPr>
                      <m:t>=</m:t>
                    </m:r>
                    <m:d>
                      <m:dPr>
                        <m:begChr m:val="["/>
                        <m:endChr m:val="]"/>
                        <m:ctrlPr>
                          <a:rPr lang="en-US" sz="2400" i="1">
                            <a:latin typeface="Cambria Math" panose="02040503050406030204" pitchFamily="18" charset="0"/>
                            <a:ea typeface="Cambria Math" panose="02040503050406030204" pitchFamily="18" charset="0"/>
                          </a:rPr>
                        </m:ctrlPr>
                      </m:dPr>
                      <m:e>
                        <m:m>
                          <m:mPr>
                            <m:mcs>
                              <m:mc>
                                <m:mcPr>
                                  <m:count m:val="2"/>
                                  <m:mcJc m:val="center"/>
                                </m:mcPr>
                              </m:mc>
                            </m:mcs>
                            <m:ctrlPr>
                              <a:rPr lang="en-US" sz="2400" i="1" smtClean="0">
                                <a:latin typeface="Cambria Math" panose="02040503050406030204" pitchFamily="18" charset="0"/>
                                <a:ea typeface="Cambria Math" panose="02040503050406030204" pitchFamily="18" charset="0"/>
                              </a:rPr>
                            </m:ctrlPr>
                          </m:mPr>
                          <m:mr>
                            <m:e>
                              <m:r>
                                <m:rPr>
                                  <m:brk m:alnAt="7"/>
                                </m:rP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3</m:t>
                              </m:r>
                            </m:e>
                            <m:e>
                              <m:r>
                                <a:rPr lang="en-US" sz="2400" b="0" i="1" smtClean="0">
                                  <a:latin typeface="Cambria Math" panose="02040503050406030204" pitchFamily="18" charset="0"/>
                                  <a:ea typeface="Cambria Math" panose="02040503050406030204" pitchFamily="18" charset="0"/>
                                </a:rPr>
                                <m:t>12</m:t>
                              </m:r>
                            </m:e>
                          </m:mr>
                          <m:mr>
                            <m:e>
                              <m:r>
                                <a:rPr lang="en-US" sz="2400" b="0" i="1" smtClean="0">
                                  <a:latin typeface="Cambria Math" panose="02040503050406030204" pitchFamily="18" charset="0"/>
                                  <a:ea typeface="Cambria Math" panose="02040503050406030204" pitchFamily="18" charset="0"/>
                                </a:rPr>
                                <m:t>−2</m:t>
                              </m:r>
                            </m:e>
                            <m:e>
                              <m:r>
                                <a:rPr lang="en-US" sz="2400" b="0" i="1" smtClean="0">
                                  <a:latin typeface="Cambria Math" panose="02040503050406030204" pitchFamily="18" charset="0"/>
                                  <a:ea typeface="Cambria Math" panose="02040503050406030204" pitchFamily="18" charset="0"/>
                                </a:rPr>
                                <m:t>7</m:t>
                              </m:r>
                            </m:e>
                          </m:mr>
                        </m:m>
                      </m:e>
                    </m:d>
                  </m:oMath>
                </a14:m>
                <a:r>
                  <a:rPr lang="en-US" dirty="0">
                    <a:latin typeface="Arial" panose="020B0604020202020204" pitchFamily="34" charset="0"/>
                    <a:cs typeface="Arial" panose="020B0604020202020204" pitchFamily="34" charset="0"/>
                  </a:rPr>
                  <a:t>, two eigenvectors </a:t>
                </a:r>
                <a14:m>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𝒗</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m:t>
                    </m:r>
                    <m:d>
                      <m:dPr>
                        <m:begChr m:val="["/>
                        <m:endChr m:val="]"/>
                        <m:ctrlPr>
                          <a:rPr lang="en-US" b="0" i="1" smtClean="0">
                            <a:latin typeface="Cambria Math" panose="02040503050406030204" pitchFamily="18" charset="0"/>
                            <a:ea typeface="Cambria Math" panose="02040503050406030204" pitchFamily="18" charset="0"/>
                          </a:rPr>
                        </m:ctrlPr>
                      </m:dPr>
                      <m:e>
                        <m:m>
                          <m:mPr>
                            <m:mcs>
                              <m:mc>
                                <m:mcPr>
                                  <m:count m:val="1"/>
                                  <m:mcJc m:val="center"/>
                                </m:mcPr>
                              </m:mc>
                            </m:mcs>
                            <m:ctrlPr>
                              <a:rPr lang="en-US" b="0" i="1" smtClean="0">
                                <a:latin typeface="Cambria Math" panose="02040503050406030204" pitchFamily="18" charset="0"/>
                                <a:ea typeface="Cambria Math" panose="02040503050406030204" pitchFamily="18" charset="0"/>
                              </a:rPr>
                            </m:ctrlPr>
                          </m:mPr>
                          <m:mr>
                            <m:e>
                              <m:r>
                                <m:rPr>
                                  <m:brk m:alnAt="7"/>
                                </m:rPr>
                                <a:rPr lang="en-US" b="0" i="1" smtClean="0">
                                  <a:latin typeface="Cambria Math" panose="02040503050406030204" pitchFamily="18" charset="0"/>
                                  <a:ea typeface="Cambria Math" panose="02040503050406030204" pitchFamily="18" charset="0"/>
                                </a:rPr>
                                <m:t>3</m:t>
                              </m:r>
                            </m:e>
                          </m:mr>
                          <m:mr>
                            <m:e>
                              <m:r>
                                <a:rPr lang="en-US" b="0" i="1" smtClean="0">
                                  <a:latin typeface="Cambria Math" panose="02040503050406030204" pitchFamily="18" charset="0"/>
                                  <a:ea typeface="Cambria Math" panose="02040503050406030204" pitchFamily="18" charset="0"/>
                                </a:rPr>
                                <m:t>1</m:t>
                              </m:r>
                            </m:e>
                          </m:mr>
                        </m:m>
                      </m:e>
                    </m:d>
                  </m:oMath>
                </a14:m>
                <a:r>
                  <a:rPr lang="en-US" dirty="0">
                    <a:latin typeface="Arial" panose="020B0604020202020204" pitchFamily="34" charset="0"/>
                    <a:cs typeface="Arial" panose="020B0604020202020204" pitchFamily="34" charset="0"/>
                  </a:rPr>
                  <a:t>,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𝒗</m:t>
                        </m:r>
                      </m:e>
                      <m:sub>
                        <m:r>
                          <a:rPr lang="en-US" b="0" i="1" smtClean="0">
                            <a:latin typeface="Cambria Math" panose="02040503050406030204" pitchFamily="18" charset="0"/>
                            <a:ea typeface="Cambria Math" panose="02040503050406030204" pitchFamily="18" charset="0"/>
                          </a:rPr>
                          <m:t>2</m:t>
                        </m:r>
                      </m:sub>
                    </m:sSub>
                    <m:r>
                      <a:rPr lang="en-US" i="1">
                        <a:latin typeface="Cambria Math" panose="02040503050406030204" pitchFamily="18" charset="0"/>
                        <a:ea typeface="Cambria Math" panose="02040503050406030204" pitchFamily="18" charset="0"/>
                      </a:rPr>
                      <m:t>=</m:t>
                    </m:r>
                    <m:d>
                      <m:dPr>
                        <m:begChr m:val="["/>
                        <m:endChr m:val="]"/>
                        <m:ctrlPr>
                          <a:rPr lang="en-US" i="1">
                            <a:latin typeface="Cambria Math" panose="02040503050406030204" pitchFamily="18" charset="0"/>
                            <a:ea typeface="Cambria Math" panose="02040503050406030204" pitchFamily="18" charset="0"/>
                          </a:rPr>
                        </m:ctrlPr>
                      </m:dPr>
                      <m:e>
                        <m:m>
                          <m:mPr>
                            <m:mcs>
                              <m:mc>
                                <m:mcPr>
                                  <m:count m:val="1"/>
                                  <m:mcJc m:val="center"/>
                                </m:mcPr>
                              </m:mc>
                            </m:mcs>
                            <m:ctrlPr>
                              <a:rPr lang="en-US" i="1">
                                <a:latin typeface="Cambria Math" panose="02040503050406030204" pitchFamily="18" charset="0"/>
                                <a:ea typeface="Cambria Math" panose="02040503050406030204" pitchFamily="18" charset="0"/>
                              </a:rPr>
                            </m:ctrlPr>
                          </m:mPr>
                          <m:mr>
                            <m:e>
                              <m:r>
                                <m:rPr>
                                  <m:brk m:alnAt="7"/>
                                </m:rPr>
                                <a:rPr lang="en-US" b="0" i="1" smtClean="0">
                                  <a:latin typeface="Cambria Math" panose="02040503050406030204" pitchFamily="18" charset="0"/>
                                  <a:ea typeface="Cambria Math" panose="02040503050406030204" pitchFamily="18" charset="0"/>
                                </a:rPr>
                                <m:t>2</m:t>
                              </m:r>
                            </m:e>
                          </m:mr>
                          <m:mr>
                            <m:e>
                              <m:r>
                                <a:rPr lang="en-US" i="1">
                                  <a:latin typeface="Cambria Math" panose="02040503050406030204" pitchFamily="18" charset="0"/>
                                  <a:ea typeface="Cambria Math" panose="02040503050406030204" pitchFamily="18" charset="0"/>
                                </a:rPr>
                                <m:t>1</m:t>
                              </m:r>
                            </m:e>
                          </m:mr>
                        </m:m>
                      </m:e>
                    </m:d>
                  </m:oMath>
                </a14:m>
                <a:endParaRPr lang="en-US" dirty="0">
                  <a:latin typeface="Arial" panose="020B0604020202020204" pitchFamily="34" charset="0"/>
                  <a:cs typeface="Arial" panose="020B0604020202020204" pitchFamily="34" charset="0"/>
                </a:endParaRPr>
              </a:p>
              <a:p>
                <a:pPr lvl="1">
                  <a:lnSpc>
                    <a:spcPct val="120000"/>
                  </a:lnSpc>
                  <a:buFont typeface="Courier New" panose="02070309020205020404" pitchFamily="49" charset="0"/>
                  <a:buChar char="o"/>
                </a:pPr>
                <a:r>
                  <a:rPr lang="en-US" dirty="0">
                    <a:latin typeface="Arial" panose="020B0604020202020204" pitchFamily="34" charset="0"/>
                    <a:cs typeface="Arial" panose="020B0604020202020204" pitchFamily="34" charset="0"/>
                  </a:rPr>
                  <a:t>Given eigenvectors, we can find the eigenvalues</a:t>
                </a:r>
              </a:p>
              <a:p>
                <a:pPr lvl="2">
                  <a:lnSpc>
                    <a:spcPct val="120000"/>
                  </a:lnSpc>
                  <a:buFont typeface="Wingdings" pitchFamily="2" charset="2"/>
                  <a:buChar char="§"/>
                </a:pPr>
                <a14:m>
                  <m:oMath xmlns:m="http://schemas.openxmlformats.org/officeDocument/2006/math">
                    <m:r>
                      <a:rPr lang="en-US" sz="2000" b="0" i="1" smtClean="0">
                        <a:latin typeface="Cambria Math" panose="02040503050406030204" pitchFamily="18" charset="0"/>
                        <a:ea typeface="Cambria Math" panose="02040503050406030204" pitchFamily="18" charset="0"/>
                      </a:rPr>
                      <m:t>𝐴</m:t>
                    </m:r>
                    <m:sSub>
                      <m:sSubPr>
                        <m:ctrlPr>
                          <a:rPr lang="en-US" i="1">
                            <a:latin typeface="Cambria Math" panose="02040503050406030204" pitchFamily="18" charset="0"/>
                            <a:ea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𝒗</m:t>
                        </m:r>
                      </m:e>
                      <m:sub>
                        <m:r>
                          <a:rPr lang="en-US" i="1">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m:t>
                    </m:r>
                  </m:oMath>
                </a14:m>
                <a:r>
                  <a:rPr lang="en-US" dirty="0">
                    <a:latin typeface="Arial" panose="020B0604020202020204" pitchFamily="34" charset="0"/>
                    <a:ea typeface="Cambria Math" panose="02040503050406030204" pitchFamily="18" charset="0"/>
                    <a:cs typeface="Arial" panose="020B0604020202020204" pitchFamily="34" charset="0"/>
                  </a:rPr>
                  <a:t> </a:t>
                </a:r>
                <a14:m>
                  <m:oMath xmlns:m="http://schemas.openxmlformats.org/officeDocument/2006/math">
                    <m:d>
                      <m:dPr>
                        <m:begChr m:val="["/>
                        <m:endChr m:val="]"/>
                        <m:ctrlPr>
                          <a:rPr lang="en-US" i="1">
                            <a:latin typeface="Cambria Math" panose="02040503050406030204" pitchFamily="18" charset="0"/>
                            <a:ea typeface="Cambria Math" panose="02040503050406030204" pitchFamily="18" charset="0"/>
                          </a:rPr>
                        </m:ctrlPr>
                      </m:dPr>
                      <m:e>
                        <m:m>
                          <m:mPr>
                            <m:mcs>
                              <m:mc>
                                <m:mcPr>
                                  <m:count m:val="2"/>
                                  <m:mcJc m:val="center"/>
                                </m:mcPr>
                              </m:mc>
                            </m:mcs>
                            <m:ctrlPr>
                              <a:rPr lang="en-US" i="1">
                                <a:latin typeface="Cambria Math" panose="02040503050406030204" pitchFamily="18" charset="0"/>
                                <a:ea typeface="Cambria Math" panose="02040503050406030204" pitchFamily="18" charset="0"/>
                              </a:rPr>
                            </m:ctrlPr>
                          </m:mPr>
                          <m:mr>
                            <m:e>
                              <m:r>
                                <m:rPr>
                                  <m:brk m:alnAt="7"/>
                                </m:rP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3</m:t>
                              </m:r>
                            </m:e>
                            <m:e>
                              <m:r>
                                <a:rPr lang="en-US" i="1">
                                  <a:latin typeface="Cambria Math" panose="02040503050406030204" pitchFamily="18" charset="0"/>
                                  <a:ea typeface="Cambria Math" panose="02040503050406030204" pitchFamily="18" charset="0"/>
                                </a:rPr>
                                <m:t>12</m:t>
                              </m:r>
                            </m:e>
                          </m:mr>
                          <m:mr>
                            <m:e>
                              <m:r>
                                <a:rPr lang="en-US" i="1">
                                  <a:latin typeface="Cambria Math" panose="02040503050406030204" pitchFamily="18" charset="0"/>
                                  <a:ea typeface="Cambria Math" panose="02040503050406030204" pitchFamily="18" charset="0"/>
                                </a:rPr>
                                <m:t>−2</m:t>
                              </m:r>
                            </m:e>
                            <m:e>
                              <m:r>
                                <a:rPr lang="en-US" i="1">
                                  <a:latin typeface="Cambria Math" panose="02040503050406030204" pitchFamily="18" charset="0"/>
                                  <a:ea typeface="Cambria Math" panose="02040503050406030204" pitchFamily="18" charset="0"/>
                                </a:rPr>
                                <m:t>7</m:t>
                              </m:r>
                            </m:e>
                          </m:mr>
                        </m:m>
                      </m:e>
                    </m:d>
                  </m:oMath>
                </a14:m>
                <a:r>
                  <a:rPr lang="en-US" dirty="0">
                    <a:latin typeface="Arial" panose="020B0604020202020204" pitchFamily="34" charset="0"/>
                    <a:ea typeface="Cambria Math" panose="02040503050406030204" pitchFamily="18" charset="0"/>
                    <a:cs typeface="Arial" panose="020B0604020202020204" pitchFamily="34" charset="0"/>
                  </a:rPr>
                  <a:t> </a:t>
                </a:r>
                <a14:m>
                  <m:oMath xmlns:m="http://schemas.openxmlformats.org/officeDocument/2006/math">
                    <m:d>
                      <m:dPr>
                        <m:begChr m:val="["/>
                        <m:endChr m:val="]"/>
                        <m:ctrlPr>
                          <a:rPr lang="en-US" i="1">
                            <a:latin typeface="Cambria Math" panose="02040503050406030204" pitchFamily="18" charset="0"/>
                            <a:ea typeface="Cambria Math" panose="02040503050406030204" pitchFamily="18" charset="0"/>
                          </a:rPr>
                        </m:ctrlPr>
                      </m:dPr>
                      <m:e>
                        <m:m>
                          <m:mPr>
                            <m:mcs>
                              <m:mc>
                                <m:mcPr>
                                  <m:count m:val="1"/>
                                  <m:mcJc m:val="center"/>
                                </m:mcPr>
                              </m:mc>
                            </m:mcs>
                            <m:ctrlPr>
                              <a:rPr lang="en-US" i="1">
                                <a:latin typeface="Cambria Math" panose="02040503050406030204" pitchFamily="18" charset="0"/>
                                <a:ea typeface="Cambria Math" panose="02040503050406030204" pitchFamily="18" charset="0"/>
                              </a:rPr>
                            </m:ctrlPr>
                          </m:mPr>
                          <m:mr>
                            <m:e>
                              <m:r>
                                <m:rPr>
                                  <m:brk m:alnAt="7"/>
                                </m:rPr>
                                <a:rPr lang="en-US" i="1">
                                  <a:latin typeface="Cambria Math" panose="02040503050406030204" pitchFamily="18" charset="0"/>
                                  <a:ea typeface="Cambria Math" panose="02040503050406030204" pitchFamily="18" charset="0"/>
                                </a:rPr>
                                <m:t>3</m:t>
                              </m:r>
                            </m:e>
                          </m:mr>
                          <m:mr>
                            <m:e>
                              <m:r>
                                <a:rPr lang="en-US" i="1">
                                  <a:latin typeface="Cambria Math" panose="02040503050406030204" pitchFamily="18" charset="0"/>
                                  <a:ea typeface="Cambria Math" panose="02040503050406030204" pitchFamily="18" charset="0"/>
                                </a:rPr>
                                <m:t>1</m:t>
                              </m:r>
                            </m:e>
                          </m:mr>
                        </m:m>
                      </m:e>
                    </m:d>
                    <m:r>
                      <a:rPr lang="en-US" b="0" i="1" smtClean="0">
                        <a:latin typeface="Cambria Math" panose="02040503050406030204" pitchFamily="18" charset="0"/>
                        <a:ea typeface="Cambria Math" panose="02040503050406030204" pitchFamily="18" charset="0"/>
                      </a:rPr>
                      <m:t>=</m:t>
                    </m:r>
                    <m:d>
                      <m:dPr>
                        <m:begChr m:val="["/>
                        <m:endChr m:val="]"/>
                        <m:ctrlPr>
                          <a:rPr lang="en-US" i="1">
                            <a:latin typeface="Cambria Math" panose="02040503050406030204" pitchFamily="18" charset="0"/>
                            <a:ea typeface="Cambria Math" panose="02040503050406030204" pitchFamily="18" charset="0"/>
                          </a:rPr>
                        </m:ctrlPr>
                      </m:dPr>
                      <m:e>
                        <m:m>
                          <m:mPr>
                            <m:mcs>
                              <m:mc>
                                <m:mcPr>
                                  <m:count m:val="1"/>
                                  <m:mcJc m:val="center"/>
                                </m:mcPr>
                              </m:mc>
                            </m:mcs>
                            <m:ctrlPr>
                              <a:rPr lang="en-US" i="1">
                                <a:latin typeface="Cambria Math" panose="02040503050406030204" pitchFamily="18" charset="0"/>
                                <a:ea typeface="Cambria Math" panose="02040503050406030204" pitchFamily="18" charset="0"/>
                              </a:rPr>
                            </m:ctrlPr>
                          </m:mPr>
                          <m:mr>
                            <m:e>
                              <m:r>
                                <a:rPr lang="en-US" b="0" i="1" smtClean="0">
                                  <a:latin typeface="Cambria Math" panose="02040503050406030204" pitchFamily="18" charset="0"/>
                                  <a:ea typeface="Cambria Math" panose="02040503050406030204" pitchFamily="18" charset="0"/>
                                </a:rPr>
                                <m:t>−9+12</m:t>
                              </m:r>
                            </m:e>
                          </m:mr>
                          <m:mr>
                            <m:e>
                              <m:r>
                                <a:rPr lang="en-US" b="0" i="1" smtClean="0">
                                  <a:latin typeface="Cambria Math" panose="02040503050406030204" pitchFamily="18" charset="0"/>
                                  <a:ea typeface="Cambria Math" panose="02040503050406030204" pitchFamily="18" charset="0"/>
                                </a:rPr>
                                <m:t>−6+7</m:t>
                              </m:r>
                            </m:e>
                          </m:mr>
                        </m:m>
                      </m:e>
                    </m:d>
                    <m:r>
                      <a:rPr lang="en-US" b="0" i="1" smtClean="0">
                        <a:latin typeface="Cambria Math" panose="02040503050406030204" pitchFamily="18" charset="0"/>
                        <a:ea typeface="Cambria Math" panose="02040503050406030204" pitchFamily="18" charset="0"/>
                      </a:rPr>
                      <m:t>=</m:t>
                    </m:r>
                    <m:d>
                      <m:dPr>
                        <m:begChr m:val="["/>
                        <m:endChr m:val="]"/>
                        <m:ctrlPr>
                          <a:rPr lang="en-US" i="1">
                            <a:latin typeface="Cambria Math" panose="02040503050406030204" pitchFamily="18" charset="0"/>
                            <a:ea typeface="Cambria Math" panose="02040503050406030204" pitchFamily="18" charset="0"/>
                          </a:rPr>
                        </m:ctrlPr>
                      </m:dPr>
                      <m:e>
                        <m:m>
                          <m:mPr>
                            <m:mcs>
                              <m:mc>
                                <m:mcPr>
                                  <m:count m:val="1"/>
                                  <m:mcJc m:val="center"/>
                                </m:mcPr>
                              </m:mc>
                            </m:mcs>
                            <m:ctrlPr>
                              <a:rPr lang="en-US" i="1">
                                <a:latin typeface="Cambria Math" panose="02040503050406030204" pitchFamily="18" charset="0"/>
                                <a:ea typeface="Cambria Math" panose="02040503050406030204" pitchFamily="18" charset="0"/>
                              </a:rPr>
                            </m:ctrlPr>
                          </m:mPr>
                          <m:mr>
                            <m:e>
                              <m:r>
                                <m:rPr>
                                  <m:brk m:alnAt="7"/>
                                </m:rPr>
                                <a:rPr lang="en-US" i="1">
                                  <a:latin typeface="Cambria Math" panose="02040503050406030204" pitchFamily="18" charset="0"/>
                                  <a:ea typeface="Cambria Math" panose="02040503050406030204" pitchFamily="18" charset="0"/>
                                </a:rPr>
                                <m:t>3</m:t>
                              </m:r>
                            </m:e>
                          </m:mr>
                          <m:mr>
                            <m:e>
                              <m:r>
                                <a:rPr lang="en-US" i="1">
                                  <a:latin typeface="Cambria Math" panose="02040503050406030204" pitchFamily="18" charset="0"/>
                                  <a:ea typeface="Cambria Math" panose="02040503050406030204" pitchFamily="18" charset="0"/>
                                </a:rPr>
                                <m:t>1</m:t>
                              </m:r>
                            </m:e>
                          </m:mr>
                        </m:m>
                      </m:e>
                    </m:d>
                  </m:oMath>
                </a14:m>
                <a:r>
                  <a:rPr lang="en-US" dirty="0">
                    <a:latin typeface="Arial" panose="020B0604020202020204" pitchFamily="34" charset="0"/>
                    <a:cs typeface="Arial" panose="020B0604020202020204" pitchFamily="34" charset="0"/>
                  </a:rPr>
                  <a:t>,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𝜆</m:t>
                        </m:r>
                      </m:e>
                      <m:sub>
                        <m:r>
                          <a:rPr lang="en-US" i="1">
                            <a:latin typeface="Cambria Math" panose="02040503050406030204" pitchFamily="18" charset="0"/>
                            <a:ea typeface="Cambria Math" panose="02040503050406030204" pitchFamily="18" charset="0"/>
                          </a:rPr>
                          <m:t>1</m:t>
                        </m:r>
                      </m:sub>
                    </m:sSub>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1</m:t>
                    </m:r>
                  </m:oMath>
                </a14:m>
                <a:endParaRPr lang="en-US" dirty="0">
                  <a:latin typeface="Arial" panose="020B0604020202020204" pitchFamily="34" charset="0"/>
                  <a:cs typeface="Arial" panose="020B0604020202020204" pitchFamily="34" charset="0"/>
                </a:endParaRPr>
              </a:p>
              <a:p>
                <a:pPr lvl="2">
                  <a:lnSpc>
                    <a:spcPct val="120000"/>
                  </a:lnSpc>
                  <a:buFont typeface="Wingdings" pitchFamily="2" charset="2"/>
                  <a:buChar char="§"/>
                </a:pPr>
                <a14:m>
                  <m:oMath xmlns:m="http://schemas.openxmlformats.org/officeDocument/2006/math">
                    <m:r>
                      <a:rPr lang="en-US" sz="2000" b="0" i="1" smtClean="0">
                        <a:latin typeface="Cambria Math" panose="02040503050406030204" pitchFamily="18" charset="0"/>
                        <a:ea typeface="Cambria Math" panose="02040503050406030204" pitchFamily="18" charset="0"/>
                      </a:rPr>
                      <m:t>𝐴</m:t>
                    </m:r>
                    <m:sSub>
                      <m:sSubPr>
                        <m:ctrlPr>
                          <a:rPr lang="en-US" i="1">
                            <a:latin typeface="Cambria Math" panose="02040503050406030204" pitchFamily="18" charset="0"/>
                            <a:ea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𝒗</m:t>
                        </m:r>
                      </m:e>
                      <m:sub>
                        <m:r>
                          <a:rPr lang="en-US" b="0" i="1" smtClean="0">
                            <a:latin typeface="Cambria Math" panose="02040503050406030204" pitchFamily="18" charset="0"/>
                            <a:ea typeface="Cambria Math" panose="02040503050406030204" pitchFamily="18" charset="0"/>
                          </a:rPr>
                          <m:t>2</m:t>
                        </m:r>
                      </m:sub>
                    </m:sSub>
                    <m:r>
                      <a:rPr lang="en-US" b="0" i="1" smtClean="0">
                        <a:latin typeface="Cambria Math" panose="02040503050406030204" pitchFamily="18" charset="0"/>
                        <a:ea typeface="Cambria Math" panose="02040503050406030204" pitchFamily="18" charset="0"/>
                      </a:rPr>
                      <m:t>=</m:t>
                    </m:r>
                  </m:oMath>
                </a14:m>
                <a:r>
                  <a:rPr lang="en-US" dirty="0">
                    <a:latin typeface="Arial" panose="020B0604020202020204" pitchFamily="34" charset="0"/>
                    <a:ea typeface="Cambria Math" panose="02040503050406030204" pitchFamily="18" charset="0"/>
                    <a:cs typeface="Arial" panose="020B0604020202020204" pitchFamily="34" charset="0"/>
                  </a:rPr>
                  <a:t> </a:t>
                </a:r>
                <a14:m>
                  <m:oMath xmlns:m="http://schemas.openxmlformats.org/officeDocument/2006/math">
                    <m:d>
                      <m:dPr>
                        <m:begChr m:val="["/>
                        <m:endChr m:val="]"/>
                        <m:ctrlPr>
                          <a:rPr lang="en-US" i="1">
                            <a:latin typeface="Cambria Math" panose="02040503050406030204" pitchFamily="18" charset="0"/>
                            <a:ea typeface="Cambria Math" panose="02040503050406030204" pitchFamily="18" charset="0"/>
                          </a:rPr>
                        </m:ctrlPr>
                      </m:dPr>
                      <m:e>
                        <m:m>
                          <m:mPr>
                            <m:mcs>
                              <m:mc>
                                <m:mcPr>
                                  <m:count m:val="2"/>
                                  <m:mcJc m:val="center"/>
                                </m:mcPr>
                              </m:mc>
                            </m:mcs>
                            <m:ctrlPr>
                              <a:rPr lang="en-US" i="1">
                                <a:latin typeface="Cambria Math" panose="02040503050406030204" pitchFamily="18" charset="0"/>
                                <a:ea typeface="Cambria Math" panose="02040503050406030204" pitchFamily="18" charset="0"/>
                              </a:rPr>
                            </m:ctrlPr>
                          </m:mPr>
                          <m:mr>
                            <m:e>
                              <m:r>
                                <m:rPr>
                                  <m:brk m:alnAt="7"/>
                                </m:rP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3</m:t>
                              </m:r>
                            </m:e>
                            <m:e>
                              <m:r>
                                <a:rPr lang="en-US" i="1">
                                  <a:latin typeface="Cambria Math" panose="02040503050406030204" pitchFamily="18" charset="0"/>
                                  <a:ea typeface="Cambria Math" panose="02040503050406030204" pitchFamily="18" charset="0"/>
                                </a:rPr>
                                <m:t>12</m:t>
                              </m:r>
                            </m:e>
                          </m:mr>
                          <m:mr>
                            <m:e>
                              <m:r>
                                <a:rPr lang="en-US" i="1">
                                  <a:latin typeface="Cambria Math" panose="02040503050406030204" pitchFamily="18" charset="0"/>
                                  <a:ea typeface="Cambria Math" panose="02040503050406030204" pitchFamily="18" charset="0"/>
                                </a:rPr>
                                <m:t>−2</m:t>
                              </m:r>
                            </m:e>
                            <m:e>
                              <m:r>
                                <a:rPr lang="en-US" i="1">
                                  <a:latin typeface="Cambria Math" panose="02040503050406030204" pitchFamily="18" charset="0"/>
                                  <a:ea typeface="Cambria Math" panose="02040503050406030204" pitchFamily="18" charset="0"/>
                                </a:rPr>
                                <m:t>7</m:t>
                              </m:r>
                            </m:e>
                          </m:mr>
                        </m:m>
                      </m:e>
                    </m:d>
                  </m:oMath>
                </a14:m>
                <a:r>
                  <a:rPr lang="en-US" dirty="0">
                    <a:latin typeface="Arial" panose="020B0604020202020204" pitchFamily="34" charset="0"/>
                    <a:ea typeface="Cambria Math" panose="02040503050406030204" pitchFamily="18" charset="0"/>
                    <a:cs typeface="Arial" panose="020B0604020202020204" pitchFamily="34" charset="0"/>
                  </a:rPr>
                  <a:t> </a:t>
                </a:r>
                <a14:m>
                  <m:oMath xmlns:m="http://schemas.openxmlformats.org/officeDocument/2006/math">
                    <m:d>
                      <m:dPr>
                        <m:begChr m:val="["/>
                        <m:endChr m:val="]"/>
                        <m:ctrlPr>
                          <a:rPr lang="en-US" i="1">
                            <a:latin typeface="Cambria Math" panose="02040503050406030204" pitchFamily="18" charset="0"/>
                            <a:ea typeface="Cambria Math" panose="02040503050406030204" pitchFamily="18" charset="0"/>
                          </a:rPr>
                        </m:ctrlPr>
                      </m:dPr>
                      <m:e>
                        <m:m>
                          <m:mPr>
                            <m:mcs>
                              <m:mc>
                                <m:mcPr>
                                  <m:count m:val="1"/>
                                  <m:mcJc m:val="center"/>
                                </m:mcPr>
                              </m:mc>
                            </m:mcs>
                            <m:ctrlPr>
                              <a:rPr lang="en-US" i="1">
                                <a:latin typeface="Cambria Math" panose="02040503050406030204" pitchFamily="18" charset="0"/>
                                <a:ea typeface="Cambria Math" panose="02040503050406030204" pitchFamily="18" charset="0"/>
                              </a:rPr>
                            </m:ctrlPr>
                          </m:mPr>
                          <m:mr>
                            <m:e>
                              <m:r>
                                <m:rPr>
                                  <m:brk m:alnAt="7"/>
                                </m:rPr>
                                <a:rPr lang="en-US" b="0" i="1" smtClean="0">
                                  <a:latin typeface="Cambria Math" panose="02040503050406030204" pitchFamily="18" charset="0"/>
                                  <a:ea typeface="Cambria Math" panose="02040503050406030204" pitchFamily="18" charset="0"/>
                                </a:rPr>
                                <m:t>2</m:t>
                              </m:r>
                            </m:e>
                          </m:mr>
                          <m:mr>
                            <m:e>
                              <m:r>
                                <a:rPr lang="en-US" i="1">
                                  <a:latin typeface="Cambria Math" panose="02040503050406030204" pitchFamily="18" charset="0"/>
                                  <a:ea typeface="Cambria Math" panose="02040503050406030204" pitchFamily="18" charset="0"/>
                                </a:rPr>
                                <m:t>1</m:t>
                              </m:r>
                            </m:e>
                          </m:mr>
                        </m:m>
                      </m:e>
                    </m:d>
                    <m:r>
                      <a:rPr lang="en-US" b="0" i="1" smtClean="0">
                        <a:latin typeface="Cambria Math" panose="02040503050406030204" pitchFamily="18" charset="0"/>
                        <a:ea typeface="Cambria Math" panose="02040503050406030204" pitchFamily="18" charset="0"/>
                      </a:rPr>
                      <m:t>=</m:t>
                    </m:r>
                    <m:d>
                      <m:dPr>
                        <m:begChr m:val="["/>
                        <m:endChr m:val="]"/>
                        <m:ctrlPr>
                          <a:rPr lang="en-US" i="1">
                            <a:latin typeface="Cambria Math" panose="02040503050406030204" pitchFamily="18" charset="0"/>
                            <a:ea typeface="Cambria Math" panose="02040503050406030204" pitchFamily="18" charset="0"/>
                          </a:rPr>
                        </m:ctrlPr>
                      </m:dPr>
                      <m:e>
                        <m:m>
                          <m:mPr>
                            <m:mcs>
                              <m:mc>
                                <m:mcPr>
                                  <m:count m:val="1"/>
                                  <m:mcJc m:val="center"/>
                                </m:mcPr>
                              </m:mc>
                            </m:mcs>
                            <m:ctrlPr>
                              <a:rPr lang="en-US" i="1">
                                <a:latin typeface="Cambria Math" panose="02040503050406030204" pitchFamily="18" charset="0"/>
                                <a:ea typeface="Cambria Math" panose="02040503050406030204" pitchFamily="18" charset="0"/>
                              </a:rPr>
                            </m:ctrlPr>
                          </m:mPr>
                          <m:mr>
                            <m:e>
                              <m:r>
                                <a:rPr lang="en-US" b="0" i="1" smtClean="0">
                                  <a:latin typeface="Cambria Math" panose="02040503050406030204" pitchFamily="18" charset="0"/>
                                  <a:ea typeface="Cambria Math" panose="02040503050406030204" pitchFamily="18" charset="0"/>
                                </a:rPr>
                                <m:t>−6+12</m:t>
                              </m:r>
                            </m:e>
                          </m:mr>
                          <m:mr>
                            <m:e>
                              <m:r>
                                <a:rPr lang="en-US" b="0" i="1" smtClean="0">
                                  <a:latin typeface="Cambria Math" panose="02040503050406030204" pitchFamily="18" charset="0"/>
                                  <a:ea typeface="Cambria Math" panose="02040503050406030204" pitchFamily="18" charset="0"/>
                                </a:rPr>
                                <m:t>−4+7</m:t>
                              </m:r>
                            </m:e>
                          </m:mr>
                        </m:m>
                      </m:e>
                    </m:d>
                    <m:r>
                      <a:rPr lang="en-US" b="0" i="1" smtClean="0">
                        <a:latin typeface="Cambria Math" panose="02040503050406030204" pitchFamily="18" charset="0"/>
                        <a:ea typeface="Cambria Math" panose="02040503050406030204" pitchFamily="18" charset="0"/>
                      </a:rPr>
                      <m:t>=</m:t>
                    </m:r>
                    <m:d>
                      <m:dPr>
                        <m:begChr m:val="["/>
                        <m:endChr m:val="]"/>
                        <m:ctrlPr>
                          <a:rPr lang="en-US" i="1">
                            <a:latin typeface="Cambria Math" panose="02040503050406030204" pitchFamily="18" charset="0"/>
                            <a:ea typeface="Cambria Math" panose="02040503050406030204" pitchFamily="18" charset="0"/>
                          </a:rPr>
                        </m:ctrlPr>
                      </m:dPr>
                      <m:e>
                        <m:m>
                          <m:mPr>
                            <m:mcs>
                              <m:mc>
                                <m:mcPr>
                                  <m:count m:val="1"/>
                                  <m:mcJc m:val="center"/>
                                </m:mcPr>
                              </m:mc>
                            </m:mcs>
                            <m:ctrlPr>
                              <a:rPr lang="en-US" i="1">
                                <a:latin typeface="Cambria Math" panose="02040503050406030204" pitchFamily="18" charset="0"/>
                                <a:ea typeface="Cambria Math" panose="02040503050406030204" pitchFamily="18" charset="0"/>
                              </a:rPr>
                            </m:ctrlPr>
                          </m:mPr>
                          <m:mr>
                            <m:e>
                              <m:r>
                                <m:rPr>
                                  <m:brk m:alnAt="7"/>
                                </m:rPr>
                                <a:rPr lang="en-US" b="0" i="1" smtClean="0">
                                  <a:latin typeface="Cambria Math" panose="02040503050406030204" pitchFamily="18" charset="0"/>
                                  <a:ea typeface="Cambria Math" panose="02040503050406030204" pitchFamily="18" charset="0"/>
                                </a:rPr>
                                <m:t>6</m:t>
                              </m:r>
                            </m:e>
                          </m:mr>
                          <m:mr>
                            <m:e>
                              <m:r>
                                <a:rPr lang="en-US" b="0" i="1" smtClean="0">
                                  <a:latin typeface="Cambria Math" panose="02040503050406030204" pitchFamily="18" charset="0"/>
                                  <a:ea typeface="Cambria Math" panose="02040503050406030204" pitchFamily="18" charset="0"/>
                                </a:rPr>
                                <m:t>3</m:t>
                              </m:r>
                            </m:e>
                          </m:mr>
                        </m:m>
                      </m:e>
                    </m:d>
                    <m:r>
                      <a:rPr lang="en-US" b="0" i="1" smtClean="0">
                        <a:latin typeface="Cambria Math" panose="02040503050406030204" pitchFamily="18" charset="0"/>
                        <a:ea typeface="Cambria Math" panose="02040503050406030204" pitchFamily="18" charset="0"/>
                      </a:rPr>
                      <m:t>=3</m:t>
                    </m:r>
                    <m:d>
                      <m:dPr>
                        <m:begChr m:val="["/>
                        <m:endChr m:val="]"/>
                        <m:ctrlPr>
                          <a:rPr lang="en-US" i="1">
                            <a:latin typeface="Cambria Math" panose="02040503050406030204" pitchFamily="18" charset="0"/>
                            <a:ea typeface="Cambria Math" panose="02040503050406030204" pitchFamily="18" charset="0"/>
                          </a:rPr>
                        </m:ctrlPr>
                      </m:dPr>
                      <m:e>
                        <m:m>
                          <m:mPr>
                            <m:mcs>
                              <m:mc>
                                <m:mcPr>
                                  <m:count m:val="1"/>
                                  <m:mcJc m:val="center"/>
                                </m:mcPr>
                              </m:mc>
                            </m:mcs>
                            <m:ctrlPr>
                              <a:rPr lang="en-US" i="1">
                                <a:latin typeface="Cambria Math" panose="02040503050406030204" pitchFamily="18" charset="0"/>
                                <a:ea typeface="Cambria Math" panose="02040503050406030204" pitchFamily="18" charset="0"/>
                              </a:rPr>
                            </m:ctrlPr>
                          </m:mPr>
                          <m:mr>
                            <m:e>
                              <m:r>
                                <m:rPr>
                                  <m:brk m:alnAt="7"/>
                                </m:rPr>
                                <a:rPr lang="en-US" i="1">
                                  <a:latin typeface="Cambria Math" panose="02040503050406030204" pitchFamily="18" charset="0"/>
                                  <a:ea typeface="Cambria Math" panose="02040503050406030204" pitchFamily="18" charset="0"/>
                                </a:rPr>
                                <m:t>2</m:t>
                              </m:r>
                            </m:e>
                          </m:mr>
                          <m:mr>
                            <m:e>
                              <m:r>
                                <a:rPr lang="en-US" i="1">
                                  <a:latin typeface="Cambria Math" panose="02040503050406030204" pitchFamily="18" charset="0"/>
                                  <a:ea typeface="Cambria Math" panose="02040503050406030204" pitchFamily="18" charset="0"/>
                                </a:rPr>
                                <m:t>1</m:t>
                              </m:r>
                            </m:e>
                          </m:mr>
                        </m:m>
                      </m:e>
                    </m:d>
                  </m:oMath>
                </a14:m>
                <a:r>
                  <a:rPr lang="en-US" dirty="0">
                    <a:latin typeface="Arial" panose="020B0604020202020204" pitchFamily="34" charset="0"/>
                    <a:cs typeface="Arial" panose="020B0604020202020204" pitchFamily="34" charset="0"/>
                  </a:rPr>
                  <a:t>,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𝜆</m:t>
                        </m:r>
                      </m:e>
                      <m:sub>
                        <m:r>
                          <a:rPr lang="en-US" b="0" i="1" smtClean="0">
                            <a:latin typeface="Cambria Math" panose="02040503050406030204" pitchFamily="18" charset="0"/>
                            <a:ea typeface="Cambria Math" panose="02040503050406030204" pitchFamily="18" charset="0"/>
                          </a:rPr>
                          <m:t>2</m:t>
                        </m:r>
                      </m:sub>
                    </m:sSub>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3</m:t>
                    </m:r>
                  </m:oMath>
                </a14:m>
                <a:endParaRPr lang="en-US" dirty="0">
                  <a:latin typeface="Arial" panose="020B0604020202020204" pitchFamily="34" charset="0"/>
                  <a:cs typeface="Arial" panose="020B0604020202020204" pitchFamily="34" charset="0"/>
                </a:endParaRPr>
              </a:p>
              <a:p>
                <a:pPr lvl="1">
                  <a:lnSpc>
                    <a:spcPct val="120000"/>
                  </a:lnSpc>
                  <a:buFont typeface="Courier New" panose="02070309020205020404" pitchFamily="49" charset="0"/>
                  <a:buChar char="o"/>
                </a:pPr>
                <a:r>
                  <a:rPr lang="en-US" dirty="0">
                    <a:latin typeface="Arial" panose="020B0604020202020204" pitchFamily="34" charset="0"/>
                    <a:cs typeface="Arial" panose="020B0604020202020204" pitchFamily="34" charset="0"/>
                  </a:rPr>
                  <a:t>Form matrices </a:t>
                </a:r>
                <a14:m>
                  <m:oMath xmlns:m="http://schemas.openxmlformats.org/officeDocument/2006/math">
                    <m:r>
                      <a:rPr lang="en-US" sz="2400" b="0" i="1" smtClean="0">
                        <a:latin typeface="Cambria Math" panose="02040503050406030204" pitchFamily="18" charset="0"/>
                        <a:ea typeface="Cambria Math" panose="02040503050406030204" pitchFamily="18" charset="0"/>
                      </a:rPr>
                      <m:t>𝑃</m:t>
                    </m:r>
                  </m:oMath>
                </a14:m>
                <a:r>
                  <a:rPr lang="en-US" dirty="0">
                    <a:latin typeface="Arial" panose="020B0604020202020204" pitchFamily="34" charset="0"/>
                    <a:cs typeface="Arial" panose="020B0604020202020204" pitchFamily="34" charset="0"/>
                  </a:rPr>
                  <a:t> and </a:t>
                </a:r>
                <a14:m>
                  <m:oMath xmlns:m="http://schemas.openxmlformats.org/officeDocument/2006/math">
                    <m:r>
                      <a:rPr lang="en-US" b="0" i="1" smtClean="0">
                        <a:latin typeface="Cambria Math" panose="02040503050406030204" pitchFamily="18" charset="0"/>
                        <a:ea typeface="Cambria Math" panose="02040503050406030204" pitchFamily="18" charset="0"/>
                      </a:rPr>
                      <m:t>𝐷</m:t>
                    </m:r>
                  </m:oMath>
                </a14:m>
                <a:r>
                  <a:rPr lang="en-US" dirty="0">
                    <a:latin typeface="Arial" panose="020B0604020202020204" pitchFamily="34" charset="0"/>
                    <a:cs typeface="Arial" panose="020B0604020202020204" pitchFamily="34" charset="0"/>
                  </a:rPr>
                  <a:t>:</a:t>
                </a:r>
              </a:p>
              <a:p>
                <a:pPr lvl="2">
                  <a:lnSpc>
                    <a:spcPct val="120000"/>
                  </a:lnSpc>
                  <a:buFont typeface="Wingdings" pitchFamily="2" charset="2"/>
                  <a:buChar char="§"/>
                </a:pPr>
                <a14:m>
                  <m:oMath xmlns:m="http://schemas.openxmlformats.org/officeDocument/2006/math">
                    <m:r>
                      <a:rPr lang="en-US" sz="2000" b="0" i="1" smtClean="0">
                        <a:latin typeface="Cambria Math" panose="02040503050406030204" pitchFamily="18" charset="0"/>
                        <a:ea typeface="Cambria Math" panose="02040503050406030204" pitchFamily="18" charset="0"/>
                      </a:rPr>
                      <m:t>𝑃</m:t>
                    </m:r>
                    <m:r>
                      <a:rPr lang="en-US" sz="2000" b="0" i="1" smtClean="0">
                        <a:latin typeface="Cambria Math" panose="02040503050406030204" pitchFamily="18" charset="0"/>
                        <a:ea typeface="Cambria Math" panose="02040503050406030204" pitchFamily="18" charset="0"/>
                      </a:rPr>
                      <m:t>=</m:t>
                    </m:r>
                  </m:oMath>
                </a14:m>
                <a:r>
                  <a:rPr lang="en-US" dirty="0">
                    <a:ea typeface="Cambria Math" panose="02040503050406030204" pitchFamily="18" charset="0"/>
                  </a:rPr>
                  <a:t> </a:t>
                </a:r>
                <a14:m>
                  <m:oMath xmlns:m="http://schemas.openxmlformats.org/officeDocument/2006/math">
                    <m:d>
                      <m:dPr>
                        <m:begChr m:val="["/>
                        <m:endChr m:val="]"/>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𝒗</m:t>
                            </m:r>
                          </m:e>
                          <m:sub>
                            <m:r>
                              <a:rPr lang="en-US" i="1">
                                <a:latin typeface="Cambria Math" panose="02040503050406030204" pitchFamily="18" charset="0"/>
                                <a:ea typeface="Cambria Math" panose="02040503050406030204" pitchFamily="18" charset="0"/>
                              </a:rPr>
                              <m:t>1</m:t>
                            </m:r>
                          </m:sub>
                        </m:sSub>
                        <m:r>
                          <m:rPr>
                            <m:nor/>
                          </m:rPr>
                          <a:rPr lang="en-US" dirty="0">
                            <a:latin typeface="Arial" panose="020B0604020202020204" pitchFamily="34" charset="0"/>
                            <a:ea typeface="Cambria Math" panose="02040503050406030204" pitchFamily="18" charset="0"/>
                            <a:cs typeface="Arial" panose="020B0604020202020204" pitchFamily="34" charset="0"/>
                          </a:rPr>
                          <m:t> </m:t>
                        </m:r>
                        <m:sSub>
                          <m:sSubPr>
                            <m:ctrlPr>
                              <a:rPr lang="en-US" i="1">
                                <a:latin typeface="Cambria Math" panose="02040503050406030204" pitchFamily="18" charset="0"/>
                                <a:ea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𝒗</m:t>
                            </m:r>
                          </m:e>
                          <m:sub>
                            <m:r>
                              <a:rPr lang="en-US" i="1">
                                <a:latin typeface="Cambria Math" panose="02040503050406030204" pitchFamily="18" charset="0"/>
                                <a:ea typeface="Cambria Math" panose="02040503050406030204" pitchFamily="18" charset="0"/>
                              </a:rPr>
                              <m:t>2</m:t>
                            </m:r>
                          </m:sub>
                        </m:sSub>
                      </m:e>
                    </m:d>
                    <m:r>
                      <a:rPr lang="en-US" b="0" i="0" smtClean="0">
                        <a:latin typeface="Cambria Math" panose="02040503050406030204" pitchFamily="18" charset="0"/>
                        <a:ea typeface="Cambria Math" panose="02040503050406030204" pitchFamily="18" charset="0"/>
                      </a:rPr>
                      <m:t>=</m:t>
                    </m:r>
                    <m:d>
                      <m:dPr>
                        <m:begChr m:val="["/>
                        <m:endChr m:val="]"/>
                        <m:ctrlPr>
                          <a:rPr lang="en-US" i="1">
                            <a:latin typeface="Cambria Math" panose="02040503050406030204" pitchFamily="18" charset="0"/>
                            <a:ea typeface="Cambria Math" panose="02040503050406030204" pitchFamily="18" charset="0"/>
                          </a:rPr>
                        </m:ctrlPr>
                      </m:dPr>
                      <m:e>
                        <m:m>
                          <m:mPr>
                            <m:mcs>
                              <m:mc>
                                <m:mcPr>
                                  <m:count m:val="2"/>
                                  <m:mcJc m:val="center"/>
                                </m:mcPr>
                              </m:mc>
                            </m:mcs>
                            <m:ctrlPr>
                              <a:rPr lang="en-US" i="1">
                                <a:latin typeface="Cambria Math" panose="02040503050406030204" pitchFamily="18" charset="0"/>
                                <a:ea typeface="Cambria Math" panose="02040503050406030204" pitchFamily="18" charset="0"/>
                              </a:rPr>
                            </m:ctrlPr>
                          </m:mPr>
                          <m:mr>
                            <m:e>
                              <m:r>
                                <a:rPr lang="en-US" i="1">
                                  <a:latin typeface="Cambria Math" panose="02040503050406030204" pitchFamily="18" charset="0"/>
                                  <a:ea typeface="Cambria Math" panose="02040503050406030204" pitchFamily="18" charset="0"/>
                                </a:rPr>
                                <m:t>3</m:t>
                              </m:r>
                            </m:e>
                            <m:e>
                              <m:r>
                                <a:rPr lang="en-US" i="1">
                                  <a:latin typeface="Cambria Math" panose="02040503050406030204" pitchFamily="18" charset="0"/>
                                  <a:ea typeface="Cambria Math" panose="02040503050406030204" pitchFamily="18" charset="0"/>
                                </a:rPr>
                                <m:t>2</m:t>
                              </m:r>
                            </m:e>
                          </m:mr>
                          <m:mr>
                            <m:e>
                              <m:r>
                                <a:rPr lang="en-US" b="0" i="1" smtClean="0">
                                  <a:latin typeface="Cambria Math" panose="02040503050406030204" pitchFamily="18" charset="0"/>
                                  <a:ea typeface="Cambria Math" panose="02040503050406030204" pitchFamily="18" charset="0"/>
                                </a:rPr>
                                <m:t>1</m:t>
                              </m:r>
                            </m:e>
                            <m:e>
                              <m:r>
                                <a:rPr lang="en-US" b="0" i="1" smtClean="0">
                                  <a:latin typeface="Cambria Math" panose="02040503050406030204" pitchFamily="18" charset="0"/>
                                  <a:ea typeface="Cambria Math" panose="02040503050406030204" pitchFamily="18" charset="0"/>
                                </a:rPr>
                                <m:t>1</m:t>
                              </m:r>
                            </m:e>
                          </m:mr>
                        </m:m>
                      </m:e>
                    </m:d>
                  </m:oMath>
                </a14:m>
                <a:r>
                  <a:rPr lang="en-US" dirty="0">
                    <a:latin typeface="Arial" panose="020B0604020202020204" pitchFamily="34" charset="0"/>
                    <a:cs typeface="Arial" panose="020B0604020202020204" pitchFamily="34" charset="0"/>
                  </a:rPr>
                  <a:t>, </a:t>
                </a:r>
                <a14:m>
                  <m:oMath xmlns:m="http://schemas.openxmlformats.org/officeDocument/2006/math">
                    <m:r>
                      <a:rPr lang="en-US" i="1">
                        <a:latin typeface="Cambria Math" panose="02040503050406030204" pitchFamily="18" charset="0"/>
                        <a:ea typeface="Cambria Math" panose="02040503050406030204" pitchFamily="18" charset="0"/>
                      </a:rPr>
                      <m:t>𝐷</m:t>
                    </m:r>
                    <m:r>
                      <a:rPr lang="en-US" b="0" i="1" smtClean="0">
                        <a:latin typeface="Cambria Math" panose="02040503050406030204" pitchFamily="18" charset="0"/>
                        <a:ea typeface="Cambria Math" panose="02040503050406030204" pitchFamily="18" charset="0"/>
                      </a:rPr>
                      <m:t>=</m:t>
                    </m:r>
                    <m:d>
                      <m:dPr>
                        <m:begChr m:val="["/>
                        <m:endChr m:val="]"/>
                        <m:ctrlPr>
                          <a:rPr lang="en-US" i="1">
                            <a:latin typeface="Cambria Math" panose="02040503050406030204" pitchFamily="18" charset="0"/>
                            <a:ea typeface="Cambria Math" panose="02040503050406030204" pitchFamily="18" charset="0"/>
                          </a:rPr>
                        </m:ctrlPr>
                      </m:dPr>
                      <m:e>
                        <m:m>
                          <m:mPr>
                            <m:mcs>
                              <m:mc>
                                <m:mcPr>
                                  <m:count m:val="2"/>
                                  <m:mcJc m:val="center"/>
                                </m:mcPr>
                              </m:mc>
                            </m:mcs>
                            <m:ctrlPr>
                              <a:rPr lang="en-US" i="1">
                                <a:latin typeface="Cambria Math" panose="02040503050406030204" pitchFamily="18" charset="0"/>
                                <a:ea typeface="Cambria Math" panose="02040503050406030204" pitchFamily="18" charset="0"/>
                              </a:rPr>
                            </m:ctrlPr>
                          </m:mPr>
                          <m:mr>
                            <m:e>
                              <m:r>
                                <m:rPr>
                                  <m:brk m:alnAt="7"/>
                                </m:rPr>
                                <a:rPr lang="en-US" b="0" i="1" smtClean="0">
                                  <a:latin typeface="Cambria Math" panose="02040503050406030204" pitchFamily="18" charset="0"/>
                                  <a:ea typeface="Cambria Math" panose="02040503050406030204" pitchFamily="18" charset="0"/>
                                </a:rPr>
                                <m:t>1</m:t>
                              </m:r>
                            </m:e>
                            <m:e>
                              <m:r>
                                <a:rPr lang="en-US" b="0" i="1" smtClean="0">
                                  <a:latin typeface="Cambria Math" panose="02040503050406030204" pitchFamily="18" charset="0"/>
                                  <a:ea typeface="Cambria Math" panose="02040503050406030204" pitchFamily="18" charset="0"/>
                                </a:rPr>
                                <m:t>0</m:t>
                              </m:r>
                            </m:e>
                          </m:mr>
                          <m:mr>
                            <m:e>
                              <m:r>
                                <a:rPr lang="en-US" b="0" i="1" smtClean="0">
                                  <a:latin typeface="Cambria Math" panose="02040503050406030204" pitchFamily="18" charset="0"/>
                                  <a:ea typeface="Cambria Math" panose="02040503050406030204" pitchFamily="18" charset="0"/>
                                </a:rPr>
                                <m:t>0</m:t>
                              </m:r>
                            </m:e>
                            <m:e>
                              <m:r>
                                <a:rPr lang="en-US" b="0" i="1" smtClean="0">
                                  <a:latin typeface="Cambria Math" panose="02040503050406030204" pitchFamily="18" charset="0"/>
                                  <a:ea typeface="Cambria Math" panose="02040503050406030204" pitchFamily="18" charset="0"/>
                                </a:rPr>
                                <m:t>3</m:t>
                              </m:r>
                            </m:e>
                          </m:mr>
                        </m:m>
                      </m:e>
                    </m:d>
                  </m:oMath>
                </a14:m>
                <a:endParaRPr lang="en-US" dirty="0">
                  <a:latin typeface="Arial" panose="020B0604020202020204" pitchFamily="34" charset="0"/>
                  <a:cs typeface="Arial" panose="020B0604020202020204" pitchFamily="34" charset="0"/>
                </a:endParaRPr>
              </a:p>
              <a:p>
                <a:pPr lvl="1">
                  <a:lnSpc>
                    <a:spcPct val="120000"/>
                  </a:lnSpc>
                  <a:buFont typeface="Courier New" panose="02070309020205020404" pitchFamily="49" charset="0"/>
                  <a:buChar char="o"/>
                </a:pPr>
                <a:r>
                  <a:rPr lang="en-US" dirty="0">
                    <a:latin typeface="Arial" panose="020B0604020202020204" pitchFamily="34" charset="0"/>
                    <a:cs typeface="Arial" panose="020B0604020202020204" pitchFamily="34" charset="0"/>
                  </a:rPr>
                  <a:t>Verify:</a:t>
                </a:r>
              </a:p>
              <a:p>
                <a:pPr lvl="2">
                  <a:lnSpc>
                    <a:spcPct val="120000"/>
                  </a:lnSpc>
                  <a:buFont typeface="Wingdings" pitchFamily="2" charset="2"/>
                  <a:buChar char="§"/>
                </a:pPr>
                <a14:m>
                  <m:oMath xmlns:m="http://schemas.openxmlformats.org/officeDocument/2006/math">
                    <m:r>
                      <a:rPr lang="en-US" sz="1600" b="0" i="1" smtClean="0">
                        <a:latin typeface="Cambria Math" panose="02040503050406030204" pitchFamily="18" charset="0"/>
                        <a:ea typeface="Cambria Math" panose="02040503050406030204" pitchFamily="18" charset="0"/>
                      </a:rPr>
                      <m:t>𝑃𝐷</m:t>
                    </m:r>
                    <m:sSup>
                      <m:sSupPr>
                        <m:ctrlPr>
                          <a:rPr lang="en-US" sz="1600" b="0" i="1" smtClean="0">
                            <a:latin typeface="Cambria Math" panose="02040503050406030204" pitchFamily="18" charset="0"/>
                            <a:ea typeface="Cambria Math" panose="02040503050406030204" pitchFamily="18" charset="0"/>
                          </a:rPr>
                        </m:ctrlPr>
                      </m:sSupPr>
                      <m:e>
                        <m:r>
                          <a:rPr lang="en-US" sz="1600" b="0" i="1" smtClean="0">
                            <a:latin typeface="Cambria Math" panose="02040503050406030204" pitchFamily="18" charset="0"/>
                            <a:ea typeface="Cambria Math" panose="02040503050406030204" pitchFamily="18" charset="0"/>
                          </a:rPr>
                          <m:t>𝑃</m:t>
                        </m:r>
                      </m:e>
                      <m:sup>
                        <m:r>
                          <a:rPr lang="en-US" sz="1600" b="0" i="1" smtClean="0">
                            <a:latin typeface="Cambria Math" panose="02040503050406030204" pitchFamily="18" charset="0"/>
                            <a:ea typeface="Cambria Math" panose="02040503050406030204" pitchFamily="18" charset="0"/>
                          </a:rPr>
                          <m:t>−1</m:t>
                        </m:r>
                      </m:sup>
                    </m:sSup>
                    <m:r>
                      <a:rPr lang="en-US" sz="1600" b="0" i="1" smtClean="0">
                        <a:latin typeface="Cambria Math" panose="02040503050406030204" pitchFamily="18" charset="0"/>
                        <a:ea typeface="Cambria Math" panose="02040503050406030204" pitchFamily="18" charset="0"/>
                      </a:rPr>
                      <m:t>=</m:t>
                    </m:r>
                  </m:oMath>
                </a14:m>
                <a:r>
                  <a:rPr lang="en-US" dirty="0">
                    <a:latin typeface="Arial" panose="020B0604020202020204" pitchFamily="34" charset="0"/>
                    <a:ea typeface="Cambria Math" panose="02040503050406030204" pitchFamily="18" charset="0"/>
                    <a:cs typeface="Arial" panose="020B0604020202020204" pitchFamily="34" charset="0"/>
                  </a:rPr>
                  <a:t> </a:t>
                </a:r>
                <a14:m>
                  <m:oMath xmlns:m="http://schemas.openxmlformats.org/officeDocument/2006/math">
                    <m:d>
                      <m:dPr>
                        <m:begChr m:val="["/>
                        <m:endChr m:val="]"/>
                        <m:ctrlPr>
                          <a:rPr lang="en-US" i="1">
                            <a:latin typeface="Cambria Math" panose="02040503050406030204" pitchFamily="18" charset="0"/>
                            <a:ea typeface="Cambria Math" panose="02040503050406030204" pitchFamily="18" charset="0"/>
                          </a:rPr>
                        </m:ctrlPr>
                      </m:dPr>
                      <m:e>
                        <m:m>
                          <m:mPr>
                            <m:mcs>
                              <m:mc>
                                <m:mcPr>
                                  <m:count m:val="2"/>
                                  <m:mcJc m:val="center"/>
                                </m:mcPr>
                              </m:mc>
                            </m:mcs>
                            <m:ctrlPr>
                              <a:rPr lang="en-US" i="1">
                                <a:latin typeface="Cambria Math" panose="02040503050406030204" pitchFamily="18" charset="0"/>
                                <a:ea typeface="Cambria Math" panose="02040503050406030204" pitchFamily="18" charset="0"/>
                              </a:rPr>
                            </m:ctrlPr>
                          </m:mPr>
                          <m:mr>
                            <m:e>
                              <m:r>
                                <a:rPr lang="en-US" i="1">
                                  <a:latin typeface="Cambria Math" panose="02040503050406030204" pitchFamily="18" charset="0"/>
                                  <a:ea typeface="Cambria Math" panose="02040503050406030204" pitchFamily="18" charset="0"/>
                                </a:rPr>
                                <m:t>3</m:t>
                              </m:r>
                            </m:e>
                            <m:e>
                              <m:r>
                                <a:rPr lang="en-US" i="1">
                                  <a:latin typeface="Cambria Math" panose="02040503050406030204" pitchFamily="18" charset="0"/>
                                  <a:ea typeface="Cambria Math" panose="02040503050406030204" pitchFamily="18" charset="0"/>
                                </a:rPr>
                                <m:t>2</m:t>
                              </m:r>
                            </m:e>
                          </m:mr>
                          <m:mr>
                            <m:e>
                              <m:r>
                                <a:rPr lang="en-US" b="0" i="1" smtClean="0">
                                  <a:latin typeface="Cambria Math" panose="02040503050406030204" pitchFamily="18" charset="0"/>
                                  <a:ea typeface="Cambria Math" panose="02040503050406030204" pitchFamily="18" charset="0"/>
                                </a:rPr>
                                <m:t>1</m:t>
                              </m:r>
                            </m:e>
                            <m:e>
                              <m:r>
                                <a:rPr lang="en-US" b="0" i="1" smtClean="0">
                                  <a:latin typeface="Cambria Math" panose="02040503050406030204" pitchFamily="18" charset="0"/>
                                  <a:ea typeface="Cambria Math" panose="02040503050406030204" pitchFamily="18" charset="0"/>
                                </a:rPr>
                                <m:t>1</m:t>
                              </m:r>
                            </m:e>
                          </m:mr>
                        </m:m>
                      </m:e>
                    </m:d>
                  </m:oMath>
                </a14:m>
                <a:r>
                  <a:rPr lang="en-US" dirty="0">
                    <a:latin typeface="Arial" panose="020B0604020202020204" pitchFamily="34" charset="0"/>
                    <a:ea typeface="Cambria Math" panose="02040503050406030204" pitchFamily="18" charset="0"/>
                    <a:cs typeface="Arial" panose="020B0604020202020204" pitchFamily="34" charset="0"/>
                  </a:rPr>
                  <a:t> </a:t>
                </a:r>
                <a14:m>
                  <m:oMath xmlns:m="http://schemas.openxmlformats.org/officeDocument/2006/math">
                    <m:d>
                      <m:dPr>
                        <m:begChr m:val="["/>
                        <m:endChr m:val="]"/>
                        <m:ctrlPr>
                          <a:rPr lang="en-US" i="1">
                            <a:latin typeface="Cambria Math" panose="02040503050406030204" pitchFamily="18" charset="0"/>
                            <a:ea typeface="Cambria Math" panose="02040503050406030204" pitchFamily="18" charset="0"/>
                          </a:rPr>
                        </m:ctrlPr>
                      </m:dPr>
                      <m:e>
                        <m:m>
                          <m:mPr>
                            <m:mcs>
                              <m:mc>
                                <m:mcPr>
                                  <m:count m:val="2"/>
                                  <m:mcJc m:val="center"/>
                                </m:mcPr>
                              </m:mc>
                            </m:mcs>
                            <m:ctrlPr>
                              <a:rPr lang="en-US" i="1">
                                <a:latin typeface="Cambria Math" panose="02040503050406030204" pitchFamily="18" charset="0"/>
                                <a:ea typeface="Cambria Math" panose="02040503050406030204" pitchFamily="18" charset="0"/>
                              </a:rPr>
                            </m:ctrlPr>
                          </m:mPr>
                          <m:mr>
                            <m:e>
                              <m:r>
                                <m:rPr>
                                  <m:brk m:alnAt="7"/>
                                </m:rPr>
                                <a:rPr lang="en-US" i="1">
                                  <a:latin typeface="Cambria Math" panose="02040503050406030204" pitchFamily="18" charset="0"/>
                                  <a:ea typeface="Cambria Math" panose="02040503050406030204" pitchFamily="18" charset="0"/>
                                </a:rPr>
                                <m:t>1</m:t>
                              </m:r>
                            </m:e>
                            <m:e>
                              <m:r>
                                <a:rPr lang="en-US" i="1">
                                  <a:latin typeface="Cambria Math" panose="02040503050406030204" pitchFamily="18" charset="0"/>
                                  <a:ea typeface="Cambria Math" panose="02040503050406030204" pitchFamily="18" charset="0"/>
                                </a:rPr>
                                <m:t>0</m:t>
                              </m:r>
                            </m:e>
                          </m:mr>
                          <m:mr>
                            <m:e>
                              <m:r>
                                <a:rPr lang="en-US" i="1">
                                  <a:latin typeface="Cambria Math" panose="02040503050406030204" pitchFamily="18" charset="0"/>
                                  <a:ea typeface="Cambria Math" panose="02040503050406030204" pitchFamily="18" charset="0"/>
                                </a:rPr>
                                <m:t>0</m:t>
                              </m:r>
                            </m:e>
                            <m:e>
                              <m:r>
                                <a:rPr lang="en-US" i="1">
                                  <a:latin typeface="Cambria Math" panose="02040503050406030204" pitchFamily="18" charset="0"/>
                                  <a:ea typeface="Cambria Math" panose="02040503050406030204" pitchFamily="18" charset="0"/>
                                </a:rPr>
                                <m:t>3</m:t>
                              </m:r>
                            </m:e>
                          </m:mr>
                        </m:m>
                      </m:e>
                    </m:d>
                    <m:sSup>
                      <m:sSupPr>
                        <m:ctrlPr>
                          <a:rPr lang="en-US" i="1" smtClean="0">
                            <a:latin typeface="Cambria Math" panose="02040503050406030204" pitchFamily="18" charset="0"/>
                            <a:ea typeface="Cambria Math" panose="02040503050406030204" pitchFamily="18" charset="0"/>
                          </a:rPr>
                        </m:ctrlPr>
                      </m:sSupPr>
                      <m:e>
                        <m:d>
                          <m:dPr>
                            <m:begChr m:val="["/>
                            <m:endChr m:val="]"/>
                            <m:ctrlPr>
                              <a:rPr lang="en-US" i="1">
                                <a:latin typeface="Cambria Math" panose="02040503050406030204" pitchFamily="18" charset="0"/>
                                <a:ea typeface="Cambria Math" panose="02040503050406030204" pitchFamily="18" charset="0"/>
                              </a:rPr>
                            </m:ctrlPr>
                          </m:dPr>
                          <m:e>
                            <m:m>
                              <m:mPr>
                                <m:mcs>
                                  <m:mc>
                                    <m:mcPr>
                                      <m:count m:val="2"/>
                                      <m:mcJc m:val="center"/>
                                    </m:mcPr>
                                  </m:mc>
                                </m:mcs>
                                <m:ctrlPr>
                                  <a:rPr lang="en-US" i="1">
                                    <a:latin typeface="Cambria Math" panose="02040503050406030204" pitchFamily="18" charset="0"/>
                                    <a:ea typeface="Cambria Math" panose="02040503050406030204" pitchFamily="18" charset="0"/>
                                  </a:rPr>
                                </m:ctrlPr>
                              </m:mPr>
                              <m:mr>
                                <m:e>
                                  <m:r>
                                    <a:rPr lang="en-US" i="1">
                                      <a:latin typeface="Cambria Math" panose="02040503050406030204" pitchFamily="18" charset="0"/>
                                      <a:ea typeface="Cambria Math" panose="02040503050406030204" pitchFamily="18" charset="0"/>
                                    </a:rPr>
                                    <m:t>3</m:t>
                                  </m:r>
                                </m:e>
                                <m:e>
                                  <m:r>
                                    <a:rPr lang="en-US" i="1">
                                      <a:latin typeface="Cambria Math" panose="02040503050406030204" pitchFamily="18" charset="0"/>
                                      <a:ea typeface="Cambria Math" panose="02040503050406030204" pitchFamily="18" charset="0"/>
                                    </a:rPr>
                                    <m:t>2</m:t>
                                  </m:r>
                                </m:e>
                              </m:mr>
                              <m:mr>
                                <m:e>
                                  <m:r>
                                    <a:rPr lang="en-US" i="1">
                                      <a:latin typeface="Cambria Math" panose="02040503050406030204" pitchFamily="18" charset="0"/>
                                      <a:ea typeface="Cambria Math" panose="02040503050406030204" pitchFamily="18" charset="0"/>
                                    </a:rPr>
                                    <m:t>1</m:t>
                                  </m:r>
                                </m:e>
                                <m:e>
                                  <m:r>
                                    <a:rPr lang="en-US" i="1">
                                      <a:latin typeface="Cambria Math" panose="02040503050406030204" pitchFamily="18" charset="0"/>
                                      <a:ea typeface="Cambria Math" panose="02040503050406030204" pitchFamily="18" charset="0"/>
                                    </a:rPr>
                                    <m:t>1</m:t>
                                  </m:r>
                                </m:e>
                              </m:mr>
                            </m:m>
                          </m:e>
                        </m:d>
                      </m:e>
                      <m:sup>
                        <m:r>
                          <a:rPr lang="en-US" b="0" i="1" smtClean="0">
                            <a:latin typeface="Cambria Math" panose="02040503050406030204" pitchFamily="18" charset="0"/>
                            <a:ea typeface="Cambria Math" panose="02040503050406030204" pitchFamily="18" charset="0"/>
                          </a:rPr>
                          <m:t>−1</m:t>
                        </m:r>
                      </m:sup>
                    </m:sSup>
                    <m:r>
                      <a:rPr lang="en-US" b="0" i="0" smtClean="0">
                        <a:latin typeface="Cambria Math" panose="02040503050406030204" pitchFamily="18" charset="0"/>
                        <a:ea typeface="Cambria Math" panose="02040503050406030204" pitchFamily="18" charset="0"/>
                      </a:rPr>
                      <m:t>=</m:t>
                    </m:r>
                  </m:oMath>
                </a14:m>
                <a:r>
                  <a:rPr lang="en-US" dirty="0">
                    <a:latin typeface="Arial" panose="020B0604020202020204" pitchFamily="34" charset="0"/>
                    <a:ea typeface="Cambria Math" panose="02040503050406030204" pitchFamily="18" charset="0"/>
                    <a:cs typeface="Arial" panose="020B0604020202020204" pitchFamily="34" charset="0"/>
                  </a:rPr>
                  <a:t> </a:t>
                </a:r>
                <a14:m>
                  <m:oMath xmlns:m="http://schemas.openxmlformats.org/officeDocument/2006/math">
                    <m:d>
                      <m:dPr>
                        <m:begChr m:val="["/>
                        <m:endChr m:val="]"/>
                        <m:ctrlPr>
                          <a:rPr lang="en-US" i="1">
                            <a:latin typeface="Cambria Math" panose="02040503050406030204" pitchFamily="18" charset="0"/>
                            <a:ea typeface="Cambria Math" panose="02040503050406030204" pitchFamily="18" charset="0"/>
                          </a:rPr>
                        </m:ctrlPr>
                      </m:dPr>
                      <m:e>
                        <m:m>
                          <m:mPr>
                            <m:mcs>
                              <m:mc>
                                <m:mcPr>
                                  <m:count m:val="2"/>
                                  <m:mcJc m:val="center"/>
                                </m:mcPr>
                              </m:mc>
                            </m:mcs>
                            <m:ctrlPr>
                              <a:rPr lang="en-US" i="1">
                                <a:latin typeface="Cambria Math" panose="02040503050406030204" pitchFamily="18" charset="0"/>
                                <a:ea typeface="Cambria Math" panose="02040503050406030204" pitchFamily="18" charset="0"/>
                              </a:rPr>
                            </m:ctrlPr>
                          </m:mPr>
                          <m:mr>
                            <m:e>
                              <m:r>
                                <a:rPr lang="en-US" i="1">
                                  <a:latin typeface="Cambria Math" panose="02040503050406030204" pitchFamily="18" charset="0"/>
                                  <a:ea typeface="Cambria Math" panose="02040503050406030204" pitchFamily="18" charset="0"/>
                                </a:rPr>
                                <m:t>3</m:t>
                              </m:r>
                            </m:e>
                            <m:e>
                              <m:r>
                                <a:rPr lang="en-US" b="0" i="1" smtClean="0">
                                  <a:latin typeface="Cambria Math" panose="02040503050406030204" pitchFamily="18" charset="0"/>
                                  <a:ea typeface="Cambria Math" panose="02040503050406030204" pitchFamily="18" charset="0"/>
                                </a:rPr>
                                <m:t>6</m:t>
                              </m:r>
                            </m:e>
                          </m:mr>
                          <m:mr>
                            <m:e>
                              <m:r>
                                <a:rPr lang="en-US" i="1">
                                  <a:latin typeface="Cambria Math" panose="02040503050406030204" pitchFamily="18" charset="0"/>
                                  <a:ea typeface="Cambria Math" panose="02040503050406030204" pitchFamily="18" charset="0"/>
                                </a:rPr>
                                <m:t>1</m:t>
                              </m:r>
                            </m:e>
                            <m:e>
                              <m:r>
                                <a:rPr lang="en-US" b="0" i="1" smtClean="0">
                                  <a:latin typeface="Cambria Math" panose="02040503050406030204" pitchFamily="18" charset="0"/>
                                  <a:ea typeface="Cambria Math" panose="02040503050406030204" pitchFamily="18" charset="0"/>
                                </a:rPr>
                                <m:t>3</m:t>
                              </m:r>
                            </m:e>
                          </m:mr>
                        </m:m>
                      </m:e>
                    </m:d>
                    <m:f>
                      <m:fPr>
                        <m:ctrlPr>
                          <a:rPr lang="en-US"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3×1−1×2</m:t>
                        </m:r>
                      </m:den>
                    </m:f>
                  </m:oMath>
                </a14:m>
                <a:r>
                  <a:rPr lang="en-US" dirty="0">
                    <a:latin typeface="Arial" panose="020B0604020202020204" pitchFamily="34" charset="0"/>
                    <a:ea typeface="Cambria Math" panose="02040503050406030204" pitchFamily="18" charset="0"/>
                    <a:cs typeface="Arial" panose="020B0604020202020204" pitchFamily="34" charset="0"/>
                  </a:rPr>
                  <a:t> </a:t>
                </a:r>
                <a14:m>
                  <m:oMath xmlns:m="http://schemas.openxmlformats.org/officeDocument/2006/math">
                    <m:d>
                      <m:dPr>
                        <m:begChr m:val="["/>
                        <m:endChr m:val="]"/>
                        <m:ctrlPr>
                          <a:rPr lang="en-US" i="1">
                            <a:latin typeface="Cambria Math" panose="02040503050406030204" pitchFamily="18" charset="0"/>
                            <a:ea typeface="Cambria Math" panose="02040503050406030204" pitchFamily="18" charset="0"/>
                          </a:rPr>
                        </m:ctrlPr>
                      </m:dPr>
                      <m:e>
                        <m:m>
                          <m:mPr>
                            <m:mcs>
                              <m:mc>
                                <m:mcPr>
                                  <m:count m:val="2"/>
                                  <m:mcJc m:val="center"/>
                                </m:mcPr>
                              </m:mc>
                            </m:mcs>
                            <m:ctrlPr>
                              <a:rPr lang="en-US" i="1">
                                <a:latin typeface="Cambria Math" panose="02040503050406030204" pitchFamily="18" charset="0"/>
                                <a:ea typeface="Cambria Math" panose="02040503050406030204" pitchFamily="18" charset="0"/>
                              </a:rPr>
                            </m:ctrlPr>
                          </m:mPr>
                          <m:mr>
                            <m:e>
                              <m:r>
                                <m:rPr>
                                  <m:brk m:alnAt="7"/>
                                </m:rPr>
                                <a:rPr lang="en-US" b="0" i="1" smtClean="0">
                                  <a:latin typeface="Cambria Math" panose="02040503050406030204" pitchFamily="18" charset="0"/>
                                  <a:ea typeface="Cambria Math" panose="02040503050406030204" pitchFamily="18" charset="0"/>
                                </a:rPr>
                                <m:t>1</m:t>
                              </m:r>
                            </m:e>
                            <m:e>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2</m:t>
                              </m:r>
                            </m:e>
                          </m:mr>
                          <m:mr>
                            <m:e>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1</m:t>
                              </m:r>
                            </m:e>
                            <m:e>
                              <m:r>
                                <a:rPr lang="en-US" b="0" i="1" smtClean="0">
                                  <a:latin typeface="Cambria Math" panose="02040503050406030204" pitchFamily="18" charset="0"/>
                                  <a:ea typeface="Cambria Math" panose="02040503050406030204" pitchFamily="18" charset="0"/>
                                </a:rPr>
                                <m:t>3</m:t>
                              </m:r>
                            </m:e>
                          </m:mr>
                        </m:m>
                      </m:e>
                    </m:d>
                    <m:r>
                      <a:rPr lang="en-US" b="0" i="1" smtClean="0">
                        <a:latin typeface="Cambria Math" panose="02040503050406030204" pitchFamily="18" charset="0"/>
                        <a:ea typeface="Cambria Math" panose="02040503050406030204" pitchFamily="18" charset="0"/>
                      </a:rPr>
                      <m:t>=</m:t>
                    </m:r>
                    <m:d>
                      <m:dPr>
                        <m:begChr m:val="["/>
                        <m:endChr m:val="]"/>
                        <m:ctrlPr>
                          <a:rPr lang="en-US" i="1">
                            <a:latin typeface="Cambria Math" panose="02040503050406030204" pitchFamily="18" charset="0"/>
                            <a:ea typeface="Cambria Math" panose="02040503050406030204" pitchFamily="18" charset="0"/>
                          </a:rPr>
                        </m:ctrlPr>
                      </m:dPr>
                      <m:e>
                        <m:m>
                          <m:mPr>
                            <m:mcs>
                              <m:mc>
                                <m:mcPr>
                                  <m:count m:val="2"/>
                                  <m:mcJc m:val="center"/>
                                </m:mcPr>
                              </m:mc>
                            </m:mcs>
                            <m:ctrlPr>
                              <a:rPr lang="en-US" i="1">
                                <a:latin typeface="Cambria Math" panose="02040503050406030204" pitchFamily="18" charset="0"/>
                                <a:ea typeface="Cambria Math" panose="02040503050406030204" pitchFamily="18" charset="0"/>
                              </a:rPr>
                            </m:ctrlPr>
                          </m:mPr>
                          <m:mr>
                            <m:e>
                              <m:r>
                                <m:rPr>
                                  <m:brk m:alnAt="7"/>
                                </m:rP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3</m:t>
                              </m:r>
                            </m:e>
                            <m:e>
                              <m:r>
                                <a:rPr lang="en-US" b="0" i="1" smtClean="0">
                                  <a:latin typeface="Cambria Math" panose="02040503050406030204" pitchFamily="18" charset="0"/>
                                  <a:ea typeface="Cambria Math" panose="02040503050406030204" pitchFamily="18" charset="0"/>
                                </a:rPr>
                                <m:t>1</m:t>
                              </m:r>
                              <m:r>
                                <a:rPr lang="en-US" i="1">
                                  <a:latin typeface="Cambria Math" panose="02040503050406030204" pitchFamily="18" charset="0"/>
                                  <a:ea typeface="Cambria Math" panose="02040503050406030204" pitchFamily="18" charset="0"/>
                                </a:rPr>
                                <m:t>2</m:t>
                              </m:r>
                            </m:e>
                          </m:mr>
                          <m:mr>
                            <m:e>
                              <m:r>
                                <a:rPr lang="en-US" b="0" i="1" smtClean="0">
                                  <a:latin typeface="Cambria Math" panose="02040503050406030204" pitchFamily="18" charset="0"/>
                                  <a:ea typeface="Cambria Math" panose="02040503050406030204" pitchFamily="18" charset="0"/>
                                </a:rPr>
                                <m:t>−2</m:t>
                              </m:r>
                            </m:e>
                            <m:e>
                              <m:r>
                                <a:rPr lang="en-US" b="0" i="1" smtClean="0">
                                  <a:latin typeface="Cambria Math" panose="02040503050406030204" pitchFamily="18" charset="0"/>
                                  <a:ea typeface="Cambria Math" panose="02040503050406030204" pitchFamily="18" charset="0"/>
                                </a:rPr>
                                <m:t>7</m:t>
                              </m:r>
                            </m:e>
                          </m:mr>
                        </m:m>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𝐴</m:t>
                    </m:r>
                  </m:oMath>
                </a14:m>
                <a:endParaRPr lang="en-US" dirty="0">
                  <a:latin typeface="Arial" panose="020B0604020202020204" pitchFamily="34" charset="0"/>
                  <a:cs typeface="Arial" panose="020B0604020202020204" pitchFamily="34" charset="0"/>
                </a:endParaRPr>
              </a:p>
            </p:txBody>
          </p:sp>
        </mc:Choice>
        <mc:Fallback xmlns="">
          <p:sp>
            <p:nvSpPr>
              <p:cNvPr id="3" name="Content Placeholder 2">
                <a:extLst>
                  <a:ext uri="{FF2B5EF4-FFF2-40B4-BE49-F238E27FC236}">
                    <a16:creationId xmlns:a16="http://schemas.microsoft.com/office/drawing/2014/main" id="{2816E124-E8DA-3AEE-9700-2D92543F4A52}"/>
                  </a:ext>
                </a:extLst>
              </p:cNvPr>
              <p:cNvSpPr>
                <a:spLocks noGrp="1" noRot="1" noChangeAspect="1" noMove="1" noResize="1" noEditPoints="1" noAdjustHandles="1" noChangeArrowheads="1" noChangeShapeType="1" noTextEdit="1"/>
              </p:cNvSpPr>
              <p:nvPr>
                <p:ph idx="1"/>
              </p:nvPr>
            </p:nvSpPr>
            <p:spPr>
              <a:xfrm>
                <a:off x="838200" y="1690688"/>
                <a:ext cx="10515600" cy="4665662"/>
              </a:xfrm>
              <a:blipFill>
                <a:blip r:embed="rId2"/>
                <a:stretch>
                  <a:fillRect l="-965" t="-1084"/>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F16A6597-A88E-BCE0-0CCB-F6EDBCCE6896}"/>
              </a:ext>
            </a:extLst>
          </p:cNvPr>
          <p:cNvSpPr>
            <a:spLocks noGrp="1"/>
          </p:cNvSpPr>
          <p:nvPr>
            <p:ph type="sldNum" sz="quarter" idx="12"/>
          </p:nvPr>
        </p:nvSpPr>
        <p:spPr/>
        <p:txBody>
          <a:bodyPr/>
          <a:lstStyle/>
          <a:p>
            <a:fld id="{753F1077-7B91-4D11-8473-7F9D495CD0E2}" type="slidenum">
              <a:rPr lang="en-SG" smtClean="0"/>
              <a:t>15</a:t>
            </a:fld>
            <a:endParaRPr lang="en-SG"/>
          </a:p>
        </p:txBody>
      </p:sp>
    </p:spTree>
    <p:extLst>
      <p:ext uri="{BB962C8B-B14F-4D97-AF65-F5344CB8AC3E}">
        <p14:creationId xmlns:p14="http://schemas.microsoft.com/office/powerpoint/2010/main" val="4393449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777ECE-D6C8-A468-5373-4F8BAEC0902C}"/>
              </a:ext>
            </a:extLst>
          </p:cNvPr>
          <p:cNvSpPr>
            <a:spLocks noGrp="1"/>
          </p:cNvSpPr>
          <p:nvPr>
            <p:ph type="title"/>
          </p:nvPr>
        </p:nvSpPr>
        <p:spPr>
          <a:xfrm>
            <a:off x="838200" y="365125"/>
            <a:ext cx="10515600" cy="964911"/>
          </a:xfrm>
        </p:spPr>
        <p:txBody>
          <a:bodyPr>
            <a:normAutofit/>
          </a:bodyPr>
          <a:lstStyle/>
          <a:p>
            <a:r>
              <a:rPr lang="en-US" sz="4000" u="sng" dirty="0">
                <a:solidFill>
                  <a:srgbClr val="FF0000"/>
                </a:solidFill>
              </a:rPr>
              <a:t>Key points – </a:t>
            </a:r>
            <a:r>
              <a:rPr lang="en-US" altLang="zh-CN" sz="4000" u="sng" dirty="0">
                <a:solidFill>
                  <a:srgbClr val="FF0000"/>
                </a:solidFill>
              </a:rPr>
              <a:t>8</a:t>
            </a:r>
            <a:r>
              <a:rPr lang="en-US" sz="4000" u="sng" dirty="0">
                <a:solidFill>
                  <a:srgbClr val="FF0000"/>
                </a:solidFill>
              </a:rPr>
              <a:t>.1.3 Steps to Diagonalize a Matrix</a:t>
            </a:r>
            <a:endParaRPr lang="en-US" sz="40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60816EF-4035-95E1-3877-78007B8BD33C}"/>
                  </a:ext>
                </a:extLst>
              </p:cNvPr>
              <p:cNvSpPr>
                <a:spLocks noGrp="1"/>
              </p:cNvSpPr>
              <p:nvPr>
                <p:ph idx="1"/>
              </p:nvPr>
            </p:nvSpPr>
            <p:spPr>
              <a:xfrm>
                <a:off x="838200" y="1330036"/>
                <a:ext cx="10515600" cy="4846927"/>
              </a:xfrm>
            </p:spPr>
            <p:txBody>
              <a:bodyPr/>
              <a:lstStyle/>
              <a:p>
                <a:pPr marL="0" indent="0">
                  <a:buNone/>
                </a:pPr>
                <a:r>
                  <a:rPr lang="en-US" dirty="0">
                    <a:latin typeface="Arial" panose="020B0604020202020204" pitchFamily="34" charset="0"/>
                    <a:cs typeface="Arial" panose="020B0604020202020204" pitchFamily="34" charset="0"/>
                  </a:rPr>
                  <a:t>For an </a:t>
                </a:r>
                <a14:m>
                  <m:oMath xmlns:m="http://schemas.openxmlformats.org/officeDocument/2006/math">
                    <m:r>
                      <a:rPr lang="en-US" i="1">
                        <a:latin typeface="Cambria Math" panose="02040503050406030204" pitchFamily="18" charset="0"/>
                        <a:ea typeface="Cambria Math" panose="02040503050406030204" pitchFamily="18" charset="0"/>
                      </a:rPr>
                      <m:t>𝑛</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𝑛</m:t>
                    </m:r>
                  </m:oMath>
                </a14:m>
                <a:r>
                  <a:rPr lang="en-US" dirty="0">
                    <a:latin typeface="Arial" panose="020B0604020202020204" pitchFamily="34" charset="0"/>
                    <a:cs typeface="Arial" panose="020B0604020202020204" pitchFamily="34" charset="0"/>
                  </a:rPr>
                  <a:t> matrix</a:t>
                </a:r>
                <a:r>
                  <a:rPr lang="en-US" sz="2800" b="0" dirty="0">
                    <a:latin typeface="Arial" panose="020B0604020202020204" pitchFamily="34" charset="0"/>
                    <a:ea typeface="Cambria Math" panose="02040503050406030204" pitchFamily="18" charset="0"/>
                    <a:cs typeface="Arial" panose="020B0604020202020204" pitchFamily="34" charset="0"/>
                  </a:rPr>
                  <a:t> </a:t>
                </a:r>
                <a14:m>
                  <m:oMath xmlns:m="http://schemas.openxmlformats.org/officeDocument/2006/math">
                    <m:r>
                      <a:rPr lang="en-US" sz="2800" b="0" i="1" smtClean="0">
                        <a:latin typeface="Cambria Math" panose="02040503050406030204" pitchFamily="18" charset="0"/>
                        <a:ea typeface="Cambria Math" panose="02040503050406030204" pitchFamily="18" charset="0"/>
                      </a:rPr>
                      <m:t>𝐴</m:t>
                    </m:r>
                  </m:oMath>
                </a14:m>
                <a:r>
                  <a:rPr lang="en-US" dirty="0">
                    <a:latin typeface="Arial" panose="020B0604020202020204" pitchFamily="34" charset="0"/>
                    <a:cs typeface="Arial" panose="020B0604020202020204" pitchFamily="34" charset="0"/>
                  </a:rPr>
                  <a:t>, following are the steps to diagonalize it. </a:t>
                </a:r>
              </a:p>
              <a:p>
                <a:pPr marL="457200" indent="-457200">
                  <a:buFont typeface="+mj-lt"/>
                  <a:buAutoNum type="arabicParenR"/>
                </a:pPr>
                <a:r>
                  <a:rPr lang="en-US" sz="2400" dirty="0">
                    <a:latin typeface="Arial" panose="020B0604020202020204" pitchFamily="34" charset="0"/>
                    <a:cs typeface="Arial" panose="020B0604020202020204" pitchFamily="34" charset="0"/>
                  </a:rPr>
                  <a:t>Find the eigenvalues, </a:t>
                </a:r>
                <a14:m>
                  <m:oMath xmlns:m="http://schemas.openxmlformats.org/officeDocument/2006/math">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𝜆</m:t>
                        </m:r>
                      </m:e>
                      <m:sub>
                        <m:r>
                          <a:rPr lang="en-US" sz="2400" i="1">
                            <a:latin typeface="Cambria Math" panose="02040503050406030204" pitchFamily="18" charset="0"/>
                            <a:ea typeface="Cambria Math" panose="02040503050406030204" pitchFamily="18" charset="0"/>
                          </a:rPr>
                          <m:t>1</m:t>
                        </m:r>
                      </m:sub>
                    </m:sSub>
                  </m:oMath>
                </a14:m>
                <a:r>
                  <a:rPr lang="en-US" sz="2400" dirty="0">
                    <a:latin typeface="Arial" panose="020B0604020202020204" pitchFamily="34" charset="0"/>
                    <a:cs typeface="Arial" panose="020B0604020202020204" pitchFamily="34" charset="0"/>
                  </a:rPr>
                  <a:t>, </a:t>
                </a:r>
                <a14:m>
                  <m:oMath xmlns:m="http://schemas.openxmlformats.org/officeDocument/2006/math">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𝜆</m:t>
                        </m:r>
                      </m:e>
                      <m:sub>
                        <m:r>
                          <a:rPr lang="en-US" sz="2400" i="1">
                            <a:latin typeface="Cambria Math" panose="02040503050406030204" pitchFamily="18" charset="0"/>
                            <a:ea typeface="Cambria Math" panose="02040503050406030204" pitchFamily="18" charset="0"/>
                          </a:rPr>
                          <m:t>2</m:t>
                        </m:r>
                      </m:sub>
                    </m:sSub>
                  </m:oMath>
                </a14:m>
                <a:r>
                  <a:rPr lang="en-US" sz="2400" dirty="0">
                    <a:latin typeface="Arial" panose="020B0604020202020204" pitchFamily="34" charset="0"/>
                    <a:cs typeface="Arial" panose="020B0604020202020204" pitchFamily="34" charset="0"/>
                  </a:rPr>
                  <a:t>, </a:t>
                </a:r>
                <a14:m>
                  <m:oMath xmlns:m="http://schemas.openxmlformats.org/officeDocument/2006/math">
                    <m:r>
                      <a:rPr lang="en-US" sz="2400" i="1">
                        <a:latin typeface="Cambria Math" panose="02040503050406030204" pitchFamily="18" charset="0"/>
                        <a:ea typeface="Cambria Math" panose="02040503050406030204" pitchFamily="18" charset="0"/>
                      </a:rPr>
                      <m:t>⋯</m:t>
                    </m:r>
                  </m:oMath>
                </a14:m>
                <a:r>
                  <a:rPr lang="en-US" sz="2400" dirty="0">
                    <a:latin typeface="Arial" panose="020B0604020202020204" pitchFamily="34" charset="0"/>
                    <a:cs typeface="Arial" panose="020B0604020202020204" pitchFamily="34" charset="0"/>
                  </a:rPr>
                  <a:t>, </a:t>
                </a:r>
                <a14:m>
                  <m:oMath xmlns:m="http://schemas.openxmlformats.org/officeDocument/2006/math">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𝜆</m:t>
                        </m:r>
                      </m:e>
                      <m:sub>
                        <m:r>
                          <a:rPr lang="en-US" sz="2400" i="1">
                            <a:latin typeface="Cambria Math" panose="02040503050406030204" pitchFamily="18" charset="0"/>
                            <a:ea typeface="Cambria Math" panose="02040503050406030204" pitchFamily="18" charset="0"/>
                          </a:rPr>
                          <m:t>𝑖</m:t>
                        </m:r>
                      </m:sub>
                    </m:sSub>
                  </m:oMath>
                </a14:m>
                <a:r>
                  <a:rPr lang="en-US" sz="2400" dirty="0">
                    <a:latin typeface="Arial" panose="020B0604020202020204" pitchFamily="34" charset="0"/>
                    <a:cs typeface="Arial" panose="020B0604020202020204" pitchFamily="34" charset="0"/>
                  </a:rPr>
                  <a:t>, </a:t>
                </a:r>
                <a14:m>
                  <m:oMath xmlns:m="http://schemas.openxmlformats.org/officeDocument/2006/math">
                    <m:r>
                      <a:rPr lang="en-US" sz="2400" i="1">
                        <a:latin typeface="Cambria Math" panose="02040503050406030204" pitchFamily="18" charset="0"/>
                        <a:ea typeface="Cambria Math" panose="02040503050406030204" pitchFamily="18" charset="0"/>
                      </a:rPr>
                      <m:t>⋯</m:t>
                    </m:r>
                  </m:oMath>
                </a14:m>
                <a:r>
                  <a:rPr lang="en-US" sz="2400" dirty="0">
                    <a:latin typeface="Arial" panose="020B0604020202020204" pitchFamily="34" charset="0"/>
                    <a:ea typeface="Cambria Math" panose="02040503050406030204" pitchFamily="18" charset="0"/>
                    <a:cs typeface="Arial" panose="020B0604020202020204" pitchFamily="34" charset="0"/>
                  </a:rPr>
                  <a:t>, </a:t>
                </a:r>
                <a14:m>
                  <m:oMath xmlns:m="http://schemas.openxmlformats.org/officeDocument/2006/math">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𝜆</m:t>
                        </m:r>
                      </m:e>
                      <m:sub>
                        <m:r>
                          <a:rPr lang="en-US" sz="2400" i="1">
                            <a:latin typeface="Cambria Math" panose="02040503050406030204" pitchFamily="18" charset="0"/>
                            <a:ea typeface="Cambria Math" panose="02040503050406030204" pitchFamily="18" charset="0"/>
                          </a:rPr>
                          <m:t>𝑟</m:t>
                        </m:r>
                      </m:sub>
                    </m:sSub>
                  </m:oMath>
                </a14:m>
                <a:r>
                  <a:rPr lang="en-US" sz="2400" dirty="0">
                    <a:latin typeface="Arial" panose="020B0604020202020204" pitchFamily="34" charset="0"/>
                    <a:cs typeface="Arial" panose="020B0604020202020204" pitchFamily="34" charset="0"/>
                  </a:rPr>
                  <a:t>, using the characteristic equation</a:t>
                </a:r>
              </a:p>
              <a:p>
                <a:pPr marL="457200" indent="-457200">
                  <a:buFont typeface="+mj-lt"/>
                  <a:buAutoNum type="arabicParenR"/>
                </a:pPr>
                <a:r>
                  <a:rPr lang="en-US" sz="2400" dirty="0">
                    <a:latin typeface="Arial" panose="020B0604020202020204" pitchFamily="34" charset="0"/>
                    <a:cs typeface="Arial" panose="020B0604020202020204" pitchFamily="34" charset="0"/>
                  </a:rPr>
                  <a:t>For each eigenvalue </a:t>
                </a:r>
                <a14:m>
                  <m:oMath xmlns:m="http://schemas.openxmlformats.org/officeDocument/2006/math">
                    <m:sSub>
                      <m:sSubPr>
                        <m:ctrlPr>
                          <a:rPr lang="en-US" sz="240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𝜆</m:t>
                        </m:r>
                      </m:e>
                      <m:sub>
                        <m:r>
                          <a:rPr lang="en-US" sz="2400" b="0" i="1" smtClean="0">
                            <a:latin typeface="Cambria Math" panose="02040503050406030204" pitchFamily="18" charset="0"/>
                            <a:ea typeface="Cambria Math" panose="02040503050406030204" pitchFamily="18" charset="0"/>
                          </a:rPr>
                          <m:t>𝑖</m:t>
                        </m:r>
                      </m:sub>
                    </m:sSub>
                  </m:oMath>
                </a14:m>
                <a:r>
                  <a:rPr lang="en-US" sz="2400" dirty="0">
                    <a:latin typeface="Arial" panose="020B0604020202020204" pitchFamily="34" charset="0"/>
                    <a:cs typeface="Arial" panose="020B0604020202020204" pitchFamily="34" charset="0"/>
                  </a:rPr>
                  <a:t>, find the corresponding eigenvectors</a:t>
                </a:r>
              </a:p>
              <a:p>
                <a:pPr marL="457200" indent="-457200">
                  <a:buFont typeface="+mj-lt"/>
                  <a:buAutoNum type="arabicParenR"/>
                </a:pPr>
                <a:r>
                  <a:rPr lang="en-US" sz="2400" dirty="0">
                    <a:latin typeface="Arial" panose="020B0604020202020204" pitchFamily="34" charset="0"/>
                    <a:cs typeface="Arial" panose="020B0604020202020204" pitchFamily="34" charset="0"/>
                  </a:rPr>
                  <a:t>If there are </a:t>
                </a:r>
                <a14:m>
                  <m:oMath xmlns:m="http://schemas.openxmlformats.org/officeDocument/2006/math">
                    <m:r>
                      <a:rPr lang="en-US" sz="2400" b="0" i="1" smtClean="0">
                        <a:latin typeface="Cambria Math" panose="02040503050406030204" pitchFamily="18" charset="0"/>
                        <a:ea typeface="Cambria Math" panose="02040503050406030204" pitchFamily="18" charset="0"/>
                      </a:rPr>
                      <m:t>𝑛</m:t>
                    </m:r>
                  </m:oMath>
                </a14:m>
                <a:r>
                  <a:rPr lang="en-US" sz="2400" dirty="0">
                    <a:latin typeface="Arial" panose="020B0604020202020204" pitchFamily="34" charset="0"/>
                    <a:cs typeface="Arial" panose="020B0604020202020204" pitchFamily="34" charset="0"/>
                  </a:rPr>
                  <a:t> independent eigenvectors </a:t>
                </a:r>
                <a14:m>
                  <m:oMath xmlns:m="http://schemas.openxmlformats.org/officeDocument/2006/math">
                    <m:r>
                      <a:rPr lang="en-US" sz="2400" i="1" smtClean="0">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a:rPr lang="en-US" sz="2400" b="1" i="1">
                            <a:latin typeface="Cambria Math" panose="02040503050406030204" pitchFamily="18" charset="0"/>
                            <a:ea typeface="Cambria Math" panose="02040503050406030204" pitchFamily="18" charset="0"/>
                          </a:rPr>
                          <m:t>𝒗</m:t>
                        </m:r>
                      </m:e>
                      <m:sub>
                        <m:r>
                          <a:rPr lang="en-US" sz="2400" i="1">
                            <a:latin typeface="Cambria Math" panose="02040503050406030204" pitchFamily="18" charset="0"/>
                            <a:ea typeface="Cambria Math" panose="02040503050406030204" pitchFamily="18" charset="0"/>
                          </a:rPr>
                          <m:t>1</m:t>
                        </m:r>
                      </m:sub>
                    </m:sSub>
                    <m:r>
                      <a:rPr lang="en-US" sz="2400" b="0" i="1" smtClean="0">
                        <a:latin typeface="Cambria Math" panose="02040503050406030204" pitchFamily="18" charset="0"/>
                        <a:ea typeface="Cambria Math" panose="02040503050406030204" pitchFamily="18" charset="0"/>
                      </a:rPr>
                      <m:t>,</m:t>
                    </m:r>
                    <m:r>
                      <m:rPr>
                        <m:nor/>
                      </m:rPr>
                      <a:rPr lang="en-US" sz="2400" dirty="0">
                        <a:latin typeface="Arial" panose="020B0604020202020204" pitchFamily="34" charset="0"/>
                        <a:ea typeface="Cambria Math" panose="02040503050406030204" pitchFamily="18" charset="0"/>
                        <a:cs typeface="Arial" panose="020B0604020202020204" pitchFamily="34" charset="0"/>
                      </a:rPr>
                      <m:t> </m:t>
                    </m:r>
                    <m:sSub>
                      <m:sSubPr>
                        <m:ctrlPr>
                          <a:rPr lang="en-US" sz="2400" i="1">
                            <a:latin typeface="Cambria Math" panose="02040503050406030204" pitchFamily="18" charset="0"/>
                            <a:ea typeface="Cambria Math" panose="02040503050406030204" pitchFamily="18" charset="0"/>
                          </a:rPr>
                        </m:ctrlPr>
                      </m:sSubPr>
                      <m:e>
                        <m:r>
                          <a:rPr lang="en-US" sz="2400" b="1" i="1">
                            <a:latin typeface="Cambria Math" panose="02040503050406030204" pitchFamily="18" charset="0"/>
                            <a:ea typeface="Cambria Math" panose="02040503050406030204" pitchFamily="18" charset="0"/>
                          </a:rPr>
                          <m:t>𝒗</m:t>
                        </m:r>
                      </m:e>
                      <m:sub>
                        <m:r>
                          <a:rPr lang="en-US" sz="2400" i="1">
                            <a:latin typeface="Cambria Math" panose="02040503050406030204" pitchFamily="18" charset="0"/>
                            <a:ea typeface="Cambria Math" panose="02040503050406030204" pitchFamily="18" charset="0"/>
                          </a:rPr>
                          <m:t>2</m:t>
                        </m:r>
                      </m:sub>
                    </m:sSub>
                    <m:r>
                      <a:rPr lang="en-US" sz="2400" b="0" i="1" smtClean="0">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a:rPr lang="en-US" sz="2400" b="1" i="1">
                            <a:latin typeface="Cambria Math" panose="02040503050406030204" pitchFamily="18" charset="0"/>
                            <a:ea typeface="Cambria Math" panose="02040503050406030204" pitchFamily="18" charset="0"/>
                          </a:rPr>
                          <m:t>𝒗</m:t>
                        </m:r>
                      </m:e>
                      <m:sub>
                        <m:r>
                          <a:rPr lang="en-US" sz="2400" i="1">
                            <a:latin typeface="Cambria Math" panose="02040503050406030204" pitchFamily="18" charset="0"/>
                            <a:ea typeface="Cambria Math" panose="02040503050406030204" pitchFamily="18" charset="0"/>
                          </a:rPr>
                          <m:t>𝑛</m:t>
                        </m:r>
                      </m:sub>
                    </m:sSub>
                  </m:oMath>
                </a14:m>
                <a:r>
                  <a:rPr lang="en-US" sz="2400" dirty="0">
                    <a:latin typeface="Arial" panose="020B0604020202020204" pitchFamily="34" charset="0"/>
                    <a:cs typeface="Arial" panose="020B0604020202020204" pitchFamily="34" charset="0"/>
                  </a:rPr>
                  <a:t>}, then </a:t>
                </a:r>
                <a14:m>
                  <m:oMath xmlns:m="http://schemas.openxmlformats.org/officeDocument/2006/math">
                    <m:r>
                      <a:rPr lang="en-US" sz="2400" i="1">
                        <a:latin typeface="Cambria Math" panose="02040503050406030204" pitchFamily="18" charset="0"/>
                        <a:ea typeface="Cambria Math" panose="02040503050406030204" pitchFamily="18" charset="0"/>
                      </a:rPr>
                      <m:t>𝐴</m:t>
                    </m:r>
                  </m:oMath>
                </a14:m>
                <a:r>
                  <a:rPr lang="en-US" sz="2400" dirty="0">
                    <a:latin typeface="Arial" panose="020B0604020202020204" pitchFamily="34" charset="0"/>
                    <a:cs typeface="Arial" panose="020B0604020202020204" pitchFamily="34" charset="0"/>
                  </a:rPr>
                  <a:t> can be represented as</a:t>
                </a:r>
              </a:p>
              <a:p>
                <a:pPr lvl="2">
                  <a:lnSpc>
                    <a:spcPct val="100000"/>
                  </a:lnSpc>
                  <a:buFont typeface="Wingdings" pitchFamily="2" charset="2"/>
                  <a:buChar char="§"/>
                </a:pPr>
                <a14:m>
                  <m:oMath xmlns:m="http://schemas.openxmlformats.org/officeDocument/2006/math">
                    <m:r>
                      <a:rPr lang="en-US" i="1">
                        <a:latin typeface="Cambria Math" panose="02040503050406030204" pitchFamily="18" charset="0"/>
                        <a:ea typeface="Cambria Math" panose="02040503050406030204" pitchFamily="18" charset="0"/>
                      </a:rPr>
                      <m:t>𝐴𝑃</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𝑃𝐷</m:t>
                    </m:r>
                    <m:r>
                      <a:rPr lang="en-US" i="1">
                        <a:latin typeface="Cambria Math" panose="02040503050406030204" pitchFamily="18" charset="0"/>
                        <a:ea typeface="Cambria Math" panose="02040503050406030204" pitchFamily="18" charset="0"/>
                      </a:rPr>
                      <m:t> </m:t>
                    </m:r>
                  </m:oMath>
                </a14:m>
                <a:endParaRPr lang="en-US" i="1" dirty="0">
                  <a:latin typeface="Arial" panose="020B0604020202020204" pitchFamily="34" charset="0"/>
                  <a:ea typeface="Cambria Math" panose="02040503050406030204" pitchFamily="18" charset="0"/>
                  <a:cs typeface="Arial" panose="020B0604020202020204" pitchFamily="34" charset="0"/>
                </a:endParaRPr>
              </a:p>
              <a:p>
                <a:pPr lvl="2">
                  <a:lnSpc>
                    <a:spcPct val="100000"/>
                  </a:lnSpc>
                  <a:buFont typeface="Wingdings" pitchFamily="2" charset="2"/>
                  <a:buChar char="§"/>
                </a:pPr>
                <a14:m>
                  <m:oMath xmlns:m="http://schemas.openxmlformats.org/officeDocument/2006/math">
                    <m:r>
                      <a:rPr lang="en-US" i="1" smtClean="0">
                        <a:latin typeface="Cambria Math" panose="02040503050406030204" pitchFamily="18" charset="0"/>
                        <a:ea typeface="Cambria Math" panose="02040503050406030204" pitchFamily="18" charset="0"/>
                      </a:rPr>
                      <m:t>𝐴</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𝑃𝐷</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𝑃</m:t>
                        </m:r>
                      </m:e>
                      <m:sup>
                        <m:r>
                          <a:rPr lang="en-US" b="0" i="1" smtClean="0">
                            <a:latin typeface="Cambria Math" panose="02040503050406030204" pitchFamily="18" charset="0"/>
                            <a:ea typeface="Cambria Math" panose="02040503050406030204" pitchFamily="18" charset="0"/>
                          </a:rPr>
                          <m:t>−1</m:t>
                        </m:r>
                      </m:sup>
                    </m:sSup>
                  </m:oMath>
                </a14:m>
                <a:r>
                  <a:rPr lang="en-US" dirty="0">
                    <a:latin typeface="Arial" panose="020B0604020202020204" pitchFamily="34" charset="0"/>
                    <a:cs typeface="Arial" panose="020B0604020202020204" pitchFamily="34" charset="0"/>
                  </a:rPr>
                  <a:t> </a:t>
                </a:r>
              </a:p>
              <a:p>
                <a:pPr lvl="2">
                  <a:lnSpc>
                    <a:spcPct val="100000"/>
                  </a:lnSpc>
                  <a:buFont typeface="Wingdings" pitchFamily="2" charset="2"/>
                  <a:buChar char="§"/>
                </a:pPr>
                <a14:m>
                  <m:oMath xmlns:m="http://schemas.openxmlformats.org/officeDocument/2006/math">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𝑃</m:t>
                        </m:r>
                      </m:e>
                      <m:sup>
                        <m:r>
                          <a:rPr lang="en-US" i="1">
                            <a:latin typeface="Cambria Math" panose="02040503050406030204" pitchFamily="18" charset="0"/>
                            <a:ea typeface="Cambria Math" panose="02040503050406030204" pitchFamily="18" charset="0"/>
                          </a:rPr>
                          <m:t>−1</m:t>
                        </m:r>
                      </m:sup>
                    </m:sSup>
                    <m:r>
                      <a:rPr lang="en-US" b="0" i="1" smtClean="0">
                        <a:latin typeface="Cambria Math" panose="02040503050406030204" pitchFamily="18" charset="0"/>
                        <a:ea typeface="Cambria Math" panose="02040503050406030204" pitchFamily="18" charset="0"/>
                      </a:rPr>
                      <m:t>𝐴</m:t>
                    </m:r>
                    <m:r>
                      <a:rPr lang="en-US" i="1">
                        <a:latin typeface="Cambria Math" panose="02040503050406030204" pitchFamily="18" charset="0"/>
                        <a:ea typeface="Cambria Math" panose="02040503050406030204" pitchFamily="18" charset="0"/>
                      </a:rPr>
                      <m:t>𝑃</m:t>
                    </m:r>
                  </m:oMath>
                </a14:m>
                <a:r>
                  <a:rPr lang="en-US" dirty="0">
                    <a:latin typeface="Arial" panose="020B0604020202020204" pitchFamily="34" charset="0"/>
                    <a:ea typeface="Cambria Math" panose="02040503050406030204" pitchFamily="18" charset="0"/>
                    <a:cs typeface="Arial" panose="020B0604020202020204" pitchFamily="34" charset="0"/>
                  </a:rPr>
                  <a:t> </a:t>
                </a:r>
                <a14:m>
                  <m:oMath xmlns:m="http://schemas.openxmlformats.org/officeDocument/2006/math">
                    <m:r>
                      <a:rPr lang="en-US" b="0" i="0"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𝐷</m:t>
                    </m:r>
                  </m:oMath>
                </a14:m>
                <a:endParaRPr lang="en-US" dirty="0">
                  <a:latin typeface="Arial" panose="020B0604020202020204" pitchFamily="34" charset="0"/>
                  <a:ea typeface="Cambria Math" panose="02040503050406030204" pitchFamily="18" charset="0"/>
                  <a:cs typeface="Arial" panose="020B0604020202020204" pitchFamily="34" charset="0"/>
                </a:endParaRPr>
              </a:p>
              <a:p>
                <a:pPr marL="457200" lvl="1" indent="0">
                  <a:lnSpc>
                    <a:spcPct val="100000"/>
                  </a:lnSpc>
                  <a:buNone/>
                </a:pPr>
                <a:r>
                  <a:rPr lang="en-US" dirty="0">
                    <a:latin typeface="Arial" panose="020B0604020202020204" pitchFamily="34" charset="0"/>
                    <a:cs typeface="Arial" panose="020B0604020202020204" pitchFamily="34" charset="0"/>
                  </a:rPr>
                  <a:t>where </a:t>
                </a:r>
                <a14:m>
                  <m:oMath xmlns:m="http://schemas.openxmlformats.org/officeDocument/2006/math">
                    <m:r>
                      <a:rPr lang="en-US" b="0" i="1" smtClean="0">
                        <a:latin typeface="Cambria Math" panose="02040503050406030204" pitchFamily="18" charset="0"/>
                        <a:ea typeface="Cambria Math" panose="02040503050406030204" pitchFamily="18" charset="0"/>
                      </a:rPr>
                      <m:t>𝐷</m:t>
                    </m:r>
                  </m:oMath>
                </a14:m>
                <a:r>
                  <a:rPr lang="en-US" dirty="0">
                    <a:latin typeface="Arial" panose="020B0604020202020204" pitchFamily="34" charset="0"/>
                    <a:cs typeface="Arial" panose="020B0604020202020204" pitchFamily="34" charset="0"/>
                  </a:rPr>
                  <a:t> is a diagonal matrix with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𝜆</m:t>
                        </m:r>
                      </m:e>
                      <m:sub>
                        <m:r>
                          <a:rPr lang="en-US" i="1">
                            <a:latin typeface="Cambria Math" panose="02040503050406030204" pitchFamily="18" charset="0"/>
                            <a:ea typeface="Cambria Math" panose="02040503050406030204" pitchFamily="18" charset="0"/>
                          </a:rPr>
                          <m:t>𝑖</m:t>
                        </m:r>
                      </m:sub>
                    </m:sSub>
                  </m:oMath>
                </a14:m>
                <a:r>
                  <a:rPr lang="en-US" dirty="0">
                    <a:latin typeface="Arial" panose="020B0604020202020204" pitchFamily="34" charset="0"/>
                    <a:cs typeface="Arial" panose="020B0604020202020204" pitchFamily="34" charset="0"/>
                  </a:rPr>
                  <a:t> as it entries, </a:t>
                </a:r>
                <a14:m>
                  <m:oMath xmlns:m="http://schemas.openxmlformats.org/officeDocument/2006/math">
                    <m:r>
                      <a:rPr lang="en-US" b="0" i="1" smtClean="0">
                        <a:latin typeface="Cambria Math" panose="02040503050406030204" pitchFamily="18" charset="0"/>
                        <a:ea typeface="Cambria Math" panose="02040503050406030204" pitchFamily="18" charset="0"/>
                      </a:rPr>
                      <m:t>𝑃</m:t>
                    </m:r>
                  </m:oMath>
                </a14:m>
                <a:r>
                  <a:rPr lang="en-US" dirty="0">
                    <a:latin typeface="Arial" panose="020B0604020202020204" pitchFamily="34" charset="0"/>
                    <a:cs typeface="Arial" panose="020B0604020202020204" pitchFamily="34" charset="0"/>
                  </a:rPr>
                  <a:t> is a matrix whose columns are eigenvectors arranged in correspondence with</a:t>
                </a:r>
                <a:r>
                  <a:rPr lang="en-US" dirty="0">
                    <a:ea typeface="Cambria Math" panose="02040503050406030204" pitchFamily="18" charset="0"/>
                  </a:rPr>
                  <a:t>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𝜆</m:t>
                        </m:r>
                      </m:e>
                      <m:sub>
                        <m:r>
                          <a:rPr lang="en-US" i="1">
                            <a:latin typeface="Cambria Math" panose="02040503050406030204" pitchFamily="18" charset="0"/>
                            <a:ea typeface="Cambria Math" panose="02040503050406030204" pitchFamily="18" charset="0"/>
                          </a:rPr>
                          <m:t>𝑖</m:t>
                        </m:r>
                      </m:sub>
                    </m:sSub>
                  </m:oMath>
                </a14:m>
                <a:r>
                  <a:rPr lang="en-US" dirty="0">
                    <a:latin typeface="Arial" panose="020B0604020202020204" pitchFamily="34" charset="0"/>
                    <a:cs typeface="Arial" panose="020B0604020202020204" pitchFamily="34" charset="0"/>
                  </a:rPr>
                  <a:t>. </a:t>
                </a:r>
              </a:p>
            </p:txBody>
          </p:sp>
        </mc:Choice>
        <mc:Fallback xmlns="">
          <p:sp>
            <p:nvSpPr>
              <p:cNvPr id="3" name="Content Placeholder 2">
                <a:extLst>
                  <a:ext uri="{FF2B5EF4-FFF2-40B4-BE49-F238E27FC236}">
                    <a16:creationId xmlns:a16="http://schemas.microsoft.com/office/drawing/2014/main" id="{760816EF-4035-95E1-3877-78007B8BD33C}"/>
                  </a:ext>
                </a:extLst>
              </p:cNvPr>
              <p:cNvSpPr>
                <a:spLocks noGrp="1" noRot="1" noChangeAspect="1" noMove="1" noResize="1" noEditPoints="1" noAdjustHandles="1" noChangeArrowheads="1" noChangeShapeType="1" noTextEdit="1"/>
              </p:cNvSpPr>
              <p:nvPr>
                <p:ph idx="1"/>
              </p:nvPr>
            </p:nvSpPr>
            <p:spPr>
              <a:xfrm>
                <a:off x="838200" y="1330036"/>
                <a:ext cx="10515600" cy="4846927"/>
              </a:xfrm>
              <a:blipFill>
                <a:blip r:embed="rId2"/>
                <a:stretch>
                  <a:fillRect l="-1206" t="-2089"/>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46FC1E4A-1994-86F6-6E18-C4452590DE94}"/>
              </a:ext>
            </a:extLst>
          </p:cNvPr>
          <p:cNvSpPr>
            <a:spLocks noGrp="1"/>
          </p:cNvSpPr>
          <p:nvPr>
            <p:ph type="sldNum" sz="quarter" idx="12"/>
          </p:nvPr>
        </p:nvSpPr>
        <p:spPr/>
        <p:txBody>
          <a:bodyPr/>
          <a:lstStyle/>
          <a:p>
            <a:fld id="{753F1077-7B91-4D11-8473-7F9D495CD0E2}" type="slidenum">
              <a:rPr lang="en-SG" smtClean="0"/>
              <a:t>16</a:t>
            </a:fld>
            <a:endParaRPr lang="en-SG"/>
          </a:p>
        </p:txBody>
      </p:sp>
    </p:spTree>
    <p:extLst>
      <p:ext uri="{BB962C8B-B14F-4D97-AF65-F5344CB8AC3E}">
        <p14:creationId xmlns:p14="http://schemas.microsoft.com/office/powerpoint/2010/main" val="26747146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643DA-4160-7DE6-6F5F-783263CD56A2}"/>
              </a:ext>
            </a:extLst>
          </p:cNvPr>
          <p:cNvSpPr>
            <a:spLocks noGrp="1"/>
          </p:cNvSpPr>
          <p:nvPr>
            <p:ph type="title"/>
          </p:nvPr>
        </p:nvSpPr>
        <p:spPr>
          <a:xfrm>
            <a:off x="534390" y="365125"/>
            <a:ext cx="11079677" cy="1325563"/>
          </a:xfrm>
        </p:spPr>
        <p:txBody>
          <a:bodyPr>
            <a:normAutofit/>
          </a:bodyPr>
          <a:lstStyle/>
          <a:p>
            <a:r>
              <a:rPr lang="en-US" sz="4000" u="sng" dirty="0">
                <a:solidFill>
                  <a:srgbClr val="FF0000"/>
                </a:solidFill>
              </a:rPr>
              <a:t>Key points – </a:t>
            </a:r>
            <a:r>
              <a:rPr lang="en-US" altLang="zh-CN" sz="4000" u="sng" dirty="0">
                <a:solidFill>
                  <a:srgbClr val="FF0000"/>
                </a:solidFill>
              </a:rPr>
              <a:t>8</a:t>
            </a:r>
            <a:r>
              <a:rPr lang="en-US" sz="4000" u="sng" dirty="0">
                <a:solidFill>
                  <a:srgbClr val="FF0000"/>
                </a:solidFill>
              </a:rPr>
              <a:t>.1.3 When is a Matrix is Diagonalizable?</a:t>
            </a:r>
            <a:endParaRPr lang="en-US" sz="40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A3544B6-707C-8D64-A2DD-86986E8679A4}"/>
                  </a:ext>
                </a:extLst>
              </p:cNvPr>
              <p:cNvSpPr>
                <a:spLocks noGrp="1"/>
              </p:cNvSpPr>
              <p:nvPr>
                <p:ph idx="1"/>
              </p:nvPr>
            </p:nvSpPr>
            <p:spPr>
              <a:xfrm>
                <a:off x="816428" y="1552491"/>
                <a:ext cx="10515600" cy="4622677"/>
              </a:xfrm>
            </p:spPr>
            <p:txBody>
              <a:bodyPr>
                <a:normAutofit fontScale="92500" lnSpcReduction="10000"/>
              </a:bodyPr>
              <a:lstStyle/>
              <a:p>
                <a:pPr>
                  <a:lnSpc>
                    <a:spcPct val="110000"/>
                  </a:lnSpc>
                </a:pPr>
                <a:r>
                  <a:rPr lang="en-US" dirty="0">
                    <a:latin typeface="Arial" panose="020B0604020202020204" pitchFamily="34" charset="0"/>
                    <a:cs typeface="Arial" panose="020B0604020202020204" pitchFamily="34" charset="0"/>
                  </a:rPr>
                  <a:t>Sufficient condition to diagonalize a matrix:</a:t>
                </a:r>
              </a:p>
              <a:p>
                <a:pPr lvl="1">
                  <a:lnSpc>
                    <a:spcPct val="110000"/>
                  </a:lnSpc>
                  <a:buFont typeface="Courier New" panose="02070309020205020404" pitchFamily="49" charset="0"/>
                  <a:buChar char="o"/>
                </a:pPr>
                <a:r>
                  <a:rPr lang="en-US" dirty="0">
                    <a:latin typeface="Arial" panose="020B0604020202020204" pitchFamily="34" charset="0"/>
                    <a:cs typeface="Arial" panose="020B0604020202020204" pitchFamily="34" charset="0"/>
                  </a:rPr>
                  <a:t>For a </a:t>
                </a:r>
                <a14:m>
                  <m:oMath xmlns:m="http://schemas.openxmlformats.org/officeDocument/2006/math">
                    <m:r>
                      <a:rPr lang="en-US" i="1">
                        <a:latin typeface="Cambria Math" panose="02040503050406030204" pitchFamily="18" charset="0"/>
                        <a:ea typeface="Cambria Math" panose="02040503050406030204" pitchFamily="18" charset="0"/>
                      </a:rPr>
                      <m:t>𝑛</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𝑛</m:t>
                    </m:r>
                  </m:oMath>
                </a14:m>
                <a:r>
                  <a:rPr lang="en-US" dirty="0">
                    <a:latin typeface="Arial" panose="020B0604020202020204" pitchFamily="34" charset="0"/>
                    <a:cs typeface="Arial" panose="020B0604020202020204" pitchFamily="34" charset="0"/>
                  </a:rPr>
                  <a:t> matrix</a:t>
                </a:r>
                <a:r>
                  <a:rPr lang="en-US" sz="2400" b="0" dirty="0">
                    <a:latin typeface="Arial" panose="020B0604020202020204" pitchFamily="34" charset="0"/>
                    <a:ea typeface="Cambria Math" panose="02040503050406030204" pitchFamily="18" charset="0"/>
                    <a:cs typeface="Arial" panose="020B0604020202020204" pitchFamily="34" charset="0"/>
                  </a:rPr>
                  <a:t> </a:t>
                </a:r>
                <a14:m>
                  <m:oMath xmlns:m="http://schemas.openxmlformats.org/officeDocument/2006/math">
                    <m:r>
                      <a:rPr lang="en-US" sz="2400" b="0" i="1" smtClean="0">
                        <a:latin typeface="Cambria Math" panose="02040503050406030204" pitchFamily="18" charset="0"/>
                        <a:ea typeface="Cambria Math" panose="02040503050406030204" pitchFamily="18" charset="0"/>
                      </a:rPr>
                      <m:t>𝐴</m:t>
                    </m:r>
                  </m:oMath>
                </a14:m>
                <a:r>
                  <a:rPr lang="en-US" dirty="0">
                    <a:latin typeface="Arial" panose="020B0604020202020204" pitchFamily="34" charset="0"/>
                    <a:cs typeface="Arial" panose="020B0604020202020204" pitchFamily="34" charset="0"/>
                  </a:rPr>
                  <a:t>, if there are </a:t>
                </a:r>
                <a14:m>
                  <m:oMath xmlns:m="http://schemas.openxmlformats.org/officeDocument/2006/math">
                    <m:r>
                      <a:rPr lang="en-US" i="1">
                        <a:latin typeface="Cambria Math" panose="02040503050406030204" pitchFamily="18" charset="0"/>
                        <a:ea typeface="Cambria Math" panose="02040503050406030204" pitchFamily="18" charset="0"/>
                      </a:rPr>
                      <m:t>𝑛</m:t>
                    </m:r>
                  </m:oMath>
                </a14:m>
                <a:r>
                  <a:rPr lang="en-US" dirty="0">
                    <a:latin typeface="Arial" panose="020B0604020202020204" pitchFamily="34" charset="0"/>
                    <a:cs typeface="Arial" panose="020B0604020202020204" pitchFamily="34" charset="0"/>
                  </a:rPr>
                  <a:t> distinct eigenvalues, then we can find </a:t>
                </a:r>
                <a14:m>
                  <m:oMath xmlns:m="http://schemas.openxmlformats.org/officeDocument/2006/math">
                    <m:r>
                      <a:rPr lang="en-US" i="1">
                        <a:latin typeface="Cambria Math" panose="02040503050406030204" pitchFamily="18" charset="0"/>
                        <a:ea typeface="Cambria Math" panose="02040503050406030204" pitchFamily="18" charset="0"/>
                      </a:rPr>
                      <m:t>𝑛</m:t>
                    </m:r>
                  </m:oMath>
                </a14:m>
                <a:r>
                  <a:rPr lang="en-US" dirty="0">
                    <a:latin typeface="Arial" panose="020B0604020202020204" pitchFamily="34" charset="0"/>
                    <a:cs typeface="Arial" panose="020B0604020202020204" pitchFamily="34" charset="0"/>
                  </a:rPr>
                  <a:t> linearly independent eigenvectors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𝒗</m:t>
                        </m:r>
                      </m:e>
                      <m:sub>
                        <m:r>
                          <a:rPr lang="en-US" i="1">
                            <a:latin typeface="Cambria Math" panose="02040503050406030204" pitchFamily="18" charset="0"/>
                            <a:ea typeface="Cambria Math" panose="02040503050406030204" pitchFamily="18" charset="0"/>
                          </a:rPr>
                          <m:t>1</m:t>
                        </m:r>
                      </m:sub>
                    </m:sSub>
                    <m:r>
                      <a:rPr lang="en-US" i="1">
                        <a:latin typeface="Cambria Math" panose="02040503050406030204" pitchFamily="18" charset="0"/>
                        <a:ea typeface="Cambria Math" panose="02040503050406030204" pitchFamily="18" charset="0"/>
                      </a:rPr>
                      <m:t>,</m:t>
                    </m:r>
                    <m:r>
                      <m:rPr>
                        <m:nor/>
                      </m:rPr>
                      <a:rPr lang="en-US" dirty="0">
                        <a:latin typeface="Arial" panose="020B0604020202020204" pitchFamily="34" charset="0"/>
                        <a:ea typeface="Cambria Math" panose="02040503050406030204" pitchFamily="18" charset="0"/>
                        <a:cs typeface="Arial" panose="020B0604020202020204" pitchFamily="34" charset="0"/>
                      </a:rPr>
                      <m:t> </m:t>
                    </m:r>
                    <m:sSub>
                      <m:sSubPr>
                        <m:ctrlPr>
                          <a:rPr lang="en-US" i="1">
                            <a:latin typeface="Cambria Math" panose="02040503050406030204" pitchFamily="18" charset="0"/>
                            <a:ea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𝒗</m:t>
                        </m:r>
                      </m:e>
                      <m:sub>
                        <m:r>
                          <a:rPr lang="en-US" i="1">
                            <a:latin typeface="Cambria Math" panose="02040503050406030204" pitchFamily="18" charset="0"/>
                            <a:ea typeface="Cambria Math" panose="02040503050406030204" pitchFamily="18" charset="0"/>
                          </a:rPr>
                          <m:t>2</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𝒗</m:t>
                        </m:r>
                      </m:e>
                      <m:sub>
                        <m:r>
                          <a:rPr lang="en-US" i="1">
                            <a:latin typeface="Cambria Math" panose="02040503050406030204" pitchFamily="18" charset="0"/>
                            <a:ea typeface="Cambria Math" panose="02040503050406030204" pitchFamily="18" charset="0"/>
                          </a:rPr>
                          <m:t>𝑛</m:t>
                        </m:r>
                      </m:sub>
                    </m:sSub>
                  </m:oMath>
                </a14:m>
                <a:r>
                  <a:rPr lang="en-US"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sym typeface="Wingdings" pitchFamily="2" charset="2"/>
                  </a:rPr>
                  <a:t> </a:t>
                </a:r>
                <a14:m>
                  <m:oMath xmlns:m="http://schemas.openxmlformats.org/officeDocument/2006/math">
                    <m:r>
                      <a:rPr lang="en-US" i="1" smtClean="0">
                        <a:latin typeface="Cambria Math" panose="02040503050406030204" pitchFamily="18" charset="0"/>
                        <a:ea typeface="Cambria Math" panose="02040503050406030204" pitchFamily="18" charset="0"/>
                      </a:rPr>
                      <m:t>𝐴</m:t>
                    </m:r>
                  </m:oMath>
                </a14:m>
                <a:r>
                  <a:rPr lang="en-US" dirty="0">
                    <a:latin typeface="Arial" panose="020B0604020202020204" pitchFamily="34" charset="0"/>
                    <a:cs typeface="Arial" panose="020B0604020202020204" pitchFamily="34" charset="0"/>
                  </a:rPr>
                  <a:t> is diagonalizable.</a:t>
                </a:r>
              </a:p>
              <a:p>
                <a:pPr lvl="1">
                  <a:lnSpc>
                    <a:spcPct val="110000"/>
                  </a:lnSpc>
                  <a:buFont typeface="Courier New" panose="02070309020205020404" pitchFamily="49" charset="0"/>
                  <a:buChar char="o"/>
                </a:pPr>
                <a:r>
                  <a:rPr lang="en-US" dirty="0">
                    <a:latin typeface="Arial" panose="020B0604020202020204" pitchFamily="34" charset="0"/>
                    <a:cs typeface="Arial" panose="020B0604020202020204" pitchFamily="34" charset="0"/>
                  </a:rPr>
                  <a:t>Explanations: see next slides </a:t>
                </a:r>
              </a:p>
              <a:p>
                <a:pPr lvl="1">
                  <a:lnSpc>
                    <a:spcPct val="110000"/>
                  </a:lnSpc>
                  <a:buFont typeface="Courier New" panose="02070309020205020404" pitchFamily="49" charset="0"/>
                  <a:buChar char="o"/>
                </a:pPr>
                <a:r>
                  <a:rPr lang="en-US" dirty="0">
                    <a:latin typeface="Arial" panose="020B0604020202020204" pitchFamily="34" charset="0"/>
                    <a:cs typeface="Arial" panose="020B0604020202020204" pitchFamily="34" charset="0"/>
                  </a:rPr>
                  <a:t>It is not a necessary condition</a:t>
                </a:r>
              </a:p>
              <a:p>
                <a:pPr lvl="2">
                  <a:lnSpc>
                    <a:spcPct val="110000"/>
                  </a:lnSpc>
                  <a:buFont typeface="Wingdings" pitchFamily="2" charset="2"/>
                  <a:buChar char="§"/>
                </a:pPr>
                <a:r>
                  <a:rPr lang="en-US" sz="2200" dirty="0">
                    <a:latin typeface="Arial" panose="020B0604020202020204" pitchFamily="34" charset="0"/>
                    <a:cs typeface="Arial" panose="020B0604020202020204" pitchFamily="34" charset="0"/>
                  </a:rPr>
                  <a:t>Some matrix </a:t>
                </a:r>
                <a14:m>
                  <m:oMath xmlns:m="http://schemas.openxmlformats.org/officeDocument/2006/math">
                    <m:r>
                      <a:rPr lang="en-US" sz="2200" b="0" i="1" smtClean="0">
                        <a:latin typeface="Cambria Math" panose="02040503050406030204" pitchFamily="18" charset="0"/>
                        <a:ea typeface="Cambria Math" panose="02040503050406030204" pitchFamily="18" charset="0"/>
                      </a:rPr>
                      <m:t>𝐴</m:t>
                    </m:r>
                  </m:oMath>
                </a14:m>
                <a:r>
                  <a:rPr lang="en-US" sz="2200" dirty="0">
                    <a:latin typeface="Arial" panose="020B0604020202020204" pitchFamily="34" charset="0"/>
                    <a:cs typeface="Arial" panose="020B0604020202020204" pitchFamily="34" charset="0"/>
                  </a:rPr>
                  <a:t> have less than</a:t>
                </a:r>
                <a:r>
                  <a:rPr lang="en-US" sz="2200" dirty="0">
                    <a:latin typeface="Arial" panose="020B0604020202020204" pitchFamily="34" charset="0"/>
                    <a:ea typeface="Cambria Math" panose="02040503050406030204" pitchFamily="18" charset="0"/>
                    <a:cs typeface="Arial" panose="020B0604020202020204" pitchFamily="34" charset="0"/>
                  </a:rPr>
                  <a:t> </a:t>
                </a:r>
                <a14:m>
                  <m:oMath xmlns:m="http://schemas.openxmlformats.org/officeDocument/2006/math">
                    <m:r>
                      <a:rPr lang="en-US" sz="2200" b="0" i="1" smtClean="0">
                        <a:latin typeface="Cambria Math" panose="02040503050406030204" pitchFamily="18" charset="0"/>
                        <a:ea typeface="Cambria Math" panose="02040503050406030204" pitchFamily="18" charset="0"/>
                      </a:rPr>
                      <m:t>𝑛</m:t>
                    </m:r>
                  </m:oMath>
                </a14:m>
                <a:r>
                  <a:rPr lang="en-US" sz="2200" dirty="0">
                    <a:latin typeface="Arial" panose="020B0604020202020204" pitchFamily="34" charset="0"/>
                    <a:cs typeface="Arial" panose="020B0604020202020204" pitchFamily="34" charset="0"/>
                  </a:rPr>
                  <a:t> distinct eigenvalues, but we can still find </a:t>
                </a:r>
                <a14:m>
                  <m:oMath xmlns:m="http://schemas.openxmlformats.org/officeDocument/2006/math">
                    <m:r>
                      <a:rPr lang="en-US" sz="2200" b="0" i="1" smtClean="0">
                        <a:latin typeface="Cambria Math" panose="02040503050406030204" pitchFamily="18" charset="0"/>
                        <a:ea typeface="Cambria Math" panose="02040503050406030204" pitchFamily="18" charset="0"/>
                      </a:rPr>
                      <m:t>𝑛</m:t>
                    </m:r>
                  </m:oMath>
                </a14:m>
                <a:r>
                  <a:rPr lang="en-US" sz="2200" dirty="0">
                    <a:latin typeface="Arial" panose="020B0604020202020204" pitchFamily="34" charset="0"/>
                    <a:cs typeface="Arial" panose="020B0604020202020204" pitchFamily="34" charset="0"/>
                  </a:rPr>
                  <a:t> independent eigenvectors.</a:t>
                </a:r>
              </a:p>
              <a:p>
                <a:pPr>
                  <a:lnSpc>
                    <a:spcPct val="110000"/>
                  </a:lnSpc>
                  <a:buFont typeface="Courier New" panose="02070309020205020404" pitchFamily="49" charset="0"/>
                  <a:buChar char="o"/>
                </a:pPr>
                <a:r>
                  <a:rPr lang="en-US" dirty="0">
                    <a:latin typeface="Arial" panose="020B0604020202020204" pitchFamily="34" charset="0"/>
                    <a:cs typeface="Arial" panose="020B0604020202020204" pitchFamily="34" charset="0"/>
                  </a:rPr>
                  <a:t>Example</a:t>
                </a:r>
              </a:p>
              <a:p>
                <a:pPr lvl="1">
                  <a:lnSpc>
                    <a:spcPct val="110000"/>
                  </a:lnSpc>
                  <a:buFont typeface="Courier New" panose="02070309020205020404" pitchFamily="49" charset="0"/>
                  <a:buChar char="o"/>
                </a:pPr>
                <a14:m>
                  <m:oMath xmlns:m="http://schemas.openxmlformats.org/officeDocument/2006/math">
                    <m:r>
                      <a:rPr lang="en-US" sz="2400" b="0" i="1" smtClean="0">
                        <a:latin typeface="Cambria Math" panose="02040503050406030204" pitchFamily="18" charset="0"/>
                        <a:ea typeface="Cambria Math" panose="02040503050406030204" pitchFamily="18" charset="0"/>
                      </a:rPr>
                      <m:t>𝐴</m:t>
                    </m:r>
                    <m:r>
                      <a:rPr lang="en-US" sz="2400" b="0" i="1" smtClean="0">
                        <a:latin typeface="Cambria Math" panose="02040503050406030204" pitchFamily="18" charset="0"/>
                        <a:ea typeface="Cambria Math" panose="02040503050406030204" pitchFamily="18" charset="0"/>
                      </a:rPr>
                      <m:t>=</m:t>
                    </m:r>
                    <m:d>
                      <m:dPr>
                        <m:begChr m:val="["/>
                        <m:endChr m:val="]"/>
                        <m:ctrlPr>
                          <a:rPr lang="en-US" sz="2400" b="0" i="1" smtClean="0">
                            <a:latin typeface="Cambria Math" panose="02040503050406030204" pitchFamily="18" charset="0"/>
                            <a:ea typeface="Cambria Math" panose="02040503050406030204" pitchFamily="18" charset="0"/>
                          </a:rPr>
                        </m:ctrlPr>
                      </m:dPr>
                      <m:e>
                        <m:m>
                          <m:mPr>
                            <m:mcs>
                              <m:mc>
                                <m:mcPr>
                                  <m:count m:val="3"/>
                                  <m:mcJc m:val="center"/>
                                </m:mcPr>
                              </m:mc>
                            </m:mcs>
                            <m:ctrlPr>
                              <a:rPr lang="en-US" sz="2400" b="0" i="1" smtClean="0">
                                <a:latin typeface="Cambria Math" panose="02040503050406030204" pitchFamily="18" charset="0"/>
                                <a:ea typeface="Cambria Math" panose="02040503050406030204" pitchFamily="18" charset="0"/>
                              </a:rPr>
                            </m:ctrlPr>
                          </m:mPr>
                          <m:mr>
                            <m:e>
                              <m:r>
                                <a:rPr lang="en-US" sz="2400" b="0" i="1" smtClean="0">
                                  <a:latin typeface="Cambria Math" panose="02040503050406030204" pitchFamily="18" charset="0"/>
                                  <a:ea typeface="Cambria Math" panose="02040503050406030204" pitchFamily="18" charset="0"/>
                                </a:rPr>
                                <m:t>5</m:t>
                              </m:r>
                            </m:e>
                            <m:e>
                              <m:r>
                                <a:rPr lang="en-US" sz="2400" b="0" i="1" smtClean="0">
                                  <a:latin typeface="Cambria Math" panose="02040503050406030204" pitchFamily="18" charset="0"/>
                                  <a:ea typeface="Cambria Math" panose="02040503050406030204" pitchFamily="18" charset="0"/>
                                </a:rPr>
                                <m:t>−8</m:t>
                              </m:r>
                            </m:e>
                            <m:e>
                              <m:r>
                                <a:rPr lang="en-US" sz="2400" b="0" i="1" smtClean="0">
                                  <a:latin typeface="Cambria Math" panose="02040503050406030204" pitchFamily="18" charset="0"/>
                                  <a:ea typeface="Cambria Math" panose="02040503050406030204" pitchFamily="18" charset="0"/>
                                </a:rPr>
                                <m:t>1</m:t>
                              </m:r>
                            </m:e>
                          </m:mr>
                          <m:mr>
                            <m:e>
                              <m:r>
                                <a:rPr lang="en-US" sz="2400" b="0" i="1" smtClean="0">
                                  <a:latin typeface="Cambria Math" panose="02040503050406030204" pitchFamily="18" charset="0"/>
                                  <a:ea typeface="Cambria Math" panose="02040503050406030204" pitchFamily="18" charset="0"/>
                                </a:rPr>
                                <m:t>0</m:t>
                              </m:r>
                            </m:e>
                            <m:e>
                              <m:r>
                                <a:rPr lang="en-US" sz="2400" b="0" i="1" smtClean="0">
                                  <a:latin typeface="Cambria Math" panose="02040503050406030204" pitchFamily="18" charset="0"/>
                                  <a:ea typeface="Cambria Math" panose="02040503050406030204" pitchFamily="18" charset="0"/>
                                </a:rPr>
                                <m:t>0</m:t>
                              </m:r>
                            </m:e>
                            <m:e>
                              <m:r>
                                <a:rPr lang="en-US" sz="2400" b="0" i="1" smtClean="0">
                                  <a:latin typeface="Cambria Math" panose="02040503050406030204" pitchFamily="18" charset="0"/>
                                  <a:ea typeface="Cambria Math" panose="02040503050406030204" pitchFamily="18" charset="0"/>
                                </a:rPr>
                                <m:t>7</m:t>
                              </m:r>
                            </m:e>
                          </m:mr>
                          <m:mr>
                            <m:e>
                              <m:r>
                                <a:rPr lang="en-US" sz="2400" i="1" smtClean="0">
                                  <a:latin typeface="Cambria Math" panose="02040503050406030204" pitchFamily="18" charset="0"/>
                                  <a:ea typeface="Cambria Math" panose="02040503050406030204" pitchFamily="18" charset="0"/>
                                </a:rPr>
                                <m:t>0</m:t>
                              </m:r>
                            </m:e>
                            <m:e>
                              <m:r>
                                <a:rPr lang="en-US" sz="2400" b="0" i="1" smtClean="0">
                                  <a:latin typeface="Cambria Math" panose="02040503050406030204" pitchFamily="18" charset="0"/>
                                  <a:ea typeface="Cambria Math" panose="02040503050406030204" pitchFamily="18" charset="0"/>
                                </a:rPr>
                                <m:t>0</m:t>
                              </m:r>
                            </m:e>
                            <m:e>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2</m:t>
                              </m:r>
                            </m:e>
                          </m:mr>
                        </m:m>
                      </m:e>
                    </m:d>
                  </m:oMath>
                </a14:m>
                <a:r>
                  <a:rPr lang="en-US" dirty="0">
                    <a:latin typeface="Arial" panose="020B0604020202020204" pitchFamily="34" charset="0"/>
                    <a:cs typeface="Arial" panose="020B0604020202020204" pitchFamily="34" charset="0"/>
                  </a:rPr>
                  <a:t>: there are 3 distinct eigenvalues (5</a:t>
                </a:r>
                <a:r>
                  <a:rPr lang="en-US">
                    <a:latin typeface="Arial" panose="020B0604020202020204" pitchFamily="34" charset="0"/>
                    <a:cs typeface="Arial" panose="020B0604020202020204" pitchFamily="34" charset="0"/>
                  </a:rPr>
                  <a:t>, 0 </a:t>
                </a:r>
                <a:r>
                  <a:rPr lang="en-US" dirty="0">
                    <a:latin typeface="Arial" panose="020B0604020202020204" pitchFamily="34" charset="0"/>
                    <a:cs typeface="Arial" panose="020B0604020202020204" pitchFamily="34" charset="0"/>
                  </a:rPr>
                  <a:t>, -2), </a:t>
                </a:r>
              </a:p>
              <a:p>
                <a:pPr marL="457200" lvl="1" indent="0">
                  <a:lnSpc>
                    <a:spcPct val="110000"/>
                  </a:lnSpc>
                  <a:buNone/>
                </a:pPr>
                <a:r>
                  <a:rPr lang="en-US" dirty="0">
                    <a:latin typeface="Arial" panose="020B0604020202020204" pitchFamily="34" charset="0"/>
                    <a:cs typeface="Arial" panose="020B0604020202020204" pitchFamily="34" charset="0"/>
                  </a:rPr>
                  <a:t>so </a:t>
                </a:r>
                <a14:m>
                  <m:oMath xmlns:m="http://schemas.openxmlformats.org/officeDocument/2006/math">
                    <m:r>
                      <a:rPr lang="en-US" sz="2400" b="0" i="1" smtClean="0">
                        <a:latin typeface="Cambria Math" panose="02040503050406030204" pitchFamily="18" charset="0"/>
                        <a:ea typeface="Cambria Math" panose="02040503050406030204" pitchFamily="18" charset="0"/>
                      </a:rPr>
                      <m:t>𝐴</m:t>
                    </m:r>
                    <m:r>
                      <a:rPr lang="en-US" sz="2400" b="0" i="1" smtClean="0">
                        <a:latin typeface="Cambria Math" panose="02040503050406030204" pitchFamily="18" charset="0"/>
                        <a:ea typeface="Cambria Math" panose="02040503050406030204" pitchFamily="18" charset="0"/>
                      </a:rPr>
                      <m:t> </m:t>
                    </m:r>
                  </m:oMath>
                </a14:m>
                <a:r>
                  <a:rPr lang="en-US" dirty="0">
                    <a:latin typeface="Arial" panose="020B0604020202020204" pitchFamily="34" charset="0"/>
                    <a:cs typeface="Arial" panose="020B0604020202020204" pitchFamily="34" charset="0"/>
                  </a:rPr>
                  <a:t>is diagonalizable</a:t>
                </a:r>
              </a:p>
              <a:p>
                <a:pPr lvl="1">
                  <a:lnSpc>
                    <a:spcPct val="110000"/>
                  </a:lnSpc>
                  <a:buFont typeface="Courier New" panose="02070309020205020404" pitchFamily="49" charset="0"/>
                  <a:buChar char="o"/>
                </a:pPr>
                <a:endParaRPr lang="en-US" dirty="0">
                  <a:latin typeface="Arial" panose="020B0604020202020204" pitchFamily="34" charset="0"/>
                  <a:cs typeface="Arial" panose="020B0604020202020204" pitchFamily="34" charset="0"/>
                </a:endParaRPr>
              </a:p>
              <a:p>
                <a:pPr lvl="1">
                  <a:lnSpc>
                    <a:spcPct val="110000"/>
                  </a:lnSpc>
                  <a:buFont typeface="Courier New" panose="02070309020205020404" pitchFamily="49" charset="0"/>
                  <a:buChar char="o"/>
                </a:pPr>
                <a:endParaRPr lang="en-US" dirty="0">
                  <a:latin typeface="Arial" panose="020B0604020202020204" pitchFamily="34" charset="0"/>
                  <a:cs typeface="Arial" panose="020B0604020202020204" pitchFamily="34" charset="0"/>
                </a:endParaRPr>
              </a:p>
            </p:txBody>
          </p:sp>
        </mc:Choice>
        <mc:Fallback xmlns="">
          <p:sp>
            <p:nvSpPr>
              <p:cNvPr id="3" name="Content Placeholder 2">
                <a:extLst>
                  <a:ext uri="{FF2B5EF4-FFF2-40B4-BE49-F238E27FC236}">
                    <a16:creationId xmlns:a16="http://schemas.microsoft.com/office/drawing/2014/main" id="{DA3544B6-707C-8D64-A2DD-86986E8679A4}"/>
                  </a:ext>
                </a:extLst>
              </p:cNvPr>
              <p:cNvSpPr>
                <a:spLocks noGrp="1" noRot="1" noChangeAspect="1" noMove="1" noResize="1" noEditPoints="1" noAdjustHandles="1" noChangeArrowheads="1" noChangeShapeType="1" noTextEdit="1"/>
              </p:cNvSpPr>
              <p:nvPr>
                <p:ph idx="1"/>
              </p:nvPr>
            </p:nvSpPr>
            <p:spPr>
              <a:xfrm>
                <a:off x="816428" y="1552491"/>
                <a:ext cx="10515600" cy="4622677"/>
              </a:xfrm>
              <a:blipFill>
                <a:blip r:embed="rId2"/>
                <a:stretch>
                  <a:fillRect l="-965" t="-1096" b="-1644"/>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B917D8A2-3926-8527-6072-5A5A5D62E933}"/>
              </a:ext>
            </a:extLst>
          </p:cNvPr>
          <p:cNvSpPr>
            <a:spLocks noGrp="1"/>
          </p:cNvSpPr>
          <p:nvPr>
            <p:ph type="sldNum" sz="quarter" idx="12"/>
          </p:nvPr>
        </p:nvSpPr>
        <p:spPr/>
        <p:txBody>
          <a:bodyPr/>
          <a:lstStyle/>
          <a:p>
            <a:fld id="{753F1077-7B91-4D11-8473-7F9D495CD0E2}" type="slidenum">
              <a:rPr lang="en-SG" smtClean="0"/>
              <a:t>17</a:t>
            </a:fld>
            <a:endParaRPr lang="en-SG"/>
          </a:p>
        </p:txBody>
      </p:sp>
    </p:spTree>
    <p:extLst>
      <p:ext uri="{BB962C8B-B14F-4D97-AF65-F5344CB8AC3E}">
        <p14:creationId xmlns:p14="http://schemas.microsoft.com/office/powerpoint/2010/main" val="6590317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296112-F33A-0618-1BFD-CFDD648B360D}"/>
              </a:ext>
            </a:extLst>
          </p:cNvPr>
          <p:cNvSpPr>
            <a:spLocks noGrp="1"/>
          </p:cNvSpPr>
          <p:nvPr>
            <p:ph type="title"/>
          </p:nvPr>
        </p:nvSpPr>
        <p:spPr>
          <a:xfrm>
            <a:off x="838200" y="500215"/>
            <a:ext cx="10515600" cy="1325563"/>
          </a:xfrm>
        </p:spPr>
        <p:txBody>
          <a:bodyPr/>
          <a:lstStyle/>
          <a:p>
            <a:r>
              <a:rPr lang="en-US" u="sng" dirty="0">
                <a:solidFill>
                  <a:srgbClr val="FF0000"/>
                </a:solidFill>
              </a:rPr>
              <a:t>Key points – Independence of Eigenvectors</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8DED1C6-8F66-4E2D-80EC-F201C828BF3A}"/>
                  </a:ext>
                </a:extLst>
              </p:cNvPr>
              <p:cNvSpPr>
                <a:spLocks noGrp="1"/>
              </p:cNvSpPr>
              <p:nvPr>
                <p:ph idx="1"/>
              </p:nvPr>
            </p:nvSpPr>
            <p:spPr>
              <a:xfrm>
                <a:off x="838200" y="1591536"/>
                <a:ext cx="10515600" cy="5129939"/>
              </a:xfrm>
            </p:spPr>
            <p:txBody>
              <a:bodyPr>
                <a:normAutofit fontScale="55000" lnSpcReduction="20000"/>
              </a:bodyPr>
              <a:lstStyle/>
              <a:p>
                <a:pPr>
                  <a:lnSpc>
                    <a:spcPct val="120000"/>
                  </a:lnSpc>
                </a:pPr>
                <a:r>
                  <a:rPr lang="en-US" dirty="0">
                    <a:latin typeface="Arial" panose="020B0604020202020204" pitchFamily="34" charset="0"/>
                    <a:cs typeface="Arial" panose="020B0604020202020204" pitchFamily="34" charset="0"/>
                  </a:rPr>
                  <a:t>Definition:</a:t>
                </a:r>
              </a:p>
              <a:p>
                <a:pPr lvl="1">
                  <a:lnSpc>
                    <a:spcPct val="120000"/>
                  </a:lnSpc>
                  <a:buFont typeface="Courier New" panose="02070309020205020404" pitchFamily="49" charset="0"/>
                  <a:buChar char="o"/>
                </a:pPr>
                <a:r>
                  <a:rPr lang="en-SG" sz="2900" dirty="0">
                    <a:effectLst/>
                    <a:latin typeface="Arial" panose="020B0604020202020204" pitchFamily="34" charset="0"/>
                    <a:cs typeface="Arial" panose="020B0604020202020204" pitchFamily="34" charset="0"/>
                  </a:rPr>
                  <a:t>For an </a:t>
                </a:r>
                <a14:m>
                  <m:oMath xmlns:m="http://schemas.openxmlformats.org/officeDocument/2006/math">
                    <m:r>
                      <a:rPr lang="en-US" sz="2900" i="1">
                        <a:latin typeface="Cambria Math" panose="02040503050406030204" pitchFamily="18" charset="0"/>
                      </a:rPr>
                      <m:t>𝑛</m:t>
                    </m:r>
                    <m:r>
                      <a:rPr lang="en-US" sz="2900" i="1">
                        <a:latin typeface="Cambria Math" panose="02040503050406030204" pitchFamily="18" charset="0"/>
                        <a:ea typeface="Cambria Math" panose="02040503050406030204" pitchFamily="18" charset="0"/>
                      </a:rPr>
                      <m:t>×</m:t>
                    </m:r>
                    <m:r>
                      <a:rPr lang="en-US" sz="2900" i="1">
                        <a:latin typeface="Cambria Math" panose="02040503050406030204" pitchFamily="18" charset="0"/>
                        <a:ea typeface="Cambria Math" panose="02040503050406030204" pitchFamily="18" charset="0"/>
                      </a:rPr>
                      <m:t>𝑛</m:t>
                    </m:r>
                  </m:oMath>
                </a14:m>
                <a:r>
                  <a:rPr lang="en-US" sz="2900" dirty="0">
                    <a:latin typeface="Arial" panose="020B0604020202020204" pitchFamily="34" charset="0"/>
                    <a:cs typeface="Arial" panose="020B0604020202020204" pitchFamily="34" charset="0"/>
                  </a:rPr>
                  <a:t> matrix </a:t>
                </a:r>
                <a14:m>
                  <m:oMath xmlns:m="http://schemas.openxmlformats.org/officeDocument/2006/math">
                    <m:r>
                      <a:rPr lang="en-US" sz="2900" i="1">
                        <a:latin typeface="Cambria Math" panose="02040503050406030204" pitchFamily="18" charset="0"/>
                      </a:rPr>
                      <m:t>𝐴</m:t>
                    </m:r>
                    <m:r>
                      <a:rPr lang="en-US" sz="2900" i="1">
                        <a:latin typeface="Cambria Math" panose="02040503050406030204" pitchFamily="18" charset="0"/>
                      </a:rPr>
                      <m:t> </m:t>
                    </m:r>
                  </m:oMath>
                </a14:m>
                <a:r>
                  <a:rPr lang="en-SG" sz="2900" dirty="0">
                    <a:latin typeface="Arial" panose="020B0604020202020204" pitchFamily="34" charset="0"/>
                    <a:cs typeface="Arial" panose="020B0604020202020204" pitchFamily="34" charset="0"/>
                  </a:rPr>
                  <a:t>, if eigenvectors </a:t>
                </a:r>
                <a14:m>
                  <m:oMath xmlns:m="http://schemas.openxmlformats.org/officeDocument/2006/math">
                    <m:sSub>
                      <m:sSubPr>
                        <m:ctrlPr>
                          <a:rPr lang="en-US" sz="2900" i="1">
                            <a:latin typeface="Cambria Math" panose="02040503050406030204" pitchFamily="18" charset="0"/>
                          </a:rPr>
                        </m:ctrlPr>
                      </m:sSubPr>
                      <m:e>
                        <m:r>
                          <a:rPr lang="en-US" sz="2900" b="1" i="1" smtClean="0">
                            <a:latin typeface="Cambria Math" panose="02040503050406030204" pitchFamily="18" charset="0"/>
                            <a:ea typeface="Cambria Math" panose="02040503050406030204" pitchFamily="18" charset="0"/>
                          </a:rPr>
                          <m:t>𝒗</m:t>
                        </m:r>
                      </m:e>
                      <m:sub>
                        <m:r>
                          <a:rPr lang="en-US" sz="2900" b="0" i="1" smtClean="0">
                            <a:latin typeface="Cambria Math" panose="02040503050406030204" pitchFamily="18" charset="0"/>
                            <a:ea typeface="Cambria Math" panose="02040503050406030204" pitchFamily="18" charset="0"/>
                          </a:rPr>
                          <m:t>1</m:t>
                        </m:r>
                      </m:sub>
                    </m:sSub>
                    <m:r>
                      <a:rPr lang="en-US" sz="2900" b="0" i="1" smtClean="0">
                        <a:latin typeface="Cambria Math" panose="02040503050406030204" pitchFamily="18" charset="0"/>
                      </a:rPr>
                      <m:t>,</m:t>
                    </m:r>
                    <m:sSub>
                      <m:sSubPr>
                        <m:ctrlPr>
                          <a:rPr lang="en-US" sz="2900" i="1">
                            <a:latin typeface="Cambria Math" panose="02040503050406030204" pitchFamily="18" charset="0"/>
                          </a:rPr>
                        </m:ctrlPr>
                      </m:sSubPr>
                      <m:e>
                        <m:r>
                          <a:rPr lang="en-US" sz="2900" b="1" i="1">
                            <a:latin typeface="Cambria Math" panose="02040503050406030204" pitchFamily="18" charset="0"/>
                            <a:ea typeface="Cambria Math" panose="02040503050406030204" pitchFamily="18" charset="0"/>
                          </a:rPr>
                          <m:t>𝒗</m:t>
                        </m:r>
                      </m:e>
                      <m:sub>
                        <m:r>
                          <a:rPr lang="en-US" sz="2900" i="1">
                            <a:latin typeface="Cambria Math" panose="02040503050406030204" pitchFamily="18" charset="0"/>
                            <a:ea typeface="Cambria Math" panose="02040503050406030204" pitchFamily="18" charset="0"/>
                          </a:rPr>
                          <m:t>2</m:t>
                        </m:r>
                      </m:sub>
                    </m:sSub>
                    <m:r>
                      <a:rPr lang="en-US" sz="2900" i="1">
                        <a:latin typeface="Cambria Math" panose="02040503050406030204" pitchFamily="18" charset="0"/>
                      </a:rPr>
                      <m:t>,</m:t>
                    </m:r>
                    <m:r>
                      <a:rPr lang="en-US" sz="2900" b="0" i="1" smtClean="0">
                        <a:latin typeface="Cambria Math" panose="02040503050406030204" pitchFamily="18" charset="0"/>
                        <a:ea typeface="Cambria Math" panose="02040503050406030204" pitchFamily="18" charset="0"/>
                      </a:rPr>
                      <m:t>⋯,</m:t>
                    </m:r>
                    <m:sSub>
                      <m:sSubPr>
                        <m:ctrlPr>
                          <a:rPr lang="en-US" sz="2900" i="1">
                            <a:latin typeface="Cambria Math" panose="02040503050406030204" pitchFamily="18" charset="0"/>
                          </a:rPr>
                        </m:ctrlPr>
                      </m:sSubPr>
                      <m:e>
                        <m:r>
                          <a:rPr lang="en-US" sz="2900" b="1" i="1">
                            <a:latin typeface="Cambria Math" panose="02040503050406030204" pitchFamily="18" charset="0"/>
                            <a:ea typeface="Cambria Math" panose="02040503050406030204" pitchFamily="18" charset="0"/>
                          </a:rPr>
                          <m:t>𝒗</m:t>
                        </m:r>
                      </m:e>
                      <m:sub>
                        <m:r>
                          <a:rPr lang="en-US" sz="2900" i="1" smtClean="0">
                            <a:latin typeface="Cambria Math" panose="02040503050406030204" pitchFamily="18" charset="0"/>
                            <a:ea typeface="Cambria Math" panose="02040503050406030204" pitchFamily="18" charset="0"/>
                          </a:rPr>
                          <m:t>𝑟</m:t>
                        </m:r>
                      </m:sub>
                    </m:sSub>
                    <m:r>
                      <a:rPr lang="en-US" sz="2900" i="1" smtClean="0">
                        <a:latin typeface="Cambria Math" panose="02040503050406030204" pitchFamily="18" charset="0"/>
                        <a:ea typeface="Cambria Math" panose="02040503050406030204" pitchFamily="18" charset="0"/>
                      </a:rPr>
                      <m:t> </m:t>
                    </m:r>
                  </m:oMath>
                </a14:m>
                <a:r>
                  <a:rPr lang="en-SG" sz="2900" dirty="0">
                    <a:effectLst/>
                    <a:latin typeface="Arial" panose="020B0604020202020204" pitchFamily="34" charset="0"/>
                    <a:cs typeface="Arial" panose="020B0604020202020204" pitchFamily="34" charset="0"/>
                  </a:rPr>
                  <a:t>are corresponding to distinct eigenvalues </a:t>
                </a:r>
                <a:r>
                  <a:rPr lang="en-US" sz="2900" dirty="0">
                    <a:latin typeface="Arial" panose="020B0604020202020204" pitchFamily="34" charset="0"/>
                    <a:cs typeface="Arial" panose="020B0604020202020204" pitchFamily="34" charset="0"/>
                  </a:rPr>
                  <a:t> </a:t>
                </a:r>
                <a14:m>
                  <m:oMath xmlns:m="http://schemas.openxmlformats.org/officeDocument/2006/math">
                    <m:sSub>
                      <m:sSubPr>
                        <m:ctrlPr>
                          <a:rPr lang="en-US" sz="2900" i="1">
                            <a:latin typeface="Cambria Math" panose="02040503050406030204" pitchFamily="18" charset="0"/>
                          </a:rPr>
                        </m:ctrlPr>
                      </m:sSubPr>
                      <m:e>
                        <m:r>
                          <a:rPr lang="en-US" sz="2900" i="1">
                            <a:latin typeface="Cambria Math" panose="02040503050406030204" pitchFamily="18" charset="0"/>
                            <a:ea typeface="Cambria Math" panose="02040503050406030204" pitchFamily="18" charset="0"/>
                          </a:rPr>
                          <m:t>𝜆</m:t>
                        </m:r>
                      </m:e>
                      <m:sub>
                        <m:r>
                          <a:rPr lang="en-US" sz="2900" b="0" i="1" smtClean="0">
                            <a:latin typeface="Cambria Math" panose="02040503050406030204" pitchFamily="18" charset="0"/>
                            <a:ea typeface="Cambria Math" panose="02040503050406030204" pitchFamily="18" charset="0"/>
                          </a:rPr>
                          <m:t>1</m:t>
                        </m:r>
                      </m:sub>
                    </m:sSub>
                    <m:r>
                      <a:rPr lang="en-US" sz="2900" i="1">
                        <a:latin typeface="Cambria Math" panose="02040503050406030204" pitchFamily="18" charset="0"/>
                      </a:rPr>
                      <m:t>,</m:t>
                    </m:r>
                    <m:sSub>
                      <m:sSubPr>
                        <m:ctrlPr>
                          <a:rPr lang="en-US" sz="2900" i="1">
                            <a:latin typeface="Cambria Math" panose="02040503050406030204" pitchFamily="18" charset="0"/>
                          </a:rPr>
                        </m:ctrlPr>
                      </m:sSubPr>
                      <m:e>
                        <m:r>
                          <a:rPr lang="en-US" sz="2900" i="1">
                            <a:latin typeface="Cambria Math" panose="02040503050406030204" pitchFamily="18" charset="0"/>
                            <a:ea typeface="Cambria Math" panose="02040503050406030204" pitchFamily="18" charset="0"/>
                          </a:rPr>
                          <m:t>𝜆</m:t>
                        </m:r>
                      </m:e>
                      <m:sub>
                        <m:r>
                          <a:rPr lang="en-US" sz="2900" i="1">
                            <a:latin typeface="Cambria Math" panose="02040503050406030204" pitchFamily="18" charset="0"/>
                            <a:ea typeface="Cambria Math" panose="02040503050406030204" pitchFamily="18" charset="0"/>
                          </a:rPr>
                          <m:t>2</m:t>
                        </m:r>
                      </m:sub>
                    </m:sSub>
                    <m:r>
                      <a:rPr lang="en-US" sz="2900" i="1">
                        <a:latin typeface="Cambria Math" panose="02040503050406030204" pitchFamily="18" charset="0"/>
                      </a:rPr>
                      <m:t>,</m:t>
                    </m:r>
                    <m:r>
                      <a:rPr lang="en-US" sz="2900" i="1">
                        <a:latin typeface="Cambria Math" panose="02040503050406030204" pitchFamily="18" charset="0"/>
                        <a:ea typeface="Cambria Math" panose="02040503050406030204" pitchFamily="18" charset="0"/>
                      </a:rPr>
                      <m:t>⋯,</m:t>
                    </m:r>
                    <m:sSub>
                      <m:sSubPr>
                        <m:ctrlPr>
                          <a:rPr lang="en-US" sz="2900" i="1">
                            <a:latin typeface="Cambria Math" panose="02040503050406030204" pitchFamily="18" charset="0"/>
                          </a:rPr>
                        </m:ctrlPr>
                      </m:sSubPr>
                      <m:e>
                        <m:r>
                          <a:rPr lang="en-US" sz="2900" i="1">
                            <a:latin typeface="Cambria Math" panose="02040503050406030204" pitchFamily="18" charset="0"/>
                            <a:ea typeface="Cambria Math" panose="02040503050406030204" pitchFamily="18" charset="0"/>
                          </a:rPr>
                          <m:t>𝜆</m:t>
                        </m:r>
                      </m:e>
                      <m:sub>
                        <m:r>
                          <a:rPr lang="en-US" sz="2900" b="0" i="1" smtClean="0">
                            <a:latin typeface="Cambria Math" panose="02040503050406030204" pitchFamily="18" charset="0"/>
                            <a:ea typeface="Cambria Math" panose="02040503050406030204" pitchFamily="18" charset="0"/>
                          </a:rPr>
                          <m:t>𝑟</m:t>
                        </m:r>
                      </m:sub>
                    </m:sSub>
                  </m:oMath>
                </a14:m>
                <a:r>
                  <a:rPr lang="en-US" sz="2900" dirty="0">
                    <a:latin typeface="Arial" panose="020B0604020202020204" pitchFamily="34" charset="0"/>
                    <a:cs typeface="Arial" panose="020B0604020202020204" pitchFamily="34" charset="0"/>
                  </a:rPr>
                  <a:t>,</a:t>
                </a:r>
              </a:p>
              <a:p>
                <a:pPr marL="457200" lvl="1" indent="0">
                  <a:lnSpc>
                    <a:spcPct val="120000"/>
                  </a:lnSpc>
                  <a:buNone/>
                </a:pPr>
                <a:r>
                  <a:rPr lang="en-SG" sz="2900" dirty="0">
                    <a:latin typeface="Arial" panose="020B0604020202020204" pitchFamily="34" charset="0"/>
                    <a:cs typeface="Arial" panose="020B0604020202020204" pitchFamily="34" charset="0"/>
                  </a:rPr>
                  <a:t>      t</a:t>
                </a:r>
                <a:r>
                  <a:rPr lang="en-SG" sz="2900" dirty="0">
                    <a:effectLst/>
                    <a:latin typeface="Arial" panose="020B0604020202020204" pitchFamily="34" charset="0"/>
                    <a:cs typeface="Arial" panose="020B0604020202020204" pitchFamily="34" charset="0"/>
                  </a:rPr>
                  <a:t>hen </a:t>
                </a:r>
                <a14:m>
                  <m:oMath xmlns:m="http://schemas.openxmlformats.org/officeDocument/2006/math">
                    <m:sSub>
                      <m:sSubPr>
                        <m:ctrlPr>
                          <a:rPr lang="en-US" sz="2900" i="1">
                            <a:latin typeface="Cambria Math" panose="02040503050406030204" pitchFamily="18" charset="0"/>
                          </a:rPr>
                        </m:ctrlPr>
                      </m:sSubPr>
                      <m:e>
                        <m:r>
                          <a:rPr lang="en-US" sz="2900" b="1" i="1">
                            <a:latin typeface="Cambria Math" panose="02040503050406030204" pitchFamily="18" charset="0"/>
                            <a:ea typeface="Cambria Math" panose="02040503050406030204" pitchFamily="18" charset="0"/>
                          </a:rPr>
                          <m:t>𝒗</m:t>
                        </m:r>
                      </m:e>
                      <m:sub>
                        <m:r>
                          <a:rPr lang="en-US" sz="2900" i="1">
                            <a:latin typeface="Cambria Math" panose="02040503050406030204" pitchFamily="18" charset="0"/>
                            <a:ea typeface="Cambria Math" panose="02040503050406030204" pitchFamily="18" charset="0"/>
                          </a:rPr>
                          <m:t>1</m:t>
                        </m:r>
                      </m:sub>
                    </m:sSub>
                    <m:r>
                      <a:rPr lang="en-US" sz="2900" i="1">
                        <a:latin typeface="Cambria Math" panose="02040503050406030204" pitchFamily="18" charset="0"/>
                      </a:rPr>
                      <m:t>,</m:t>
                    </m:r>
                    <m:sSub>
                      <m:sSubPr>
                        <m:ctrlPr>
                          <a:rPr lang="en-US" sz="2900" i="1">
                            <a:latin typeface="Cambria Math" panose="02040503050406030204" pitchFamily="18" charset="0"/>
                          </a:rPr>
                        </m:ctrlPr>
                      </m:sSubPr>
                      <m:e>
                        <m:r>
                          <a:rPr lang="en-US" sz="2900" b="1" i="1">
                            <a:latin typeface="Cambria Math" panose="02040503050406030204" pitchFamily="18" charset="0"/>
                            <a:ea typeface="Cambria Math" panose="02040503050406030204" pitchFamily="18" charset="0"/>
                          </a:rPr>
                          <m:t>𝒗</m:t>
                        </m:r>
                      </m:e>
                      <m:sub>
                        <m:r>
                          <a:rPr lang="en-US" sz="2900" i="1">
                            <a:latin typeface="Cambria Math" panose="02040503050406030204" pitchFamily="18" charset="0"/>
                            <a:ea typeface="Cambria Math" panose="02040503050406030204" pitchFamily="18" charset="0"/>
                          </a:rPr>
                          <m:t>2</m:t>
                        </m:r>
                      </m:sub>
                    </m:sSub>
                    <m:r>
                      <a:rPr lang="en-US" sz="2900" i="1">
                        <a:latin typeface="Cambria Math" panose="02040503050406030204" pitchFamily="18" charset="0"/>
                      </a:rPr>
                      <m:t>,</m:t>
                    </m:r>
                    <m:r>
                      <a:rPr lang="en-US" sz="2900" i="1">
                        <a:latin typeface="Cambria Math" panose="02040503050406030204" pitchFamily="18" charset="0"/>
                        <a:ea typeface="Cambria Math" panose="02040503050406030204" pitchFamily="18" charset="0"/>
                      </a:rPr>
                      <m:t>⋯,</m:t>
                    </m:r>
                    <m:sSub>
                      <m:sSubPr>
                        <m:ctrlPr>
                          <a:rPr lang="en-US" sz="2900" i="1">
                            <a:latin typeface="Cambria Math" panose="02040503050406030204" pitchFamily="18" charset="0"/>
                          </a:rPr>
                        </m:ctrlPr>
                      </m:sSubPr>
                      <m:e>
                        <m:r>
                          <a:rPr lang="en-US" sz="2900" b="1" i="1">
                            <a:latin typeface="Cambria Math" panose="02040503050406030204" pitchFamily="18" charset="0"/>
                            <a:ea typeface="Cambria Math" panose="02040503050406030204" pitchFamily="18" charset="0"/>
                          </a:rPr>
                          <m:t>𝒗</m:t>
                        </m:r>
                      </m:e>
                      <m:sub>
                        <m:r>
                          <a:rPr lang="en-US" sz="2900" i="1">
                            <a:latin typeface="Cambria Math" panose="02040503050406030204" pitchFamily="18" charset="0"/>
                            <a:ea typeface="Cambria Math" panose="02040503050406030204" pitchFamily="18" charset="0"/>
                          </a:rPr>
                          <m:t>𝑟</m:t>
                        </m:r>
                      </m:sub>
                    </m:sSub>
                    <m:r>
                      <a:rPr lang="en-US" sz="2900" i="1">
                        <a:latin typeface="Cambria Math" panose="02040503050406030204" pitchFamily="18" charset="0"/>
                        <a:ea typeface="Cambria Math" panose="02040503050406030204" pitchFamily="18" charset="0"/>
                      </a:rPr>
                      <m:t> </m:t>
                    </m:r>
                  </m:oMath>
                </a14:m>
                <a:r>
                  <a:rPr lang="en-SG" sz="2900" dirty="0">
                    <a:effectLst/>
                    <a:latin typeface="Arial" panose="020B0604020202020204" pitchFamily="34" charset="0"/>
                    <a:cs typeface="Arial" panose="020B0604020202020204" pitchFamily="34" charset="0"/>
                  </a:rPr>
                  <a:t>are linearly independent.</a:t>
                </a:r>
              </a:p>
              <a:p>
                <a:pPr marL="457200" lvl="1" indent="0">
                  <a:lnSpc>
                    <a:spcPct val="120000"/>
                  </a:lnSpc>
                  <a:buNone/>
                </a:pPr>
                <a:endParaRPr lang="en-SG" dirty="0">
                  <a:effectLst/>
                  <a:latin typeface="Arial" panose="020B0604020202020204" pitchFamily="34" charset="0"/>
                  <a:cs typeface="Arial" panose="020B0604020202020204" pitchFamily="34" charset="0"/>
                </a:endParaRPr>
              </a:p>
              <a:p>
                <a:pPr>
                  <a:lnSpc>
                    <a:spcPct val="120000"/>
                  </a:lnSpc>
                </a:pPr>
                <a:r>
                  <a:rPr lang="en-SG" dirty="0">
                    <a:latin typeface="Arial" panose="020B0604020202020204" pitchFamily="34" charset="0"/>
                    <a:cs typeface="Arial" panose="020B0604020202020204" pitchFamily="34" charset="0"/>
                  </a:rPr>
                  <a:t>Explain (proof of contradiction)</a:t>
                </a:r>
              </a:p>
              <a:p>
                <a:pPr lvl="1">
                  <a:lnSpc>
                    <a:spcPct val="120000"/>
                  </a:lnSpc>
                  <a:buFont typeface="Courier New" panose="02070309020205020404" pitchFamily="49" charset="0"/>
                  <a:buChar char="o"/>
                </a:pPr>
                <a:r>
                  <a:rPr lang="en-SG" sz="2500" dirty="0">
                    <a:effectLst/>
                    <a:latin typeface="Arial" panose="020B0604020202020204" pitchFamily="34" charset="0"/>
                    <a:cs typeface="Arial" panose="020B0604020202020204" pitchFamily="34" charset="0"/>
                  </a:rPr>
                  <a:t>Assume </a:t>
                </a:r>
                <a14:m>
                  <m:oMath xmlns:m="http://schemas.openxmlformats.org/officeDocument/2006/math">
                    <m:sSub>
                      <m:sSubPr>
                        <m:ctrlPr>
                          <a:rPr lang="en-US" sz="2500" i="1" smtClean="0">
                            <a:latin typeface="Cambria Math" panose="02040503050406030204" pitchFamily="18" charset="0"/>
                          </a:rPr>
                        </m:ctrlPr>
                      </m:sSubPr>
                      <m:e>
                        <m:r>
                          <a:rPr lang="en-US" sz="2500" b="1" i="1" smtClean="0">
                            <a:latin typeface="Cambria Math" panose="02040503050406030204" pitchFamily="18" charset="0"/>
                          </a:rPr>
                          <m:t>{</m:t>
                        </m:r>
                        <m:r>
                          <a:rPr lang="en-US" sz="2500" b="1" i="1">
                            <a:latin typeface="Cambria Math" panose="02040503050406030204" pitchFamily="18" charset="0"/>
                            <a:ea typeface="Cambria Math" panose="02040503050406030204" pitchFamily="18" charset="0"/>
                          </a:rPr>
                          <m:t>𝒗</m:t>
                        </m:r>
                      </m:e>
                      <m:sub>
                        <m:r>
                          <a:rPr lang="en-US" sz="2500" i="1">
                            <a:latin typeface="Cambria Math" panose="02040503050406030204" pitchFamily="18" charset="0"/>
                            <a:ea typeface="Cambria Math" panose="02040503050406030204" pitchFamily="18" charset="0"/>
                          </a:rPr>
                          <m:t>1</m:t>
                        </m:r>
                      </m:sub>
                    </m:sSub>
                    <m:r>
                      <a:rPr lang="en-US" sz="2500" i="1">
                        <a:latin typeface="Cambria Math" panose="02040503050406030204" pitchFamily="18" charset="0"/>
                      </a:rPr>
                      <m:t>,</m:t>
                    </m:r>
                    <m:sSub>
                      <m:sSubPr>
                        <m:ctrlPr>
                          <a:rPr lang="en-US" sz="2500" i="1">
                            <a:latin typeface="Cambria Math" panose="02040503050406030204" pitchFamily="18" charset="0"/>
                          </a:rPr>
                        </m:ctrlPr>
                      </m:sSubPr>
                      <m:e>
                        <m:r>
                          <a:rPr lang="en-US" sz="2500" b="1" i="1">
                            <a:latin typeface="Cambria Math" panose="02040503050406030204" pitchFamily="18" charset="0"/>
                            <a:ea typeface="Cambria Math" panose="02040503050406030204" pitchFamily="18" charset="0"/>
                          </a:rPr>
                          <m:t>𝒗</m:t>
                        </m:r>
                      </m:e>
                      <m:sub>
                        <m:r>
                          <a:rPr lang="en-US" sz="2500" i="1">
                            <a:latin typeface="Cambria Math" panose="02040503050406030204" pitchFamily="18" charset="0"/>
                            <a:ea typeface="Cambria Math" panose="02040503050406030204" pitchFamily="18" charset="0"/>
                          </a:rPr>
                          <m:t>2</m:t>
                        </m:r>
                      </m:sub>
                    </m:sSub>
                    <m:r>
                      <a:rPr lang="en-US" sz="2500" i="1">
                        <a:latin typeface="Cambria Math" panose="02040503050406030204" pitchFamily="18" charset="0"/>
                      </a:rPr>
                      <m:t>,</m:t>
                    </m:r>
                    <m:r>
                      <a:rPr lang="en-US" sz="2500" i="1">
                        <a:latin typeface="Cambria Math" panose="02040503050406030204" pitchFamily="18" charset="0"/>
                        <a:ea typeface="Cambria Math" panose="02040503050406030204" pitchFamily="18" charset="0"/>
                      </a:rPr>
                      <m:t>⋯,</m:t>
                    </m:r>
                    <m:sSub>
                      <m:sSubPr>
                        <m:ctrlPr>
                          <a:rPr lang="en-US" sz="2500" i="1">
                            <a:latin typeface="Cambria Math" panose="02040503050406030204" pitchFamily="18" charset="0"/>
                          </a:rPr>
                        </m:ctrlPr>
                      </m:sSubPr>
                      <m:e>
                        <m:r>
                          <a:rPr lang="en-US" sz="2500" b="1" i="1">
                            <a:latin typeface="Cambria Math" panose="02040503050406030204" pitchFamily="18" charset="0"/>
                            <a:ea typeface="Cambria Math" panose="02040503050406030204" pitchFamily="18" charset="0"/>
                          </a:rPr>
                          <m:t>𝒗</m:t>
                        </m:r>
                      </m:e>
                      <m:sub>
                        <m:r>
                          <a:rPr lang="en-US" sz="2500" i="1">
                            <a:latin typeface="Cambria Math" panose="02040503050406030204" pitchFamily="18" charset="0"/>
                            <a:ea typeface="Cambria Math" panose="02040503050406030204" pitchFamily="18" charset="0"/>
                          </a:rPr>
                          <m:t>𝑟</m:t>
                        </m:r>
                      </m:sub>
                    </m:sSub>
                    <m:r>
                      <a:rPr lang="en-US" sz="2500" b="0" i="1" smtClean="0">
                        <a:latin typeface="Cambria Math" panose="02040503050406030204" pitchFamily="18" charset="0"/>
                        <a:ea typeface="Cambria Math" panose="02040503050406030204" pitchFamily="18" charset="0"/>
                      </a:rPr>
                      <m:t>}</m:t>
                    </m:r>
                    <m:r>
                      <a:rPr lang="en-US" sz="2500" i="1">
                        <a:latin typeface="Cambria Math" panose="02040503050406030204" pitchFamily="18" charset="0"/>
                        <a:ea typeface="Cambria Math" panose="02040503050406030204" pitchFamily="18" charset="0"/>
                      </a:rPr>
                      <m:t> </m:t>
                    </m:r>
                  </m:oMath>
                </a14:m>
                <a:r>
                  <a:rPr lang="en-SG" sz="2500" dirty="0">
                    <a:effectLst/>
                    <a:latin typeface="Arial" panose="020B0604020202020204" pitchFamily="34" charset="0"/>
                    <a:cs typeface="Arial" panose="020B0604020202020204" pitchFamily="34" charset="0"/>
                  </a:rPr>
                  <a:t>is linearly dependent. </a:t>
                </a:r>
              </a:p>
              <a:p>
                <a:pPr lvl="1">
                  <a:lnSpc>
                    <a:spcPct val="120000"/>
                  </a:lnSpc>
                  <a:buFont typeface="Courier New" panose="02070309020205020404" pitchFamily="49" charset="0"/>
                  <a:buChar char="o"/>
                </a:pPr>
                <a:r>
                  <a:rPr lang="en-SG" sz="2500" dirty="0">
                    <a:effectLst/>
                    <a:latin typeface="Arial" panose="020B0604020202020204" pitchFamily="34" charset="0"/>
                    <a:cs typeface="Arial" panose="020B0604020202020204" pitchFamily="34" charset="0"/>
                  </a:rPr>
                  <a:t>Since </a:t>
                </a:r>
                <a14:m>
                  <m:oMath xmlns:m="http://schemas.openxmlformats.org/officeDocument/2006/math">
                    <m:sSub>
                      <m:sSubPr>
                        <m:ctrlPr>
                          <a:rPr lang="en-US" sz="2500" i="1" smtClean="0">
                            <a:latin typeface="Cambria Math" panose="02040503050406030204" pitchFamily="18" charset="0"/>
                          </a:rPr>
                        </m:ctrlPr>
                      </m:sSubPr>
                      <m:e>
                        <m:r>
                          <a:rPr lang="en-US" sz="2500" b="1" i="1">
                            <a:latin typeface="Cambria Math" panose="02040503050406030204" pitchFamily="18" charset="0"/>
                            <a:ea typeface="Cambria Math" panose="02040503050406030204" pitchFamily="18" charset="0"/>
                          </a:rPr>
                          <m:t>𝒗</m:t>
                        </m:r>
                      </m:e>
                      <m:sub>
                        <m:r>
                          <a:rPr lang="en-US" sz="2500" b="0" i="1" smtClean="0">
                            <a:latin typeface="Cambria Math" panose="02040503050406030204" pitchFamily="18" charset="0"/>
                            <a:ea typeface="Cambria Math" panose="02040503050406030204" pitchFamily="18" charset="0"/>
                          </a:rPr>
                          <m:t>𝑖</m:t>
                        </m:r>
                      </m:sub>
                    </m:sSub>
                  </m:oMath>
                </a14:m>
                <a:r>
                  <a:rPr lang="en-SG" sz="2500" dirty="0">
                    <a:effectLst/>
                    <a:latin typeface="Arial" panose="020B0604020202020204" pitchFamily="34" charset="0"/>
                    <a:cs typeface="Arial" panose="020B0604020202020204" pitchFamily="34" charset="0"/>
                  </a:rPr>
                  <a:t> is nonzero, so, one of the vectors in the set is a linear combination of the preceding vectors which are independent. </a:t>
                </a:r>
              </a:p>
              <a:p>
                <a:pPr marL="457200" lvl="1" indent="0">
                  <a:lnSpc>
                    <a:spcPct val="120000"/>
                  </a:lnSpc>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𝒗</m:t>
                          </m:r>
                        </m:e>
                        <m:sub>
                          <m:r>
                            <a:rPr lang="en-US" b="0" i="1" smtClean="0">
                              <a:latin typeface="Cambria Math" panose="02040503050406030204" pitchFamily="18" charset="0"/>
                              <a:ea typeface="Cambria Math" panose="02040503050406030204" pitchFamily="18" charset="0"/>
                            </a:rPr>
                            <m:t>𝑝</m:t>
                          </m:r>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𝑐</m:t>
                          </m:r>
                        </m:e>
                        <m:sub>
                          <m:r>
                            <a:rPr lang="en-US" i="1">
                              <a:latin typeface="Cambria Math" panose="02040503050406030204" pitchFamily="18" charset="0"/>
                              <a:ea typeface="Cambria Math" panose="02040503050406030204" pitchFamily="18" charset="0"/>
                            </a:rPr>
                            <m:t>1</m:t>
                          </m:r>
                        </m:sub>
                      </m:sSub>
                      <m:sSub>
                        <m:sSubPr>
                          <m:ctrlPr>
                            <a:rPr lang="en-US"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𝒗</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𝑐</m:t>
                          </m:r>
                        </m:e>
                        <m:sub>
                          <m:r>
                            <a:rPr lang="en-US" b="0" i="1" smtClean="0">
                              <a:latin typeface="Cambria Math" panose="02040503050406030204" pitchFamily="18" charset="0"/>
                              <a:ea typeface="Cambria Math" panose="02040503050406030204" pitchFamily="18" charset="0"/>
                            </a:rPr>
                            <m:t>2</m:t>
                          </m:r>
                        </m:sub>
                      </m:sSub>
                      <m:sSub>
                        <m:sSubPr>
                          <m:ctrlPr>
                            <a:rPr lang="en-US"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𝒗</m:t>
                          </m:r>
                        </m:e>
                        <m:sub>
                          <m:r>
                            <a:rPr lang="en-US" b="0" i="1" smtClean="0">
                              <a:latin typeface="Cambria Math" panose="02040503050406030204" pitchFamily="18" charset="0"/>
                              <a:ea typeface="Cambria Math" panose="02040503050406030204" pitchFamily="18" charset="0"/>
                            </a:rPr>
                            <m:t>2</m:t>
                          </m:r>
                        </m:sub>
                      </m:sSub>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𝑐</m:t>
                          </m:r>
                        </m:e>
                        <m:sub>
                          <m:r>
                            <a:rPr lang="en-US" b="0" i="1" smtClean="0">
                              <a:latin typeface="Cambria Math" panose="02040503050406030204" pitchFamily="18" charset="0"/>
                              <a:ea typeface="Cambria Math" panose="02040503050406030204" pitchFamily="18" charset="0"/>
                            </a:rPr>
                            <m:t>𝑝</m:t>
                          </m:r>
                        </m:sub>
                      </m:sSub>
                      <m:sSub>
                        <m:sSubPr>
                          <m:ctrlPr>
                            <a:rPr lang="en-US"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𝒗</m:t>
                          </m:r>
                        </m:e>
                        <m:sub>
                          <m:r>
                            <a:rPr lang="en-US" b="0" i="1" smtClean="0">
                              <a:latin typeface="Cambria Math" panose="02040503050406030204" pitchFamily="18" charset="0"/>
                              <a:ea typeface="Cambria Math" panose="02040503050406030204" pitchFamily="18" charset="0"/>
                            </a:rPr>
                            <m:t>𝑝</m:t>
                          </m:r>
                        </m:sub>
                      </m:sSub>
                    </m:oMath>
                  </m:oMathPara>
                </a14:m>
                <a:endParaRPr lang="en-SG" dirty="0">
                  <a:effectLst/>
                  <a:latin typeface="Arial" panose="020B0604020202020204" pitchFamily="34" charset="0"/>
                  <a:cs typeface="Arial" panose="020B0604020202020204" pitchFamily="34" charset="0"/>
                </a:endParaRPr>
              </a:p>
              <a:p>
                <a:pPr marL="457200" lvl="1" indent="0" algn="ctr">
                  <a:lnSpc>
                    <a:spcPct val="120000"/>
                  </a:lnSpc>
                  <a:buNone/>
                </a:pPr>
                <a:r>
                  <a:rPr lang="en-SG" dirty="0">
                    <a:latin typeface="Arial" panose="020B0604020202020204" pitchFamily="34" charset="0"/>
                    <a:cs typeface="Arial" panose="020B0604020202020204" pitchFamily="34" charset="0"/>
                  </a:rPr>
                  <a:t>(multiply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𝜆</m:t>
                        </m:r>
                      </m:e>
                      <m:sub>
                        <m:r>
                          <a:rPr lang="en-US" i="1">
                            <a:latin typeface="Cambria Math" panose="02040503050406030204" pitchFamily="18" charset="0"/>
                            <a:ea typeface="Cambria Math" panose="02040503050406030204" pitchFamily="18" charset="0"/>
                          </a:rPr>
                          <m:t>𝑝</m:t>
                        </m:r>
                        <m:r>
                          <a:rPr lang="en-US" i="1">
                            <a:latin typeface="Cambria Math" panose="02040503050406030204" pitchFamily="18" charset="0"/>
                            <a:ea typeface="Cambria Math" panose="02040503050406030204" pitchFamily="18" charset="0"/>
                          </a:rPr>
                          <m:t>+1</m:t>
                        </m:r>
                      </m:sub>
                    </m:sSub>
                  </m:oMath>
                </a14:m>
                <a:r>
                  <a:rPr lang="en-SG" dirty="0">
                    <a:latin typeface="Arial" panose="020B0604020202020204" pitchFamily="34" charset="0"/>
                    <a:cs typeface="Arial" panose="020B0604020202020204" pitchFamily="34" charset="0"/>
                  </a:rPr>
                  <a:t> to both sides ) </a:t>
                </a:r>
                <a:r>
                  <a:rPr lang="en-SG" dirty="0">
                    <a:effectLst/>
                    <a:latin typeface="Arial" panose="020B0604020202020204" pitchFamily="34" charset="0"/>
                    <a:cs typeface="Arial" panose="020B0604020202020204" pitchFamily="34" charset="0"/>
                    <a:sym typeface="Wingdings" pitchFamily="2" charset="2"/>
                  </a:rPr>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𝜆</m:t>
                        </m:r>
                      </m:e>
                      <m:sub>
                        <m:r>
                          <a:rPr lang="en-US" i="1">
                            <a:latin typeface="Cambria Math" panose="02040503050406030204" pitchFamily="18" charset="0"/>
                            <a:ea typeface="Cambria Math" panose="02040503050406030204" pitchFamily="18" charset="0"/>
                          </a:rPr>
                          <m:t>𝑝</m:t>
                        </m:r>
                        <m:r>
                          <a:rPr lang="en-US" i="1">
                            <a:latin typeface="Cambria Math" panose="02040503050406030204" pitchFamily="18" charset="0"/>
                            <a:ea typeface="Cambria Math" panose="02040503050406030204" pitchFamily="18" charset="0"/>
                          </a:rPr>
                          <m:t>+1</m:t>
                        </m:r>
                      </m:sub>
                    </m:sSub>
                    <m:sSub>
                      <m:sSubPr>
                        <m:ctrlPr>
                          <a:rPr lang="en-US"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𝒗</m:t>
                        </m:r>
                      </m:e>
                      <m:sub>
                        <m:r>
                          <a:rPr lang="en-US" i="1">
                            <a:latin typeface="Cambria Math" panose="02040503050406030204" pitchFamily="18" charset="0"/>
                            <a:ea typeface="Cambria Math" panose="02040503050406030204" pitchFamily="18" charset="0"/>
                          </a:rPr>
                          <m:t>𝑝</m:t>
                        </m:r>
                        <m:r>
                          <a:rPr lang="en-US" i="1">
                            <a:latin typeface="Cambria Math" panose="02040503050406030204" pitchFamily="18" charset="0"/>
                            <a:ea typeface="Cambria Math" panose="02040503050406030204" pitchFamily="18" charset="0"/>
                          </a:rPr>
                          <m:t>+1</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𝑐</m:t>
                        </m:r>
                      </m:e>
                      <m:sub>
                        <m:r>
                          <a:rPr lang="en-US" i="1">
                            <a:latin typeface="Cambria Math" panose="02040503050406030204" pitchFamily="18" charset="0"/>
                            <a:ea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𝜆</m:t>
                        </m:r>
                      </m:e>
                      <m:sub>
                        <m:r>
                          <a:rPr lang="en-US" b="0" i="1" smtClean="0">
                            <a:latin typeface="Cambria Math" panose="02040503050406030204" pitchFamily="18" charset="0"/>
                            <a:ea typeface="Cambria Math" panose="02040503050406030204" pitchFamily="18" charset="0"/>
                          </a:rPr>
                          <m:t>𝑝</m:t>
                        </m:r>
                        <m:r>
                          <a:rPr lang="en-US" b="0" i="1" smtClean="0">
                            <a:latin typeface="Cambria Math" panose="02040503050406030204" pitchFamily="18" charset="0"/>
                            <a:ea typeface="Cambria Math" panose="02040503050406030204" pitchFamily="18" charset="0"/>
                          </a:rPr>
                          <m:t>+1</m:t>
                        </m:r>
                      </m:sub>
                    </m:sSub>
                    <m:sSub>
                      <m:sSubPr>
                        <m:ctrlPr>
                          <a:rPr lang="en-US"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𝒗</m:t>
                        </m:r>
                      </m:e>
                      <m:sub>
                        <m:r>
                          <a:rPr lang="en-US" i="1">
                            <a:latin typeface="Cambria Math" panose="02040503050406030204" pitchFamily="18" charset="0"/>
                            <a:ea typeface="Cambria Math" panose="02040503050406030204" pitchFamily="18" charset="0"/>
                          </a:rPr>
                          <m:t>1</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𝑐</m:t>
                        </m:r>
                      </m:e>
                      <m:sub>
                        <m:r>
                          <a:rPr lang="en-US" i="1">
                            <a:latin typeface="Cambria Math" panose="02040503050406030204" pitchFamily="18" charset="0"/>
                            <a:ea typeface="Cambria Math" panose="02040503050406030204" pitchFamily="18" charset="0"/>
                          </a:rPr>
                          <m:t>2</m:t>
                        </m:r>
                      </m:sub>
                    </m:sSub>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𝜆</m:t>
                        </m:r>
                      </m:e>
                      <m:sub>
                        <m:r>
                          <a:rPr lang="en-US" i="1">
                            <a:latin typeface="Cambria Math" panose="02040503050406030204" pitchFamily="18" charset="0"/>
                            <a:ea typeface="Cambria Math" panose="02040503050406030204" pitchFamily="18" charset="0"/>
                          </a:rPr>
                          <m:t>𝑝</m:t>
                        </m:r>
                        <m:r>
                          <a:rPr lang="en-US" i="1">
                            <a:latin typeface="Cambria Math" panose="02040503050406030204" pitchFamily="18" charset="0"/>
                            <a:ea typeface="Cambria Math" panose="02040503050406030204" pitchFamily="18" charset="0"/>
                          </a:rPr>
                          <m:t>+1</m:t>
                        </m:r>
                      </m:sub>
                    </m:sSub>
                    <m:sSub>
                      <m:sSubPr>
                        <m:ctrlPr>
                          <a:rPr lang="en-US"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𝒗</m:t>
                        </m:r>
                      </m:e>
                      <m:sub>
                        <m:r>
                          <a:rPr lang="en-US" i="1">
                            <a:latin typeface="Cambria Math" panose="02040503050406030204" pitchFamily="18" charset="0"/>
                            <a:ea typeface="Cambria Math" panose="02040503050406030204" pitchFamily="18" charset="0"/>
                          </a:rPr>
                          <m:t>2</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𝑐</m:t>
                        </m:r>
                      </m:e>
                      <m:sub>
                        <m:r>
                          <a:rPr lang="en-US" i="1">
                            <a:latin typeface="Cambria Math" panose="02040503050406030204" pitchFamily="18" charset="0"/>
                            <a:ea typeface="Cambria Math" panose="02040503050406030204" pitchFamily="18" charset="0"/>
                          </a:rPr>
                          <m:t>𝑝</m:t>
                        </m:r>
                      </m:sub>
                    </m:sSub>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𝜆</m:t>
                        </m:r>
                      </m:e>
                      <m:sub>
                        <m:r>
                          <a:rPr lang="en-US" i="1" smtClean="0">
                            <a:latin typeface="Cambria Math" panose="02040503050406030204" pitchFamily="18" charset="0"/>
                            <a:ea typeface="Cambria Math" panose="02040503050406030204" pitchFamily="18" charset="0"/>
                          </a:rPr>
                          <m:t>𝑝</m:t>
                        </m:r>
                        <m:r>
                          <a:rPr lang="en-US" i="1" smtClean="0">
                            <a:latin typeface="Cambria Math" panose="02040503050406030204" pitchFamily="18" charset="0"/>
                            <a:ea typeface="Cambria Math" panose="02040503050406030204" pitchFamily="18" charset="0"/>
                          </a:rPr>
                          <m:t>+1</m:t>
                        </m:r>
                      </m:sub>
                    </m:sSub>
                    <m:sSub>
                      <m:sSubPr>
                        <m:ctrlPr>
                          <a:rPr lang="en-US"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𝒗</m:t>
                        </m:r>
                      </m:e>
                      <m:sub>
                        <m:r>
                          <a:rPr lang="en-US" i="1">
                            <a:latin typeface="Cambria Math" panose="02040503050406030204" pitchFamily="18" charset="0"/>
                            <a:ea typeface="Cambria Math" panose="02040503050406030204" pitchFamily="18" charset="0"/>
                          </a:rPr>
                          <m:t>𝑝</m:t>
                        </m:r>
                      </m:sub>
                    </m:sSub>
                  </m:oMath>
                </a14:m>
                <a:endParaRPr lang="en-SG" dirty="0">
                  <a:effectLst/>
                  <a:latin typeface="Arial" panose="020B0604020202020204" pitchFamily="34" charset="0"/>
                  <a:cs typeface="Arial" panose="020B0604020202020204" pitchFamily="34" charset="0"/>
                </a:endParaRPr>
              </a:p>
              <a:p>
                <a:pPr marL="457200" lvl="1" indent="0" algn="ctr">
                  <a:lnSpc>
                    <a:spcPct val="120000"/>
                  </a:lnSpc>
                  <a:buNone/>
                </a:pPr>
                <a:r>
                  <a:rPr lang="en-SG" dirty="0">
                    <a:effectLst/>
                    <a:latin typeface="Arial" panose="020B0604020202020204" pitchFamily="34" charset="0"/>
                    <a:cs typeface="Arial" panose="020B0604020202020204" pitchFamily="34" charset="0"/>
                  </a:rPr>
                  <a:t>(multiplying both sides by A) </a:t>
                </a:r>
                <a:r>
                  <a:rPr lang="en-SG" dirty="0">
                    <a:effectLst/>
                    <a:latin typeface="Arial" panose="020B0604020202020204" pitchFamily="34" charset="0"/>
                    <a:cs typeface="Arial" panose="020B0604020202020204" pitchFamily="34" charset="0"/>
                    <a:sym typeface="Wingdings" pitchFamily="2" charset="2"/>
                  </a:rPr>
                  <a:t> </a:t>
                </a:r>
                <a14:m>
                  <m:oMath xmlns:m="http://schemas.openxmlformats.org/officeDocument/2006/math">
                    <m:r>
                      <a:rPr lang="en-US" b="0" i="1" smtClean="0">
                        <a:latin typeface="Cambria Math" panose="02040503050406030204" pitchFamily="18" charset="0"/>
                      </a:rPr>
                      <m:t>𝐴</m:t>
                    </m:r>
                    <m:sSub>
                      <m:sSubPr>
                        <m:ctrlPr>
                          <a:rPr lang="en-US" i="1" smtClean="0">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𝒗</m:t>
                        </m:r>
                      </m:e>
                      <m:sub>
                        <m:r>
                          <a:rPr lang="en-US" b="0" i="1" smtClean="0">
                            <a:latin typeface="Cambria Math" panose="02040503050406030204" pitchFamily="18" charset="0"/>
                            <a:ea typeface="Cambria Math" panose="02040503050406030204" pitchFamily="18" charset="0"/>
                          </a:rPr>
                          <m:t>𝑝</m:t>
                        </m:r>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𝑐</m:t>
                        </m:r>
                      </m:e>
                      <m:sub>
                        <m:r>
                          <a:rPr lang="en-US" i="1">
                            <a:latin typeface="Cambria Math" panose="02040503050406030204" pitchFamily="18" charset="0"/>
                            <a:ea typeface="Cambria Math" panose="02040503050406030204" pitchFamily="18" charset="0"/>
                          </a:rPr>
                          <m:t>1</m:t>
                        </m:r>
                      </m:sub>
                    </m:sSub>
                    <m:r>
                      <a:rPr lang="en-US" i="1">
                        <a:latin typeface="Cambria Math" panose="02040503050406030204" pitchFamily="18" charset="0"/>
                      </a:rPr>
                      <m:t>𝐴</m:t>
                    </m:r>
                    <m:sSub>
                      <m:sSubPr>
                        <m:ctrlPr>
                          <a:rPr lang="en-US"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𝒗</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𝑐</m:t>
                        </m:r>
                      </m:e>
                      <m:sub>
                        <m:r>
                          <a:rPr lang="en-US" b="0" i="1" smtClean="0">
                            <a:latin typeface="Cambria Math" panose="02040503050406030204" pitchFamily="18" charset="0"/>
                            <a:ea typeface="Cambria Math" panose="02040503050406030204" pitchFamily="18" charset="0"/>
                          </a:rPr>
                          <m:t>2</m:t>
                        </m:r>
                      </m:sub>
                    </m:sSub>
                    <m:r>
                      <a:rPr lang="en-US" i="1">
                        <a:latin typeface="Cambria Math" panose="02040503050406030204" pitchFamily="18" charset="0"/>
                      </a:rPr>
                      <m:t>𝐴</m:t>
                    </m:r>
                    <m:sSub>
                      <m:sSubPr>
                        <m:ctrlPr>
                          <a:rPr lang="en-US"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𝒗</m:t>
                        </m:r>
                      </m:e>
                      <m:sub>
                        <m:r>
                          <a:rPr lang="en-US" b="0" i="1" smtClean="0">
                            <a:latin typeface="Cambria Math" panose="02040503050406030204" pitchFamily="18" charset="0"/>
                            <a:ea typeface="Cambria Math" panose="02040503050406030204" pitchFamily="18" charset="0"/>
                          </a:rPr>
                          <m:t>2</m:t>
                        </m:r>
                      </m:sub>
                    </m:sSub>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𝑐</m:t>
                        </m:r>
                      </m:e>
                      <m:sub>
                        <m:r>
                          <a:rPr lang="en-US" b="0" i="1" smtClean="0">
                            <a:latin typeface="Cambria Math" panose="02040503050406030204" pitchFamily="18" charset="0"/>
                            <a:ea typeface="Cambria Math" panose="02040503050406030204" pitchFamily="18" charset="0"/>
                          </a:rPr>
                          <m:t>𝑝</m:t>
                        </m:r>
                      </m:sub>
                    </m:sSub>
                    <m:r>
                      <a:rPr lang="en-US" i="1">
                        <a:latin typeface="Cambria Math" panose="02040503050406030204" pitchFamily="18" charset="0"/>
                      </a:rPr>
                      <m:t>𝐴</m:t>
                    </m:r>
                    <m:sSub>
                      <m:sSubPr>
                        <m:ctrlPr>
                          <a:rPr lang="en-US"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𝒗</m:t>
                        </m:r>
                      </m:e>
                      <m:sub>
                        <m:r>
                          <a:rPr lang="en-US" b="0" i="1" smtClean="0">
                            <a:latin typeface="Cambria Math" panose="02040503050406030204" pitchFamily="18" charset="0"/>
                            <a:ea typeface="Cambria Math" panose="02040503050406030204" pitchFamily="18" charset="0"/>
                          </a:rPr>
                          <m:t>𝑝</m:t>
                        </m:r>
                      </m:sub>
                    </m:sSub>
                  </m:oMath>
                </a14:m>
                <a:endParaRPr lang="en-SG" dirty="0">
                  <a:latin typeface="Arial" panose="020B0604020202020204" pitchFamily="34" charset="0"/>
                  <a:cs typeface="Arial" panose="020B0604020202020204" pitchFamily="34" charset="0"/>
                </a:endParaRPr>
              </a:p>
              <a:p>
                <a:pPr marL="457200" lvl="1" indent="0" algn="ctr">
                  <a:lnSpc>
                    <a:spcPct val="120000"/>
                  </a:lnSpc>
                  <a:buNone/>
                </a:pPr>
                <a:r>
                  <a:rPr lang="en-SG" dirty="0">
                    <a:latin typeface="Arial" panose="020B0604020202020204" pitchFamily="34" charset="0"/>
                    <a:cs typeface="Arial" panose="020B0604020202020204" pitchFamily="34" charset="0"/>
                  </a:rPr>
                  <a:t>(use </a:t>
                </a:r>
                <a14:m>
                  <m:oMath xmlns:m="http://schemas.openxmlformats.org/officeDocument/2006/math">
                    <m:r>
                      <a:rPr lang="en-US" i="1">
                        <a:latin typeface="Cambria Math" panose="02040503050406030204" pitchFamily="18" charset="0"/>
                      </a:rPr>
                      <m:t>𝐴</m:t>
                    </m:r>
                  </m:oMath>
                </a14:m>
                <a:r>
                  <a:rPr lang="en-US" dirty="0">
                    <a:latin typeface="Arial" panose="020B0604020202020204" pitchFamily="34" charset="0"/>
                    <a:cs typeface="Arial" panose="020B0604020202020204" pitchFamily="34" charset="0"/>
                  </a:rPr>
                  <a:t> </a:t>
                </a:r>
                <a14:m>
                  <m:oMath xmlns:m="http://schemas.openxmlformats.org/officeDocument/2006/math">
                    <m:sSub>
                      <m:sSubPr>
                        <m:ctrlPr>
                          <a:rPr lang="en-US"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𝒗</m:t>
                        </m:r>
                      </m:e>
                      <m:sub>
                        <m:r>
                          <a:rPr lang="en-US" i="1">
                            <a:latin typeface="Cambria Math" panose="02040503050406030204" pitchFamily="18" charset="0"/>
                            <a:ea typeface="Cambria Math" panose="02040503050406030204" pitchFamily="18" charset="0"/>
                          </a:rPr>
                          <m:t>𝑖</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𝜆</m:t>
                        </m:r>
                      </m:e>
                      <m:sub>
                        <m:r>
                          <a:rPr lang="en-US" i="1">
                            <a:latin typeface="Cambria Math" panose="02040503050406030204" pitchFamily="18" charset="0"/>
                            <a:ea typeface="Cambria Math" panose="02040503050406030204" pitchFamily="18" charset="0"/>
                          </a:rPr>
                          <m:t>𝑖</m:t>
                        </m:r>
                      </m:sub>
                    </m:sSub>
                    <m:sSub>
                      <m:sSubPr>
                        <m:ctrlPr>
                          <a:rPr lang="en-US"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𝒗</m:t>
                        </m:r>
                      </m:e>
                      <m:sub>
                        <m:r>
                          <a:rPr lang="en-US" i="1">
                            <a:latin typeface="Cambria Math" panose="02040503050406030204" pitchFamily="18" charset="0"/>
                            <a:ea typeface="Cambria Math" panose="02040503050406030204" pitchFamily="18" charset="0"/>
                          </a:rPr>
                          <m:t>𝑖</m:t>
                        </m:r>
                      </m:sub>
                    </m:sSub>
                  </m:oMath>
                </a14:m>
                <a:r>
                  <a:rPr lang="en-SG" dirty="0">
                    <a:latin typeface="Arial" panose="020B0604020202020204" pitchFamily="34" charset="0"/>
                    <a:cs typeface="Arial" panose="020B0604020202020204" pitchFamily="34" charset="0"/>
                  </a:rPr>
                  <a:t>) </a:t>
                </a:r>
                <a:r>
                  <a:rPr lang="en-SG" dirty="0">
                    <a:latin typeface="Arial" panose="020B0604020202020204" pitchFamily="34" charset="0"/>
                    <a:cs typeface="Arial" panose="020B0604020202020204" pitchFamily="34" charset="0"/>
                    <a:sym typeface="Wingdings" pitchFamily="2" charset="2"/>
                  </a:rPr>
                  <a:t></a:t>
                </a:r>
                <a:r>
                  <a:rPr lang="en-SG" dirty="0">
                    <a:latin typeface="Arial" panose="020B0604020202020204" pitchFamily="34" charset="0"/>
                    <a:cs typeface="Arial" panose="020B0604020202020204" pitchFamily="34" charset="0"/>
                  </a:rPr>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𝜆</m:t>
                        </m:r>
                      </m:e>
                      <m:sub>
                        <m:r>
                          <a:rPr lang="en-US" b="0" i="1" smtClean="0">
                            <a:latin typeface="Cambria Math" panose="02040503050406030204" pitchFamily="18" charset="0"/>
                            <a:ea typeface="Cambria Math" panose="02040503050406030204" pitchFamily="18" charset="0"/>
                          </a:rPr>
                          <m:t>𝑝</m:t>
                        </m:r>
                        <m:r>
                          <a:rPr lang="en-US" b="0" i="1" smtClean="0">
                            <a:latin typeface="Cambria Math" panose="02040503050406030204" pitchFamily="18" charset="0"/>
                            <a:ea typeface="Cambria Math" panose="02040503050406030204" pitchFamily="18" charset="0"/>
                          </a:rPr>
                          <m:t>+1</m:t>
                        </m:r>
                      </m:sub>
                    </m:sSub>
                    <m:sSub>
                      <m:sSubPr>
                        <m:ctrlPr>
                          <a:rPr lang="en-US" i="1" smtClean="0">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𝒗</m:t>
                        </m:r>
                      </m:e>
                      <m:sub>
                        <m:r>
                          <a:rPr lang="en-US" b="0" i="1" smtClean="0">
                            <a:latin typeface="Cambria Math" panose="02040503050406030204" pitchFamily="18" charset="0"/>
                            <a:ea typeface="Cambria Math" panose="02040503050406030204" pitchFamily="18" charset="0"/>
                          </a:rPr>
                          <m:t>𝑝</m:t>
                        </m:r>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𝑐</m:t>
                        </m:r>
                      </m:e>
                      <m:sub>
                        <m:r>
                          <a:rPr lang="en-US" i="1">
                            <a:latin typeface="Cambria Math" panose="02040503050406030204" pitchFamily="18" charset="0"/>
                            <a:ea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𝜆</m:t>
                        </m:r>
                      </m:e>
                      <m:sub>
                        <m:r>
                          <a:rPr lang="en-US" i="1">
                            <a:latin typeface="Cambria Math" panose="02040503050406030204" pitchFamily="18" charset="0"/>
                            <a:ea typeface="Cambria Math" panose="02040503050406030204" pitchFamily="18" charset="0"/>
                          </a:rPr>
                          <m:t>1</m:t>
                        </m:r>
                      </m:sub>
                    </m:sSub>
                    <m:sSub>
                      <m:sSubPr>
                        <m:ctrlPr>
                          <a:rPr lang="en-US"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𝒗</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𝑐</m:t>
                        </m:r>
                      </m:e>
                      <m:sub>
                        <m:r>
                          <a:rPr lang="en-US" b="0" i="1" smtClean="0">
                            <a:latin typeface="Cambria Math" panose="02040503050406030204" pitchFamily="18" charset="0"/>
                            <a:ea typeface="Cambria Math" panose="02040503050406030204" pitchFamily="18" charset="0"/>
                          </a:rPr>
                          <m:t>2</m:t>
                        </m:r>
                      </m:sub>
                    </m:sSub>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𝜆</m:t>
                        </m:r>
                      </m:e>
                      <m:sub>
                        <m:r>
                          <a:rPr lang="en-US" b="0" i="1" smtClean="0">
                            <a:latin typeface="Cambria Math" panose="02040503050406030204" pitchFamily="18" charset="0"/>
                            <a:ea typeface="Cambria Math" panose="02040503050406030204" pitchFamily="18" charset="0"/>
                          </a:rPr>
                          <m:t>2</m:t>
                        </m:r>
                      </m:sub>
                    </m:sSub>
                    <m:sSub>
                      <m:sSubPr>
                        <m:ctrlPr>
                          <a:rPr lang="en-US"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𝒗</m:t>
                        </m:r>
                      </m:e>
                      <m:sub>
                        <m:r>
                          <a:rPr lang="en-US" b="0" i="1" smtClean="0">
                            <a:latin typeface="Cambria Math" panose="02040503050406030204" pitchFamily="18" charset="0"/>
                            <a:ea typeface="Cambria Math" panose="02040503050406030204" pitchFamily="18" charset="0"/>
                          </a:rPr>
                          <m:t>2</m:t>
                        </m:r>
                      </m:sub>
                    </m:sSub>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𝑐</m:t>
                        </m:r>
                      </m:e>
                      <m:sub>
                        <m:r>
                          <a:rPr lang="en-US" b="0" i="1" smtClean="0">
                            <a:latin typeface="Cambria Math" panose="02040503050406030204" pitchFamily="18" charset="0"/>
                            <a:ea typeface="Cambria Math" panose="02040503050406030204" pitchFamily="18" charset="0"/>
                          </a:rPr>
                          <m:t>𝑝</m:t>
                        </m:r>
                      </m:sub>
                    </m:sSub>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𝜆</m:t>
                        </m:r>
                      </m:e>
                      <m:sub>
                        <m:r>
                          <a:rPr lang="en-US" b="0" i="1" smtClean="0">
                            <a:latin typeface="Cambria Math" panose="02040503050406030204" pitchFamily="18" charset="0"/>
                            <a:ea typeface="Cambria Math" panose="02040503050406030204" pitchFamily="18" charset="0"/>
                          </a:rPr>
                          <m:t>𝑝</m:t>
                        </m:r>
                      </m:sub>
                    </m:sSub>
                    <m:sSub>
                      <m:sSubPr>
                        <m:ctrlPr>
                          <a:rPr lang="en-US"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𝒗</m:t>
                        </m:r>
                      </m:e>
                      <m:sub>
                        <m:r>
                          <a:rPr lang="en-US" b="0" i="1" smtClean="0">
                            <a:latin typeface="Cambria Math" panose="02040503050406030204" pitchFamily="18" charset="0"/>
                            <a:ea typeface="Cambria Math" panose="02040503050406030204" pitchFamily="18" charset="0"/>
                          </a:rPr>
                          <m:t>𝑝</m:t>
                        </m:r>
                      </m:sub>
                    </m:sSub>
                  </m:oMath>
                </a14:m>
                <a:endParaRPr lang="en-SG" dirty="0">
                  <a:effectLst/>
                  <a:latin typeface="Arial" panose="020B0604020202020204" pitchFamily="34" charset="0"/>
                  <a:cs typeface="Arial" panose="020B0604020202020204" pitchFamily="34" charset="0"/>
                </a:endParaRPr>
              </a:p>
              <a:p>
                <a:pPr marL="457200" lvl="1" indent="0" algn="ctr">
                  <a:lnSpc>
                    <a:spcPct val="120000"/>
                  </a:lnSpc>
                  <a:buNone/>
                </a:pPr>
                <a:r>
                  <a:rPr lang="en-SG" dirty="0">
                    <a:effectLst/>
                    <a:latin typeface="Arial" panose="020B0604020202020204" pitchFamily="34" charset="0"/>
                    <a:cs typeface="Arial" panose="020B0604020202020204" pitchFamily="34" charset="0"/>
                  </a:rPr>
                  <a:t>(subtract abov</a:t>
                </a:r>
                <a:r>
                  <a:rPr lang="en-SG" dirty="0">
                    <a:latin typeface="Arial" panose="020B0604020202020204" pitchFamily="34" charset="0"/>
                    <a:cs typeface="Arial" panose="020B0604020202020204" pitchFamily="34" charset="0"/>
                  </a:rPr>
                  <a:t>e two equations) </a:t>
                </a:r>
                <a:r>
                  <a:rPr lang="en-SG" dirty="0">
                    <a:latin typeface="Arial" panose="020B0604020202020204" pitchFamily="34" charset="0"/>
                    <a:cs typeface="Arial" panose="020B0604020202020204" pitchFamily="34" charset="0"/>
                    <a:sym typeface="Wingdings" pitchFamily="2" charset="2"/>
                  </a:rPr>
                  <a:t></a:t>
                </a:r>
                <a:r>
                  <a:rPr lang="en-SG" dirty="0">
                    <a:latin typeface="Arial" panose="020B0604020202020204" pitchFamily="34" charset="0"/>
                    <a:cs typeface="Arial" panose="020B0604020202020204" pitchFamily="34" charset="0"/>
                  </a:rPr>
                  <a:t> </a:t>
                </a:r>
                <a14:m>
                  <m:oMath xmlns:m="http://schemas.openxmlformats.org/officeDocument/2006/math">
                    <m:sSub>
                      <m:sSubPr>
                        <m:ctrlPr>
                          <a:rPr lang="en-US" i="1" smtClean="0">
                            <a:solidFill>
                              <a:srgbClr val="0070C0"/>
                            </a:solidFill>
                            <a:latin typeface="Cambria Math" panose="02040503050406030204" pitchFamily="18" charset="0"/>
                          </a:rPr>
                        </m:ctrlPr>
                      </m:sSubPr>
                      <m:e>
                        <m:r>
                          <a:rPr lang="en-US" i="1">
                            <a:solidFill>
                              <a:srgbClr val="0070C0"/>
                            </a:solidFill>
                            <a:latin typeface="Cambria Math" panose="02040503050406030204" pitchFamily="18" charset="0"/>
                            <a:ea typeface="Cambria Math" panose="02040503050406030204" pitchFamily="18" charset="0"/>
                          </a:rPr>
                          <m:t>𝑐</m:t>
                        </m:r>
                      </m:e>
                      <m:sub>
                        <m:r>
                          <a:rPr lang="en-US" i="1">
                            <a:solidFill>
                              <a:srgbClr val="0070C0"/>
                            </a:solidFill>
                            <a:latin typeface="Cambria Math" panose="02040503050406030204" pitchFamily="18" charset="0"/>
                            <a:ea typeface="Cambria Math" panose="02040503050406030204" pitchFamily="18" charset="0"/>
                          </a:rPr>
                          <m:t>1</m:t>
                        </m:r>
                      </m:sub>
                    </m:sSub>
                    <m:r>
                      <a:rPr lang="en-US" b="0" i="1" smtClean="0">
                        <a:solidFill>
                          <a:srgbClr val="0070C0"/>
                        </a:solidFill>
                        <a:latin typeface="Cambria Math" panose="02040503050406030204" pitchFamily="18" charset="0"/>
                        <a:ea typeface="Cambria Math" panose="02040503050406030204" pitchFamily="18" charset="0"/>
                      </a:rPr>
                      <m:t>(</m:t>
                    </m:r>
                    <m:sSub>
                      <m:sSubPr>
                        <m:ctrlPr>
                          <a:rPr lang="en-US" i="1">
                            <a:solidFill>
                              <a:srgbClr val="0070C0"/>
                            </a:solidFill>
                            <a:latin typeface="Cambria Math" panose="02040503050406030204" pitchFamily="18" charset="0"/>
                          </a:rPr>
                        </m:ctrlPr>
                      </m:sSubPr>
                      <m:e>
                        <m:r>
                          <a:rPr lang="en-US" i="1">
                            <a:solidFill>
                              <a:srgbClr val="0070C0"/>
                            </a:solidFill>
                            <a:latin typeface="Cambria Math" panose="02040503050406030204" pitchFamily="18" charset="0"/>
                            <a:ea typeface="Cambria Math" panose="02040503050406030204" pitchFamily="18" charset="0"/>
                          </a:rPr>
                          <m:t>𝜆</m:t>
                        </m:r>
                      </m:e>
                      <m:sub>
                        <m:r>
                          <a:rPr lang="en-US" b="0" i="1" smtClean="0">
                            <a:solidFill>
                              <a:srgbClr val="0070C0"/>
                            </a:solidFill>
                            <a:latin typeface="Cambria Math" panose="02040503050406030204" pitchFamily="18" charset="0"/>
                            <a:ea typeface="Cambria Math" panose="02040503050406030204" pitchFamily="18" charset="0"/>
                          </a:rPr>
                          <m:t>1</m:t>
                        </m:r>
                      </m:sub>
                    </m:sSub>
                    <m:r>
                      <a:rPr lang="en-US" b="0" i="1" smtClean="0">
                        <a:solidFill>
                          <a:srgbClr val="0070C0"/>
                        </a:solidFill>
                        <a:latin typeface="Cambria Math" panose="02040503050406030204" pitchFamily="18" charset="0"/>
                        <a:ea typeface="Cambria Math" panose="02040503050406030204" pitchFamily="18" charset="0"/>
                      </a:rPr>
                      <m:t>−</m:t>
                    </m:r>
                    <m:sSub>
                      <m:sSubPr>
                        <m:ctrlPr>
                          <a:rPr lang="en-US" i="1">
                            <a:solidFill>
                              <a:srgbClr val="0070C0"/>
                            </a:solidFill>
                            <a:latin typeface="Cambria Math" panose="02040503050406030204" pitchFamily="18" charset="0"/>
                          </a:rPr>
                        </m:ctrlPr>
                      </m:sSubPr>
                      <m:e>
                        <m:r>
                          <a:rPr lang="en-US" i="1">
                            <a:solidFill>
                              <a:srgbClr val="0070C0"/>
                            </a:solidFill>
                            <a:latin typeface="Cambria Math" panose="02040503050406030204" pitchFamily="18" charset="0"/>
                            <a:ea typeface="Cambria Math" panose="02040503050406030204" pitchFamily="18" charset="0"/>
                          </a:rPr>
                          <m:t>𝜆</m:t>
                        </m:r>
                      </m:e>
                      <m:sub>
                        <m:r>
                          <a:rPr lang="en-US" b="0" i="1" smtClean="0">
                            <a:solidFill>
                              <a:srgbClr val="0070C0"/>
                            </a:solidFill>
                            <a:latin typeface="Cambria Math" panose="02040503050406030204" pitchFamily="18" charset="0"/>
                            <a:ea typeface="Cambria Math" panose="02040503050406030204" pitchFamily="18" charset="0"/>
                          </a:rPr>
                          <m:t>𝑝</m:t>
                        </m:r>
                        <m:r>
                          <a:rPr lang="en-US" b="0" i="1" smtClean="0">
                            <a:solidFill>
                              <a:srgbClr val="0070C0"/>
                            </a:solidFill>
                            <a:latin typeface="Cambria Math" panose="02040503050406030204" pitchFamily="18" charset="0"/>
                            <a:ea typeface="Cambria Math" panose="02040503050406030204" pitchFamily="18" charset="0"/>
                          </a:rPr>
                          <m:t>+1</m:t>
                        </m:r>
                      </m:sub>
                    </m:sSub>
                    <m:r>
                      <a:rPr lang="en-US" b="0" i="1" smtClean="0">
                        <a:solidFill>
                          <a:srgbClr val="0070C0"/>
                        </a:solidFill>
                        <a:latin typeface="Cambria Math" panose="02040503050406030204" pitchFamily="18" charset="0"/>
                        <a:ea typeface="Cambria Math" panose="02040503050406030204" pitchFamily="18" charset="0"/>
                      </a:rPr>
                      <m:t>)</m:t>
                    </m:r>
                    <m:sSub>
                      <m:sSubPr>
                        <m:ctrlPr>
                          <a:rPr lang="en-US" i="1">
                            <a:solidFill>
                              <a:srgbClr val="0070C0"/>
                            </a:solidFill>
                            <a:latin typeface="Cambria Math" panose="02040503050406030204" pitchFamily="18" charset="0"/>
                          </a:rPr>
                        </m:ctrlPr>
                      </m:sSubPr>
                      <m:e>
                        <m:r>
                          <a:rPr lang="en-US" b="1" i="1">
                            <a:solidFill>
                              <a:srgbClr val="0070C0"/>
                            </a:solidFill>
                            <a:latin typeface="Cambria Math" panose="02040503050406030204" pitchFamily="18" charset="0"/>
                            <a:ea typeface="Cambria Math" panose="02040503050406030204" pitchFamily="18" charset="0"/>
                          </a:rPr>
                          <m:t>𝒗</m:t>
                        </m:r>
                      </m:e>
                      <m:sub>
                        <m:r>
                          <a:rPr lang="en-US" i="1">
                            <a:solidFill>
                              <a:srgbClr val="0070C0"/>
                            </a:solidFill>
                            <a:latin typeface="Cambria Math" panose="02040503050406030204" pitchFamily="18" charset="0"/>
                            <a:ea typeface="Cambria Math" panose="02040503050406030204" pitchFamily="18" charset="0"/>
                          </a:rPr>
                          <m:t>1</m:t>
                        </m:r>
                      </m:sub>
                    </m:sSub>
                    <m:r>
                      <a:rPr lang="en-US" i="1">
                        <a:solidFill>
                          <a:srgbClr val="0070C0"/>
                        </a:solidFill>
                        <a:latin typeface="Cambria Math" panose="02040503050406030204" pitchFamily="18" charset="0"/>
                        <a:ea typeface="Cambria Math" panose="02040503050406030204" pitchFamily="18" charset="0"/>
                      </a:rPr>
                      <m:t>+</m:t>
                    </m:r>
                    <m:sSub>
                      <m:sSubPr>
                        <m:ctrlPr>
                          <a:rPr lang="en-US" i="1">
                            <a:solidFill>
                              <a:srgbClr val="0070C0"/>
                            </a:solidFill>
                            <a:latin typeface="Cambria Math" panose="02040503050406030204" pitchFamily="18" charset="0"/>
                          </a:rPr>
                        </m:ctrlPr>
                      </m:sSubPr>
                      <m:e>
                        <m:r>
                          <a:rPr lang="en-US" i="1">
                            <a:solidFill>
                              <a:srgbClr val="0070C0"/>
                            </a:solidFill>
                            <a:latin typeface="Cambria Math" panose="02040503050406030204" pitchFamily="18" charset="0"/>
                            <a:ea typeface="Cambria Math" panose="02040503050406030204" pitchFamily="18" charset="0"/>
                          </a:rPr>
                          <m:t>𝑐</m:t>
                        </m:r>
                      </m:e>
                      <m:sub>
                        <m:r>
                          <a:rPr lang="en-US" i="1">
                            <a:solidFill>
                              <a:srgbClr val="0070C0"/>
                            </a:solidFill>
                            <a:latin typeface="Cambria Math" panose="02040503050406030204" pitchFamily="18" charset="0"/>
                            <a:ea typeface="Cambria Math" panose="02040503050406030204" pitchFamily="18" charset="0"/>
                          </a:rPr>
                          <m:t>2</m:t>
                        </m:r>
                      </m:sub>
                    </m:sSub>
                    <m:r>
                      <a:rPr lang="en-US" b="0" i="1" smtClean="0">
                        <a:solidFill>
                          <a:srgbClr val="0070C0"/>
                        </a:solidFill>
                        <a:latin typeface="Cambria Math" panose="02040503050406030204" pitchFamily="18" charset="0"/>
                        <a:ea typeface="Cambria Math" panose="02040503050406030204" pitchFamily="18" charset="0"/>
                      </a:rPr>
                      <m:t>(</m:t>
                    </m:r>
                    <m:sSub>
                      <m:sSubPr>
                        <m:ctrlPr>
                          <a:rPr lang="en-US" i="1">
                            <a:solidFill>
                              <a:srgbClr val="0070C0"/>
                            </a:solidFill>
                            <a:latin typeface="Cambria Math" panose="02040503050406030204" pitchFamily="18" charset="0"/>
                          </a:rPr>
                        </m:ctrlPr>
                      </m:sSubPr>
                      <m:e>
                        <m:r>
                          <a:rPr lang="en-US" i="1">
                            <a:solidFill>
                              <a:srgbClr val="0070C0"/>
                            </a:solidFill>
                            <a:latin typeface="Cambria Math" panose="02040503050406030204" pitchFamily="18" charset="0"/>
                            <a:ea typeface="Cambria Math" panose="02040503050406030204" pitchFamily="18" charset="0"/>
                          </a:rPr>
                          <m:t>𝜆</m:t>
                        </m:r>
                      </m:e>
                      <m:sub>
                        <m:r>
                          <a:rPr lang="en-US" b="0" i="1" smtClean="0">
                            <a:solidFill>
                              <a:srgbClr val="0070C0"/>
                            </a:solidFill>
                            <a:latin typeface="Cambria Math" panose="02040503050406030204" pitchFamily="18" charset="0"/>
                            <a:ea typeface="Cambria Math" panose="02040503050406030204" pitchFamily="18" charset="0"/>
                          </a:rPr>
                          <m:t>2</m:t>
                        </m:r>
                      </m:sub>
                    </m:sSub>
                    <m:r>
                      <a:rPr lang="en-US" i="1">
                        <a:solidFill>
                          <a:srgbClr val="0070C0"/>
                        </a:solidFill>
                        <a:latin typeface="Cambria Math" panose="02040503050406030204" pitchFamily="18" charset="0"/>
                        <a:ea typeface="Cambria Math" panose="02040503050406030204" pitchFamily="18" charset="0"/>
                      </a:rPr>
                      <m:t>−</m:t>
                    </m:r>
                    <m:sSub>
                      <m:sSubPr>
                        <m:ctrlPr>
                          <a:rPr lang="en-US" i="1">
                            <a:solidFill>
                              <a:srgbClr val="0070C0"/>
                            </a:solidFill>
                            <a:latin typeface="Cambria Math" panose="02040503050406030204" pitchFamily="18" charset="0"/>
                          </a:rPr>
                        </m:ctrlPr>
                      </m:sSubPr>
                      <m:e>
                        <m:r>
                          <a:rPr lang="en-US" i="1">
                            <a:solidFill>
                              <a:srgbClr val="0070C0"/>
                            </a:solidFill>
                            <a:latin typeface="Cambria Math" panose="02040503050406030204" pitchFamily="18" charset="0"/>
                            <a:ea typeface="Cambria Math" panose="02040503050406030204" pitchFamily="18" charset="0"/>
                          </a:rPr>
                          <m:t>𝜆</m:t>
                        </m:r>
                      </m:e>
                      <m:sub>
                        <m:r>
                          <a:rPr lang="en-US" i="1">
                            <a:solidFill>
                              <a:srgbClr val="0070C0"/>
                            </a:solidFill>
                            <a:latin typeface="Cambria Math" panose="02040503050406030204" pitchFamily="18" charset="0"/>
                            <a:ea typeface="Cambria Math" panose="02040503050406030204" pitchFamily="18" charset="0"/>
                          </a:rPr>
                          <m:t>𝑝</m:t>
                        </m:r>
                        <m:r>
                          <a:rPr lang="en-US" i="1">
                            <a:solidFill>
                              <a:srgbClr val="0070C0"/>
                            </a:solidFill>
                            <a:latin typeface="Cambria Math" panose="02040503050406030204" pitchFamily="18" charset="0"/>
                            <a:ea typeface="Cambria Math" panose="02040503050406030204" pitchFamily="18" charset="0"/>
                          </a:rPr>
                          <m:t>+1</m:t>
                        </m:r>
                      </m:sub>
                    </m:sSub>
                    <m:r>
                      <a:rPr lang="en-US" b="0" i="1" smtClean="0">
                        <a:solidFill>
                          <a:srgbClr val="0070C0"/>
                        </a:solidFill>
                        <a:latin typeface="Cambria Math" panose="02040503050406030204" pitchFamily="18" charset="0"/>
                        <a:ea typeface="Cambria Math" panose="02040503050406030204" pitchFamily="18" charset="0"/>
                      </a:rPr>
                      <m:t>)</m:t>
                    </m:r>
                    <m:sSub>
                      <m:sSubPr>
                        <m:ctrlPr>
                          <a:rPr lang="en-US" i="1">
                            <a:solidFill>
                              <a:srgbClr val="0070C0"/>
                            </a:solidFill>
                            <a:latin typeface="Cambria Math" panose="02040503050406030204" pitchFamily="18" charset="0"/>
                          </a:rPr>
                        </m:ctrlPr>
                      </m:sSubPr>
                      <m:e>
                        <m:r>
                          <a:rPr lang="en-US" b="1" i="1">
                            <a:solidFill>
                              <a:srgbClr val="0070C0"/>
                            </a:solidFill>
                            <a:latin typeface="Cambria Math" panose="02040503050406030204" pitchFamily="18" charset="0"/>
                            <a:ea typeface="Cambria Math" panose="02040503050406030204" pitchFamily="18" charset="0"/>
                          </a:rPr>
                          <m:t>𝒗</m:t>
                        </m:r>
                      </m:e>
                      <m:sub>
                        <m:r>
                          <a:rPr lang="en-US" i="1">
                            <a:solidFill>
                              <a:srgbClr val="0070C0"/>
                            </a:solidFill>
                            <a:latin typeface="Cambria Math" panose="02040503050406030204" pitchFamily="18" charset="0"/>
                            <a:ea typeface="Cambria Math" panose="02040503050406030204" pitchFamily="18" charset="0"/>
                          </a:rPr>
                          <m:t>2</m:t>
                        </m:r>
                      </m:sub>
                    </m:sSub>
                    <m:r>
                      <a:rPr lang="en-US" i="1">
                        <a:solidFill>
                          <a:srgbClr val="0070C0"/>
                        </a:solidFill>
                        <a:latin typeface="Cambria Math" panose="02040503050406030204" pitchFamily="18" charset="0"/>
                        <a:ea typeface="Cambria Math" panose="02040503050406030204" pitchFamily="18" charset="0"/>
                      </a:rPr>
                      <m:t>+⋯+</m:t>
                    </m:r>
                    <m:sSub>
                      <m:sSubPr>
                        <m:ctrlPr>
                          <a:rPr lang="en-US" i="1">
                            <a:solidFill>
                              <a:srgbClr val="0070C0"/>
                            </a:solidFill>
                            <a:latin typeface="Cambria Math" panose="02040503050406030204" pitchFamily="18" charset="0"/>
                          </a:rPr>
                        </m:ctrlPr>
                      </m:sSubPr>
                      <m:e>
                        <m:r>
                          <a:rPr lang="en-US" i="1">
                            <a:solidFill>
                              <a:srgbClr val="0070C0"/>
                            </a:solidFill>
                            <a:latin typeface="Cambria Math" panose="02040503050406030204" pitchFamily="18" charset="0"/>
                            <a:ea typeface="Cambria Math" panose="02040503050406030204" pitchFamily="18" charset="0"/>
                          </a:rPr>
                          <m:t>𝑐</m:t>
                        </m:r>
                      </m:e>
                      <m:sub>
                        <m:r>
                          <a:rPr lang="en-US" i="1">
                            <a:solidFill>
                              <a:srgbClr val="0070C0"/>
                            </a:solidFill>
                            <a:latin typeface="Cambria Math" panose="02040503050406030204" pitchFamily="18" charset="0"/>
                            <a:ea typeface="Cambria Math" panose="02040503050406030204" pitchFamily="18" charset="0"/>
                          </a:rPr>
                          <m:t>𝑝</m:t>
                        </m:r>
                      </m:sub>
                    </m:sSub>
                    <m:r>
                      <a:rPr lang="en-US" b="0" i="1" smtClean="0">
                        <a:solidFill>
                          <a:srgbClr val="0070C0"/>
                        </a:solidFill>
                        <a:latin typeface="Cambria Math" panose="02040503050406030204" pitchFamily="18" charset="0"/>
                        <a:ea typeface="Cambria Math" panose="02040503050406030204" pitchFamily="18" charset="0"/>
                      </a:rPr>
                      <m:t>(</m:t>
                    </m:r>
                    <m:sSub>
                      <m:sSubPr>
                        <m:ctrlPr>
                          <a:rPr lang="en-US" i="1">
                            <a:solidFill>
                              <a:srgbClr val="0070C0"/>
                            </a:solidFill>
                            <a:latin typeface="Cambria Math" panose="02040503050406030204" pitchFamily="18" charset="0"/>
                          </a:rPr>
                        </m:ctrlPr>
                      </m:sSubPr>
                      <m:e>
                        <m:r>
                          <a:rPr lang="en-US" i="1">
                            <a:solidFill>
                              <a:srgbClr val="0070C0"/>
                            </a:solidFill>
                            <a:latin typeface="Cambria Math" panose="02040503050406030204" pitchFamily="18" charset="0"/>
                            <a:ea typeface="Cambria Math" panose="02040503050406030204" pitchFamily="18" charset="0"/>
                          </a:rPr>
                          <m:t>𝜆</m:t>
                        </m:r>
                      </m:e>
                      <m:sub>
                        <m:r>
                          <a:rPr lang="en-US" b="0" i="1" smtClean="0">
                            <a:solidFill>
                              <a:srgbClr val="0070C0"/>
                            </a:solidFill>
                            <a:latin typeface="Cambria Math" panose="02040503050406030204" pitchFamily="18" charset="0"/>
                            <a:ea typeface="Cambria Math" panose="02040503050406030204" pitchFamily="18" charset="0"/>
                          </a:rPr>
                          <m:t>𝑝</m:t>
                        </m:r>
                      </m:sub>
                    </m:sSub>
                    <m:r>
                      <a:rPr lang="en-US" i="1">
                        <a:solidFill>
                          <a:srgbClr val="0070C0"/>
                        </a:solidFill>
                        <a:latin typeface="Cambria Math" panose="02040503050406030204" pitchFamily="18" charset="0"/>
                        <a:ea typeface="Cambria Math" panose="02040503050406030204" pitchFamily="18" charset="0"/>
                      </a:rPr>
                      <m:t>−</m:t>
                    </m:r>
                    <m:sSub>
                      <m:sSubPr>
                        <m:ctrlPr>
                          <a:rPr lang="en-US" i="1">
                            <a:solidFill>
                              <a:srgbClr val="0070C0"/>
                            </a:solidFill>
                            <a:latin typeface="Cambria Math" panose="02040503050406030204" pitchFamily="18" charset="0"/>
                          </a:rPr>
                        </m:ctrlPr>
                      </m:sSubPr>
                      <m:e>
                        <m:r>
                          <a:rPr lang="en-US" i="1">
                            <a:solidFill>
                              <a:srgbClr val="0070C0"/>
                            </a:solidFill>
                            <a:latin typeface="Cambria Math" panose="02040503050406030204" pitchFamily="18" charset="0"/>
                            <a:ea typeface="Cambria Math" panose="02040503050406030204" pitchFamily="18" charset="0"/>
                          </a:rPr>
                          <m:t>𝜆</m:t>
                        </m:r>
                      </m:e>
                      <m:sub>
                        <m:r>
                          <a:rPr lang="en-US" i="1">
                            <a:solidFill>
                              <a:srgbClr val="0070C0"/>
                            </a:solidFill>
                            <a:latin typeface="Cambria Math" panose="02040503050406030204" pitchFamily="18" charset="0"/>
                            <a:ea typeface="Cambria Math" panose="02040503050406030204" pitchFamily="18" charset="0"/>
                          </a:rPr>
                          <m:t>𝑝</m:t>
                        </m:r>
                        <m:r>
                          <a:rPr lang="en-US" i="1">
                            <a:solidFill>
                              <a:srgbClr val="0070C0"/>
                            </a:solidFill>
                            <a:latin typeface="Cambria Math" panose="02040503050406030204" pitchFamily="18" charset="0"/>
                            <a:ea typeface="Cambria Math" panose="02040503050406030204" pitchFamily="18" charset="0"/>
                          </a:rPr>
                          <m:t>+1</m:t>
                        </m:r>
                      </m:sub>
                    </m:sSub>
                    <m:sSub>
                      <m:sSubPr>
                        <m:ctrlPr>
                          <a:rPr lang="en-US" i="1">
                            <a:solidFill>
                              <a:srgbClr val="0070C0"/>
                            </a:solidFill>
                            <a:latin typeface="Cambria Math" panose="02040503050406030204" pitchFamily="18" charset="0"/>
                          </a:rPr>
                        </m:ctrlPr>
                      </m:sSubPr>
                      <m:e>
                        <m:r>
                          <a:rPr lang="en-US" b="1" i="1" smtClean="0">
                            <a:solidFill>
                              <a:srgbClr val="0070C0"/>
                            </a:solidFill>
                            <a:latin typeface="Cambria Math" panose="02040503050406030204" pitchFamily="18" charset="0"/>
                          </a:rPr>
                          <m:t>)</m:t>
                        </m:r>
                        <m:r>
                          <a:rPr lang="en-US" b="1" i="1">
                            <a:solidFill>
                              <a:srgbClr val="0070C0"/>
                            </a:solidFill>
                            <a:latin typeface="Cambria Math" panose="02040503050406030204" pitchFamily="18" charset="0"/>
                            <a:ea typeface="Cambria Math" panose="02040503050406030204" pitchFamily="18" charset="0"/>
                          </a:rPr>
                          <m:t>𝒗</m:t>
                        </m:r>
                      </m:e>
                      <m:sub>
                        <m:r>
                          <a:rPr lang="en-US" i="1">
                            <a:solidFill>
                              <a:srgbClr val="0070C0"/>
                            </a:solidFill>
                            <a:latin typeface="Cambria Math" panose="02040503050406030204" pitchFamily="18" charset="0"/>
                            <a:ea typeface="Cambria Math" panose="02040503050406030204" pitchFamily="18" charset="0"/>
                          </a:rPr>
                          <m:t>𝑝</m:t>
                        </m:r>
                      </m:sub>
                    </m:sSub>
                    <m:r>
                      <a:rPr lang="en-US" b="0" i="1" smtClean="0">
                        <a:solidFill>
                          <a:srgbClr val="0070C0"/>
                        </a:solidFill>
                        <a:latin typeface="Cambria Math" panose="02040503050406030204" pitchFamily="18" charset="0"/>
                        <a:ea typeface="Cambria Math" panose="02040503050406030204" pitchFamily="18" charset="0"/>
                      </a:rPr>
                      <m:t>=0</m:t>
                    </m:r>
                  </m:oMath>
                </a14:m>
                <a:endParaRPr lang="en-SG" dirty="0">
                  <a:solidFill>
                    <a:srgbClr val="0070C0"/>
                  </a:solidFill>
                  <a:latin typeface="Arial" panose="020B0604020202020204" pitchFamily="34" charset="0"/>
                  <a:cs typeface="Arial" panose="020B0604020202020204" pitchFamily="34" charset="0"/>
                </a:endParaRPr>
              </a:p>
              <a:p>
                <a:pPr lvl="1">
                  <a:lnSpc>
                    <a:spcPct val="120000"/>
                  </a:lnSpc>
                  <a:buFont typeface="Courier New" panose="02070309020205020404" pitchFamily="49" charset="0"/>
                  <a:buChar char="o"/>
                </a:pPr>
                <a:endParaRPr lang="en-SG" sz="2500" dirty="0">
                  <a:effectLst/>
                  <a:latin typeface="Arial" panose="020B0604020202020204" pitchFamily="34" charset="0"/>
                  <a:cs typeface="Arial" panose="020B0604020202020204" pitchFamily="34" charset="0"/>
                </a:endParaRPr>
              </a:p>
              <a:p>
                <a:pPr lvl="1">
                  <a:lnSpc>
                    <a:spcPct val="120000"/>
                  </a:lnSpc>
                  <a:buFont typeface="Courier New" panose="02070309020205020404" pitchFamily="49" charset="0"/>
                  <a:buChar char="o"/>
                </a:pPr>
                <a:r>
                  <a:rPr lang="en-SG" sz="2500" dirty="0">
                    <a:effectLst/>
                    <a:latin typeface="Arial" panose="020B0604020202020204" pitchFamily="34" charset="0"/>
                    <a:cs typeface="Arial" panose="020B0604020202020204" pitchFamily="34" charset="0"/>
                  </a:rPr>
                  <a:t>Since </a:t>
                </a:r>
                <a14:m>
                  <m:oMath xmlns:m="http://schemas.openxmlformats.org/officeDocument/2006/math">
                    <m:sSub>
                      <m:sSubPr>
                        <m:ctrlPr>
                          <a:rPr lang="en-US" sz="2500" i="1" smtClean="0">
                            <a:latin typeface="Cambria Math" panose="02040503050406030204" pitchFamily="18" charset="0"/>
                          </a:rPr>
                        </m:ctrlPr>
                      </m:sSubPr>
                      <m:e>
                        <m:r>
                          <a:rPr lang="en-US" sz="2500" b="1" i="1" smtClean="0">
                            <a:latin typeface="Cambria Math" panose="02040503050406030204" pitchFamily="18" charset="0"/>
                          </a:rPr>
                          <m:t>{</m:t>
                        </m:r>
                        <m:r>
                          <a:rPr lang="en-US" sz="2500" b="1" i="1">
                            <a:latin typeface="Cambria Math" panose="02040503050406030204" pitchFamily="18" charset="0"/>
                            <a:ea typeface="Cambria Math" panose="02040503050406030204" pitchFamily="18" charset="0"/>
                          </a:rPr>
                          <m:t>𝒗</m:t>
                        </m:r>
                      </m:e>
                      <m:sub>
                        <m:r>
                          <a:rPr lang="en-US" sz="2500" i="1">
                            <a:latin typeface="Cambria Math" panose="02040503050406030204" pitchFamily="18" charset="0"/>
                            <a:ea typeface="Cambria Math" panose="02040503050406030204" pitchFamily="18" charset="0"/>
                          </a:rPr>
                          <m:t>1</m:t>
                        </m:r>
                      </m:sub>
                    </m:sSub>
                    <m:r>
                      <a:rPr lang="en-US" sz="2500" i="1">
                        <a:latin typeface="Cambria Math" panose="02040503050406030204" pitchFamily="18" charset="0"/>
                      </a:rPr>
                      <m:t>,</m:t>
                    </m:r>
                    <m:sSub>
                      <m:sSubPr>
                        <m:ctrlPr>
                          <a:rPr lang="en-US" sz="2500" i="1">
                            <a:latin typeface="Cambria Math" panose="02040503050406030204" pitchFamily="18" charset="0"/>
                          </a:rPr>
                        </m:ctrlPr>
                      </m:sSubPr>
                      <m:e>
                        <m:r>
                          <a:rPr lang="en-US" sz="2500" b="1" i="1">
                            <a:latin typeface="Cambria Math" panose="02040503050406030204" pitchFamily="18" charset="0"/>
                            <a:ea typeface="Cambria Math" panose="02040503050406030204" pitchFamily="18" charset="0"/>
                          </a:rPr>
                          <m:t>𝒗</m:t>
                        </m:r>
                      </m:e>
                      <m:sub>
                        <m:r>
                          <a:rPr lang="en-US" sz="2500" i="1">
                            <a:latin typeface="Cambria Math" panose="02040503050406030204" pitchFamily="18" charset="0"/>
                            <a:ea typeface="Cambria Math" panose="02040503050406030204" pitchFamily="18" charset="0"/>
                          </a:rPr>
                          <m:t>2</m:t>
                        </m:r>
                      </m:sub>
                    </m:sSub>
                    <m:r>
                      <a:rPr lang="en-US" sz="2500" i="1">
                        <a:latin typeface="Cambria Math" panose="02040503050406030204" pitchFamily="18" charset="0"/>
                      </a:rPr>
                      <m:t>,</m:t>
                    </m:r>
                    <m:r>
                      <a:rPr lang="en-US" sz="2500" i="1">
                        <a:latin typeface="Cambria Math" panose="02040503050406030204" pitchFamily="18" charset="0"/>
                        <a:ea typeface="Cambria Math" panose="02040503050406030204" pitchFamily="18" charset="0"/>
                      </a:rPr>
                      <m:t>⋯,</m:t>
                    </m:r>
                    <m:sSub>
                      <m:sSubPr>
                        <m:ctrlPr>
                          <a:rPr lang="en-US" sz="2500" i="1">
                            <a:latin typeface="Cambria Math" panose="02040503050406030204" pitchFamily="18" charset="0"/>
                          </a:rPr>
                        </m:ctrlPr>
                      </m:sSubPr>
                      <m:e>
                        <m:r>
                          <a:rPr lang="en-US" sz="2500" b="1" i="1">
                            <a:latin typeface="Cambria Math" panose="02040503050406030204" pitchFamily="18" charset="0"/>
                            <a:ea typeface="Cambria Math" panose="02040503050406030204" pitchFamily="18" charset="0"/>
                          </a:rPr>
                          <m:t>𝒗</m:t>
                        </m:r>
                      </m:e>
                      <m:sub>
                        <m:r>
                          <a:rPr lang="en-US" sz="2500" i="1">
                            <a:latin typeface="Cambria Math" panose="02040503050406030204" pitchFamily="18" charset="0"/>
                            <a:ea typeface="Cambria Math" panose="02040503050406030204" pitchFamily="18" charset="0"/>
                          </a:rPr>
                          <m:t>𝑟</m:t>
                        </m:r>
                      </m:sub>
                    </m:sSub>
                    <m:r>
                      <a:rPr lang="en-US" sz="2500" b="0" i="1" smtClean="0">
                        <a:latin typeface="Cambria Math" panose="02040503050406030204" pitchFamily="18" charset="0"/>
                        <a:ea typeface="Cambria Math" panose="02040503050406030204" pitchFamily="18" charset="0"/>
                      </a:rPr>
                      <m:t>}</m:t>
                    </m:r>
                    <m:r>
                      <a:rPr lang="en-US" sz="2500" i="1">
                        <a:latin typeface="Cambria Math" panose="02040503050406030204" pitchFamily="18" charset="0"/>
                        <a:ea typeface="Cambria Math" panose="02040503050406030204" pitchFamily="18" charset="0"/>
                      </a:rPr>
                      <m:t> </m:t>
                    </m:r>
                  </m:oMath>
                </a14:m>
                <a:r>
                  <a:rPr lang="en-SG" sz="2500" dirty="0">
                    <a:effectLst/>
                    <a:latin typeface="Arial" panose="020B0604020202020204" pitchFamily="34" charset="0"/>
                    <a:cs typeface="Arial" panose="020B0604020202020204" pitchFamily="34" charset="0"/>
                  </a:rPr>
                  <a:t>is linearly independent, </a:t>
                </a:r>
                <a14:m>
                  <m:oMath xmlns:m="http://schemas.openxmlformats.org/officeDocument/2006/math">
                    <m:sSub>
                      <m:sSubPr>
                        <m:ctrlPr>
                          <a:rPr lang="en-US" sz="2500" i="1">
                            <a:latin typeface="Cambria Math" panose="02040503050406030204" pitchFamily="18" charset="0"/>
                          </a:rPr>
                        </m:ctrlPr>
                      </m:sSubPr>
                      <m:e>
                        <m:r>
                          <a:rPr lang="en-US" sz="2500" b="1" i="1">
                            <a:latin typeface="Cambria Math" panose="02040503050406030204" pitchFamily="18" charset="0"/>
                          </a:rPr>
                          <m:t>{</m:t>
                        </m:r>
                        <m:r>
                          <a:rPr lang="en-US" sz="2500" b="0" i="1" smtClean="0">
                            <a:latin typeface="Cambria Math" panose="02040503050406030204" pitchFamily="18" charset="0"/>
                          </a:rPr>
                          <m:t>𝑐</m:t>
                        </m:r>
                      </m:e>
                      <m:sub>
                        <m:r>
                          <a:rPr lang="en-US" sz="2500" i="1">
                            <a:latin typeface="Cambria Math" panose="02040503050406030204" pitchFamily="18" charset="0"/>
                            <a:ea typeface="Cambria Math" panose="02040503050406030204" pitchFamily="18" charset="0"/>
                          </a:rPr>
                          <m:t>1</m:t>
                        </m:r>
                      </m:sub>
                    </m:sSub>
                    <m:r>
                      <a:rPr lang="en-US" sz="2500" i="1">
                        <a:latin typeface="Cambria Math" panose="02040503050406030204" pitchFamily="18" charset="0"/>
                      </a:rPr>
                      <m:t>,</m:t>
                    </m:r>
                    <m:r>
                      <a:rPr lang="en-US" sz="2500" i="1">
                        <a:latin typeface="Cambria Math" panose="02040503050406030204" pitchFamily="18" charset="0"/>
                      </a:rPr>
                      <m:t>𝑐</m:t>
                    </m:r>
                    <m:r>
                      <a:rPr lang="en-US" sz="2500" i="1">
                        <a:latin typeface="Cambria Math" panose="02040503050406030204" pitchFamily="18" charset="0"/>
                      </a:rPr>
                      <m:t>,⋯,</m:t>
                    </m:r>
                    <m:sSub>
                      <m:sSubPr>
                        <m:ctrlPr>
                          <a:rPr lang="en-US" sz="2500" i="1">
                            <a:latin typeface="Cambria Math" panose="02040503050406030204" pitchFamily="18" charset="0"/>
                          </a:rPr>
                        </m:ctrlPr>
                      </m:sSubPr>
                      <m:e>
                        <m:r>
                          <a:rPr lang="en-US" sz="2500" i="1">
                            <a:latin typeface="Cambria Math" panose="02040503050406030204" pitchFamily="18" charset="0"/>
                          </a:rPr>
                          <m:t>𝑐</m:t>
                        </m:r>
                      </m:e>
                      <m:sub>
                        <m:r>
                          <a:rPr lang="en-US" sz="2500" i="1">
                            <a:latin typeface="Cambria Math" panose="02040503050406030204" pitchFamily="18" charset="0"/>
                            <a:ea typeface="Cambria Math" panose="02040503050406030204" pitchFamily="18" charset="0"/>
                          </a:rPr>
                          <m:t>𝑟</m:t>
                        </m:r>
                      </m:sub>
                    </m:sSub>
                    <m:r>
                      <a:rPr lang="en-US" sz="2500" i="1">
                        <a:latin typeface="Cambria Math" panose="02040503050406030204" pitchFamily="18" charset="0"/>
                        <a:ea typeface="Cambria Math" panose="02040503050406030204" pitchFamily="18" charset="0"/>
                      </a:rPr>
                      <m:t>}</m:t>
                    </m:r>
                  </m:oMath>
                </a14:m>
                <a:r>
                  <a:rPr lang="en-SG" sz="2500" dirty="0">
                    <a:effectLst/>
                    <a:latin typeface="Arial" panose="020B0604020202020204" pitchFamily="34" charset="0"/>
                    <a:cs typeface="Arial" panose="020B0604020202020204" pitchFamily="34" charset="0"/>
                  </a:rPr>
                  <a:t> has non-zero solution,</a:t>
                </a:r>
              </a:p>
              <a:p>
                <a:pPr lvl="1">
                  <a:lnSpc>
                    <a:spcPct val="120000"/>
                  </a:lnSpc>
                  <a:buFont typeface="Courier New" panose="02070309020205020404" pitchFamily="49" charset="0"/>
                  <a:buChar char="o"/>
                </a:pPr>
                <a:r>
                  <a:rPr lang="en-SG" sz="2500" dirty="0">
                    <a:effectLst/>
                    <a:latin typeface="Arial" panose="020B0604020202020204" pitchFamily="34" charset="0"/>
                    <a:cs typeface="Arial" panose="020B0604020202020204" pitchFamily="34" charset="0"/>
                  </a:rPr>
                  <a:t>and </a:t>
                </a:r>
                <a14:m>
                  <m:oMath xmlns:m="http://schemas.openxmlformats.org/officeDocument/2006/math">
                    <m:sSub>
                      <m:sSubPr>
                        <m:ctrlPr>
                          <a:rPr lang="en-US" sz="2500" i="1">
                            <a:latin typeface="Cambria Math" panose="02040503050406030204" pitchFamily="18" charset="0"/>
                          </a:rPr>
                        </m:ctrlPr>
                      </m:sSubPr>
                      <m:e>
                        <m:r>
                          <a:rPr lang="en-US" sz="2500" i="1">
                            <a:latin typeface="Cambria Math" panose="02040503050406030204" pitchFamily="18" charset="0"/>
                            <a:ea typeface="Cambria Math" panose="02040503050406030204" pitchFamily="18" charset="0"/>
                          </a:rPr>
                          <m:t>𝜆</m:t>
                        </m:r>
                      </m:e>
                      <m:sub>
                        <m:r>
                          <a:rPr lang="en-US" sz="2500" b="0" i="1" smtClean="0">
                            <a:latin typeface="Cambria Math" panose="02040503050406030204" pitchFamily="18" charset="0"/>
                            <a:ea typeface="Cambria Math" panose="02040503050406030204" pitchFamily="18" charset="0"/>
                          </a:rPr>
                          <m:t>𝑖</m:t>
                        </m:r>
                      </m:sub>
                    </m:sSub>
                    <m:r>
                      <a:rPr lang="en-US" sz="2500" i="1">
                        <a:latin typeface="Cambria Math" panose="02040503050406030204" pitchFamily="18" charset="0"/>
                        <a:ea typeface="Cambria Math" panose="02040503050406030204" pitchFamily="18" charset="0"/>
                      </a:rPr>
                      <m:t>−</m:t>
                    </m:r>
                    <m:sSub>
                      <m:sSubPr>
                        <m:ctrlPr>
                          <a:rPr lang="en-US" sz="2500" i="1">
                            <a:latin typeface="Cambria Math" panose="02040503050406030204" pitchFamily="18" charset="0"/>
                          </a:rPr>
                        </m:ctrlPr>
                      </m:sSubPr>
                      <m:e>
                        <m:r>
                          <a:rPr lang="en-US" sz="2500" i="1">
                            <a:latin typeface="Cambria Math" panose="02040503050406030204" pitchFamily="18" charset="0"/>
                            <a:ea typeface="Cambria Math" panose="02040503050406030204" pitchFamily="18" charset="0"/>
                          </a:rPr>
                          <m:t>𝜆</m:t>
                        </m:r>
                      </m:e>
                      <m:sub>
                        <m:r>
                          <a:rPr lang="en-US" sz="2500" i="1">
                            <a:latin typeface="Cambria Math" panose="02040503050406030204" pitchFamily="18" charset="0"/>
                            <a:ea typeface="Cambria Math" panose="02040503050406030204" pitchFamily="18" charset="0"/>
                          </a:rPr>
                          <m:t>𝑝</m:t>
                        </m:r>
                        <m:r>
                          <a:rPr lang="en-US" sz="2500" i="1">
                            <a:latin typeface="Cambria Math" panose="02040503050406030204" pitchFamily="18" charset="0"/>
                            <a:ea typeface="Cambria Math" panose="02040503050406030204" pitchFamily="18" charset="0"/>
                          </a:rPr>
                          <m:t>+1</m:t>
                        </m:r>
                      </m:sub>
                    </m:sSub>
                    <m:r>
                      <a:rPr lang="en-US" sz="2500" i="1">
                        <a:latin typeface="Cambria Math" panose="02040503050406030204" pitchFamily="18" charset="0"/>
                        <a:ea typeface="Cambria Math" panose="02040503050406030204" pitchFamily="18" charset="0"/>
                      </a:rPr>
                      <m:t> </m:t>
                    </m:r>
                    <m:r>
                      <a:rPr lang="en-US" sz="2500" i="1" smtClean="0">
                        <a:latin typeface="Cambria Math" panose="02040503050406030204" pitchFamily="18" charset="0"/>
                        <a:ea typeface="Cambria Math" panose="02040503050406030204" pitchFamily="18" charset="0"/>
                      </a:rPr>
                      <m:t>≠</m:t>
                    </m:r>
                    <m:r>
                      <a:rPr lang="en-US" sz="2500" b="0" i="1" smtClean="0">
                        <a:latin typeface="Cambria Math" panose="02040503050406030204" pitchFamily="18" charset="0"/>
                        <a:ea typeface="Cambria Math" panose="02040503050406030204" pitchFamily="18" charset="0"/>
                      </a:rPr>
                      <m:t>0 </m:t>
                    </m:r>
                  </m:oMath>
                </a14:m>
                <a:r>
                  <a:rPr lang="en-SG" sz="2500" dirty="0">
                    <a:effectLst/>
                    <a:latin typeface="Arial" panose="020B0604020202020204" pitchFamily="34" charset="0"/>
                    <a:cs typeface="Arial" panose="020B0604020202020204" pitchFamily="34" charset="0"/>
                  </a:rPr>
                  <a:t>,</a:t>
                </a:r>
                <a:r>
                  <a:rPr lang="en-SG" sz="2500" dirty="0">
                    <a:latin typeface="Arial" panose="020B0604020202020204" pitchFamily="34" charset="0"/>
                    <a:cs typeface="Arial" panose="020B0604020202020204" pitchFamily="34" charset="0"/>
                  </a:rPr>
                  <a:t> </a:t>
                </a:r>
                <a:r>
                  <a:rPr lang="en-SG" sz="2500" dirty="0">
                    <a:effectLst/>
                    <a:latin typeface="Arial" panose="020B0604020202020204" pitchFamily="34" charset="0"/>
                    <a:cs typeface="Arial" panose="020B0604020202020204" pitchFamily="34" charset="0"/>
                  </a:rPr>
                  <a:t>so </a:t>
                </a:r>
                <a14:m>
                  <m:oMath xmlns:m="http://schemas.openxmlformats.org/officeDocument/2006/math">
                    <m:sSub>
                      <m:sSubPr>
                        <m:ctrlPr>
                          <a:rPr lang="en-US" sz="2500" i="1">
                            <a:latin typeface="Cambria Math" panose="02040503050406030204" pitchFamily="18" charset="0"/>
                          </a:rPr>
                        </m:ctrlPr>
                      </m:sSubPr>
                      <m:e>
                        <m:r>
                          <a:rPr lang="en-US" sz="2500" i="1">
                            <a:latin typeface="Cambria Math" panose="02040503050406030204" pitchFamily="18" charset="0"/>
                            <a:ea typeface="Cambria Math" panose="02040503050406030204" pitchFamily="18" charset="0"/>
                          </a:rPr>
                          <m:t>𝑐</m:t>
                        </m:r>
                      </m:e>
                      <m:sub>
                        <m:r>
                          <a:rPr lang="en-US" sz="2500" b="0" i="1" smtClean="0">
                            <a:latin typeface="Cambria Math" panose="02040503050406030204" pitchFamily="18" charset="0"/>
                            <a:ea typeface="Cambria Math" panose="02040503050406030204" pitchFamily="18" charset="0"/>
                          </a:rPr>
                          <m:t>𝑖</m:t>
                        </m:r>
                      </m:sub>
                    </m:sSub>
                    <m:r>
                      <a:rPr lang="en-US" sz="2500" b="0" i="1" smtClean="0">
                        <a:latin typeface="Cambria Math" panose="02040503050406030204" pitchFamily="18" charset="0"/>
                        <a:ea typeface="Cambria Math" panose="02040503050406030204" pitchFamily="18" charset="0"/>
                      </a:rPr>
                      <m:t>=0</m:t>
                    </m:r>
                    <m:r>
                      <a:rPr lang="en-US" sz="2500" i="1">
                        <a:latin typeface="Cambria Math" panose="02040503050406030204" pitchFamily="18" charset="0"/>
                        <a:ea typeface="Cambria Math" panose="02040503050406030204" pitchFamily="18" charset="0"/>
                      </a:rPr>
                      <m:t> </m:t>
                    </m:r>
                  </m:oMath>
                </a14:m>
                <a:r>
                  <a:rPr lang="en-SG" sz="2500" dirty="0">
                    <a:effectLst/>
                    <a:latin typeface="Arial" panose="020B0604020202020204" pitchFamily="34" charset="0"/>
                    <a:cs typeface="Arial" panose="020B0604020202020204" pitchFamily="34" charset="0"/>
                  </a:rPr>
                  <a:t>(for </a:t>
                </a:r>
                <a14:m>
                  <m:oMath xmlns:m="http://schemas.openxmlformats.org/officeDocument/2006/math">
                    <m:r>
                      <a:rPr lang="en-US" sz="2500" b="0" i="1" smtClean="0">
                        <a:latin typeface="Cambria Math" panose="02040503050406030204" pitchFamily="18" charset="0"/>
                        <a:ea typeface="Cambria Math" panose="02040503050406030204" pitchFamily="18" charset="0"/>
                      </a:rPr>
                      <m:t>𝑖</m:t>
                    </m:r>
                    <m:r>
                      <a:rPr lang="en-US" sz="2500" b="0" i="1" smtClean="0">
                        <a:latin typeface="Cambria Math" panose="02040503050406030204" pitchFamily="18" charset="0"/>
                        <a:ea typeface="Cambria Math" panose="02040503050406030204" pitchFamily="18" charset="0"/>
                      </a:rPr>
                      <m:t>=1,⋯,</m:t>
                    </m:r>
                    <m:r>
                      <a:rPr lang="en-US" sz="2500" b="0" i="1" smtClean="0">
                        <a:latin typeface="Cambria Math" panose="02040503050406030204" pitchFamily="18" charset="0"/>
                        <a:ea typeface="Cambria Math" panose="02040503050406030204" pitchFamily="18" charset="0"/>
                      </a:rPr>
                      <m:t>𝑝</m:t>
                    </m:r>
                  </m:oMath>
                </a14:m>
                <a:r>
                  <a:rPr lang="en-SG" sz="2500" dirty="0">
                    <a:effectLst/>
                    <a:latin typeface="Arial" panose="020B0604020202020204" pitchFamily="34" charset="0"/>
                    <a:cs typeface="Arial" panose="020B0604020202020204" pitchFamily="34" charset="0"/>
                  </a:rPr>
                  <a:t>)  </a:t>
                </a:r>
                <a:r>
                  <a:rPr lang="en-SG" sz="2500" dirty="0">
                    <a:effectLst/>
                    <a:latin typeface="Arial" panose="020B0604020202020204" pitchFamily="34" charset="0"/>
                    <a:cs typeface="Arial" panose="020B0604020202020204" pitchFamily="34" charset="0"/>
                    <a:sym typeface="Wingdings" pitchFamily="2" charset="2"/>
                  </a:rPr>
                  <a:t> </a:t>
                </a:r>
                <a14:m>
                  <m:oMath xmlns:m="http://schemas.openxmlformats.org/officeDocument/2006/math">
                    <m:sSub>
                      <m:sSubPr>
                        <m:ctrlPr>
                          <a:rPr lang="en-US" sz="2500" i="1">
                            <a:latin typeface="Cambria Math" panose="02040503050406030204" pitchFamily="18" charset="0"/>
                          </a:rPr>
                        </m:ctrlPr>
                      </m:sSubPr>
                      <m:e>
                        <m:r>
                          <a:rPr lang="en-US" sz="2500" b="1" i="1">
                            <a:latin typeface="Cambria Math" panose="02040503050406030204" pitchFamily="18" charset="0"/>
                            <a:ea typeface="Cambria Math" panose="02040503050406030204" pitchFamily="18" charset="0"/>
                          </a:rPr>
                          <m:t>𝒗</m:t>
                        </m:r>
                      </m:e>
                      <m:sub>
                        <m:r>
                          <a:rPr lang="en-US" sz="2500" i="1">
                            <a:latin typeface="Cambria Math" panose="02040503050406030204" pitchFamily="18" charset="0"/>
                            <a:ea typeface="Cambria Math" panose="02040503050406030204" pitchFamily="18" charset="0"/>
                          </a:rPr>
                          <m:t>𝑝</m:t>
                        </m:r>
                        <m:r>
                          <a:rPr lang="en-US" sz="2500" i="1">
                            <a:latin typeface="Cambria Math" panose="02040503050406030204" pitchFamily="18" charset="0"/>
                            <a:ea typeface="Cambria Math" panose="02040503050406030204" pitchFamily="18" charset="0"/>
                          </a:rPr>
                          <m:t>+1</m:t>
                        </m:r>
                      </m:sub>
                    </m:sSub>
                    <m:r>
                      <a:rPr lang="en-US" sz="2500" b="0" i="1" smtClean="0">
                        <a:latin typeface="Cambria Math" panose="02040503050406030204" pitchFamily="18" charset="0"/>
                        <a:ea typeface="Cambria Math" panose="02040503050406030204" pitchFamily="18" charset="0"/>
                      </a:rPr>
                      <m:t>=0,</m:t>
                    </m:r>
                  </m:oMath>
                </a14:m>
                <a:r>
                  <a:rPr lang="en-SG" sz="2500" dirty="0">
                    <a:effectLst/>
                    <a:latin typeface="Arial" panose="020B0604020202020204" pitchFamily="34" charset="0"/>
                    <a:cs typeface="Arial" panose="020B0604020202020204" pitchFamily="34" charset="0"/>
                  </a:rPr>
                  <a:t> which contradicts with eigenvectors,</a:t>
                </a:r>
                <a:endParaRPr lang="en-SG" dirty="0">
                  <a:effectLst/>
                  <a:latin typeface="Arial" panose="020B0604020202020204" pitchFamily="34" charset="0"/>
                  <a:cs typeface="Arial" panose="020B0604020202020204" pitchFamily="34" charset="0"/>
                </a:endParaRPr>
              </a:p>
              <a:p>
                <a:pPr marL="457200" lvl="1" indent="0">
                  <a:lnSpc>
                    <a:spcPct val="120000"/>
                  </a:lnSpc>
                  <a:buNone/>
                </a:pPr>
                <a:r>
                  <a:rPr lang="en-SG" sz="2500" dirty="0">
                    <a:effectLst/>
                    <a:latin typeface="Arial" panose="020B0604020202020204" pitchFamily="34" charset="0"/>
                    <a:cs typeface="Arial" panose="020B0604020202020204" pitchFamily="34" charset="0"/>
                  </a:rPr>
                  <a:t>So, </a:t>
                </a:r>
                <a14:m>
                  <m:oMath xmlns:m="http://schemas.openxmlformats.org/officeDocument/2006/math">
                    <m:sSub>
                      <m:sSubPr>
                        <m:ctrlPr>
                          <a:rPr lang="en-US" sz="2500" i="1" smtClean="0">
                            <a:latin typeface="Cambria Math" panose="02040503050406030204" pitchFamily="18" charset="0"/>
                          </a:rPr>
                        </m:ctrlPr>
                      </m:sSubPr>
                      <m:e>
                        <m:r>
                          <a:rPr lang="en-US" sz="2500" b="1" i="1">
                            <a:latin typeface="Cambria Math" panose="02040503050406030204" pitchFamily="18" charset="0"/>
                            <a:ea typeface="Cambria Math" panose="02040503050406030204" pitchFamily="18" charset="0"/>
                          </a:rPr>
                          <m:t>𝒗</m:t>
                        </m:r>
                      </m:e>
                      <m:sub>
                        <m:r>
                          <a:rPr lang="en-US" sz="2500" i="1">
                            <a:latin typeface="Cambria Math" panose="02040503050406030204" pitchFamily="18" charset="0"/>
                            <a:ea typeface="Cambria Math" panose="02040503050406030204" pitchFamily="18" charset="0"/>
                          </a:rPr>
                          <m:t>1</m:t>
                        </m:r>
                      </m:sub>
                    </m:sSub>
                    <m:r>
                      <a:rPr lang="en-US" sz="2500" i="1">
                        <a:latin typeface="Cambria Math" panose="02040503050406030204" pitchFamily="18" charset="0"/>
                      </a:rPr>
                      <m:t>,</m:t>
                    </m:r>
                    <m:sSub>
                      <m:sSubPr>
                        <m:ctrlPr>
                          <a:rPr lang="en-US" sz="2500" i="1">
                            <a:latin typeface="Cambria Math" panose="02040503050406030204" pitchFamily="18" charset="0"/>
                          </a:rPr>
                        </m:ctrlPr>
                      </m:sSubPr>
                      <m:e>
                        <m:r>
                          <a:rPr lang="en-US" sz="2500" b="1" i="1">
                            <a:latin typeface="Cambria Math" panose="02040503050406030204" pitchFamily="18" charset="0"/>
                            <a:ea typeface="Cambria Math" panose="02040503050406030204" pitchFamily="18" charset="0"/>
                          </a:rPr>
                          <m:t>𝒗</m:t>
                        </m:r>
                      </m:e>
                      <m:sub>
                        <m:r>
                          <a:rPr lang="en-US" sz="2500" i="1">
                            <a:latin typeface="Cambria Math" panose="02040503050406030204" pitchFamily="18" charset="0"/>
                            <a:ea typeface="Cambria Math" panose="02040503050406030204" pitchFamily="18" charset="0"/>
                          </a:rPr>
                          <m:t>2</m:t>
                        </m:r>
                      </m:sub>
                    </m:sSub>
                    <m:r>
                      <a:rPr lang="en-US" sz="2500" i="1">
                        <a:latin typeface="Cambria Math" panose="02040503050406030204" pitchFamily="18" charset="0"/>
                      </a:rPr>
                      <m:t>,</m:t>
                    </m:r>
                    <m:r>
                      <a:rPr lang="en-US" sz="2500" i="1">
                        <a:latin typeface="Cambria Math" panose="02040503050406030204" pitchFamily="18" charset="0"/>
                        <a:ea typeface="Cambria Math" panose="02040503050406030204" pitchFamily="18" charset="0"/>
                      </a:rPr>
                      <m:t>⋯,</m:t>
                    </m:r>
                    <m:sSub>
                      <m:sSubPr>
                        <m:ctrlPr>
                          <a:rPr lang="en-US" sz="2500" i="1">
                            <a:latin typeface="Cambria Math" panose="02040503050406030204" pitchFamily="18" charset="0"/>
                          </a:rPr>
                        </m:ctrlPr>
                      </m:sSubPr>
                      <m:e>
                        <m:r>
                          <a:rPr lang="en-US" sz="2500" b="1" i="1">
                            <a:latin typeface="Cambria Math" panose="02040503050406030204" pitchFamily="18" charset="0"/>
                            <a:ea typeface="Cambria Math" panose="02040503050406030204" pitchFamily="18" charset="0"/>
                          </a:rPr>
                          <m:t>𝒗</m:t>
                        </m:r>
                      </m:e>
                      <m:sub>
                        <m:r>
                          <a:rPr lang="en-US" sz="2500" i="1" smtClean="0">
                            <a:latin typeface="Cambria Math" panose="02040503050406030204" pitchFamily="18" charset="0"/>
                            <a:ea typeface="Cambria Math" panose="02040503050406030204" pitchFamily="18" charset="0"/>
                          </a:rPr>
                          <m:t>𝑟</m:t>
                        </m:r>
                      </m:sub>
                    </m:sSub>
                  </m:oMath>
                </a14:m>
                <a:r>
                  <a:rPr lang="en-SG" sz="2500" dirty="0">
                    <a:effectLst/>
                    <a:latin typeface="Arial" panose="020B0604020202020204" pitchFamily="34" charset="0"/>
                    <a:cs typeface="Arial" panose="020B0604020202020204" pitchFamily="34" charset="0"/>
                  </a:rPr>
                  <a:t> must be linearly independent.</a:t>
                </a:r>
              </a:p>
              <a:p>
                <a:pPr lvl="1">
                  <a:lnSpc>
                    <a:spcPct val="120000"/>
                  </a:lnSpc>
                  <a:buFont typeface="Courier New" panose="02070309020205020404" pitchFamily="49" charset="0"/>
                  <a:buChar char="o"/>
                </a:pPr>
                <a:endParaRPr lang="en-SG" dirty="0">
                  <a:effectLst/>
                  <a:latin typeface="Arial" panose="020B0604020202020204" pitchFamily="34" charset="0"/>
                  <a:cs typeface="Arial" panose="020B0604020202020204" pitchFamily="34" charset="0"/>
                </a:endParaRPr>
              </a:p>
              <a:p>
                <a:pPr lvl="1">
                  <a:lnSpc>
                    <a:spcPct val="120000"/>
                  </a:lnSpc>
                  <a:buFont typeface="Courier New" panose="02070309020205020404" pitchFamily="49" charset="0"/>
                  <a:buChar char="o"/>
                </a:pPr>
                <a:endParaRPr lang="en-US" dirty="0">
                  <a:latin typeface="Arial" panose="020B0604020202020204" pitchFamily="34" charset="0"/>
                  <a:cs typeface="Arial" panose="020B0604020202020204" pitchFamily="34" charset="0"/>
                </a:endParaRPr>
              </a:p>
            </p:txBody>
          </p:sp>
        </mc:Choice>
        <mc:Fallback xmlns="">
          <p:sp>
            <p:nvSpPr>
              <p:cNvPr id="3" name="Content Placeholder 2">
                <a:extLst>
                  <a:ext uri="{FF2B5EF4-FFF2-40B4-BE49-F238E27FC236}">
                    <a16:creationId xmlns:a16="http://schemas.microsoft.com/office/drawing/2014/main" id="{A8DED1C6-8F66-4E2D-80EC-F201C828BF3A}"/>
                  </a:ext>
                </a:extLst>
              </p:cNvPr>
              <p:cNvSpPr>
                <a:spLocks noGrp="1" noRot="1" noChangeAspect="1" noMove="1" noResize="1" noEditPoints="1" noAdjustHandles="1" noChangeArrowheads="1" noChangeShapeType="1" noTextEdit="1"/>
              </p:cNvSpPr>
              <p:nvPr>
                <p:ph idx="1"/>
              </p:nvPr>
            </p:nvSpPr>
            <p:spPr>
              <a:xfrm>
                <a:off x="838200" y="1591536"/>
                <a:ext cx="10515600" cy="5129939"/>
              </a:xfrm>
              <a:blipFill>
                <a:blip r:embed="rId2"/>
                <a:stretch>
                  <a:fillRect l="-241" t="-247"/>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87D20F84-11CA-05CE-FF8A-FA628358583F}"/>
              </a:ext>
            </a:extLst>
          </p:cNvPr>
          <p:cNvSpPr>
            <a:spLocks noGrp="1"/>
          </p:cNvSpPr>
          <p:nvPr>
            <p:ph type="sldNum" sz="quarter" idx="12"/>
          </p:nvPr>
        </p:nvSpPr>
        <p:spPr/>
        <p:txBody>
          <a:bodyPr/>
          <a:lstStyle/>
          <a:p>
            <a:fld id="{753F1077-7B91-4D11-8473-7F9D495CD0E2}" type="slidenum">
              <a:rPr lang="en-SG" smtClean="0"/>
              <a:t>18</a:t>
            </a:fld>
            <a:endParaRPr lang="en-SG"/>
          </a:p>
        </p:txBody>
      </p:sp>
      <p:sp>
        <p:nvSpPr>
          <p:cNvPr id="5" name="TextBox 4">
            <a:extLst>
              <a:ext uri="{FF2B5EF4-FFF2-40B4-BE49-F238E27FC236}">
                <a16:creationId xmlns:a16="http://schemas.microsoft.com/office/drawing/2014/main" id="{57E28D16-731D-84BF-614B-928DB0C33E59}"/>
              </a:ext>
            </a:extLst>
          </p:cNvPr>
          <p:cNvSpPr txBox="1"/>
          <p:nvPr/>
        </p:nvSpPr>
        <p:spPr>
          <a:xfrm>
            <a:off x="442325" y="365125"/>
            <a:ext cx="6097836" cy="369332"/>
          </a:xfrm>
          <a:prstGeom prst="rect">
            <a:avLst/>
          </a:prstGeom>
          <a:no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Revision</a:t>
            </a:r>
            <a:endParaRPr lang="en-US" dirty="0">
              <a:solidFill>
                <a:srgbClr val="FF0000"/>
              </a:solidFill>
            </a:endParaRPr>
          </a:p>
        </p:txBody>
      </p:sp>
    </p:spTree>
    <p:extLst>
      <p:ext uri="{BB962C8B-B14F-4D97-AF65-F5344CB8AC3E}">
        <p14:creationId xmlns:p14="http://schemas.microsoft.com/office/powerpoint/2010/main" val="3928861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9892E2-A35B-1771-7E75-E3566DE150EA}"/>
              </a:ext>
            </a:extLst>
          </p:cNvPr>
          <p:cNvSpPr>
            <a:spLocks noGrp="1"/>
          </p:cNvSpPr>
          <p:nvPr>
            <p:ph type="title"/>
          </p:nvPr>
        </p:nvSpPr>
        <p:spPr>
          <a:xfrm>
            <a:off x="838200" y="320675"/>
            <a:ext cx="10515600" cy="1325563"/>
          </a:xfrm>
        </p:spPr>
        <p:txBody>
          <a:bodyPr/>
          <a:lstStyle/>
          <a:p>
            <a:r>
              <a:rPr lang="en-US" sz="4400" u="sng" dirty="0">
                <a:solidFill>
                  <a:srgbClr val="FF0000"/>
                </a:solidFill>
              </a:rPr>
              <a:t>Key points – </a:t>
            </a:r>
            <a:r>
              <a:rPr lang="en-US" altLang="zh-CN" sz="4400" u="sng" dirty="0">
                <a:solidFill>
                  <a:srgbClr val="FF0000"/>
                </a:solidFill>
              </a:rPr>
              <a:t>8</a:t>
            </a:r>
            <a:r>
              <a:rPr lang="en-US" sz="4400" u="sng" dirty="0">
                <a:solidFill>
                  <a:srgbClr val="FF0000"/>
                </a:solidFill>
              </a:rPr>
              <a:t>.1.3 Is a Matrix with Repeated Eigenvalues Diagonalizable?</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3DD1165-B7EE-5E7D-4A35-4F61C55A77B7}"/>
                  </a:ext>
                </a:extLst>
              </p:cNvPr>
              <p:cNvSpPr>
                <a:spLocks noGrp="1"/>
              </p:cNvSpPr>
              <p:nvPr>
                <p:ph idx="1"/>
              </p:nvPr>
            </p:nvSpPr>
            <p:spPr>
              <a:xfrm>
                <a:off x="479963" y="1661285"/>
                <a:ext cx="8792912" cy="5060190"/>
              </a:xfrm>
            </p:spPr>
            <p:txBody>
              <a:bodyPr>
                <a:normAutofit fontScale="70000" lnSpcReduction="20000"/>
              </a:bodyPr>
              <a:lstStyle/>
              <a:p>
                <a:pPr>
                  <a:lnSpc>
                    <a:spcPct val="120000"/>
                  </a:lnSpc>
                </a:pPr>
                <a:r>
                  <a:rPr lang="en-US" dirty="0">
                    <a:latin typeface="Arial" panose="020B0604020202020204" pitchFamily="34" charset="0"/>
                    <a:cs typeface="Arial" panose="020B0604020202020204" pitchFamily="34" charset="0"/>
                  </a:rPr>
                  <a:t>Prerequisites</a:t>
                </a:r>
              </a:p>
              <a:p>
                <a:pPr lvl="1">
                  <a:lnSpc>
                    <a:spcPct val="120000"/>
                  </a:lnSpc>
                  <a:buFont typeface="Courier New" panose="02070309020205020404" pitchFamily="49" charset="0"/>
                  <a:buChar char="o"/>
                </a:pPr>
                <a:r>
                  <a:rPr lang="en-US" dirty="0">
                    <a:latin typeface="Arial" panose="020B0604020202020204" pitchFamily="34" charset="0"/>
                    <a:cs typeface="Arial" panose="020B0604020202020204" pitchFamily="34" charset="0"/>
                  </a:rPr>
                  <a:t>Algebraic multiplicity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𝑛</m:t>
                        </m:r>
                      </m:e>
                      <m:sub>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𝜆</m:t>
                            </m:r>
                          </m:e>
                          <m:sub>
                            <m:r>
                              <a:rPr lang="en-US" i="1">
                                <a:latin typeface="Cambria Math" panose="02040503050406030204" pitchFamily="18" charset="0"/>
                                <a:ea typeface="Cambria Math" panose="02040503050406030204" pitchFamily="18" charset="0"/>
                              </a:rPr>
                              <m:t>𝑖</m:t>
                            </m:r>
                          </m:sub>
                        </m:sSub>
                      </m:sub>
                    </m:sSub>
                    <m:r>
                      <a:rPr lang="en-US" i="1">
                        <a:latin typeface="Cambria Math" panose="02040503050406030204" pitchFamily="18" charset="0"/>
                        <a:ea typeface="Cambria Math" panose="02040503050406030204" pitchFamily="18" charset="0"/>
                      </a:rPr>
                      <m:t> </m:t>
                    </m:r>
                  </m:oMath>
                </a14:m>
                <a:r>
                  <a:rPr lang="en-US" dirty="0">
                    <a:latin typeface="Arial" panose="020B0604020202020204" pitchFamily="34" charset="0"/>
                    <a:cs typeface="Arial" panose="020B0604020202020204" pitchFamily="34" charset="0"/>
                  </a:rPr>
                  <a:t>): number of repetitions of a particular eigenvalue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𝜆</m:t>
                        </m:r>
                      </m:e>
                      <m:sub>
                        <m:r>
                          <a:rPr lang="en-US" i="1">
                            <a:latin typeface="Cambria Math" panose="02040503050406030204" pitchFamily="18" charset="0"/>
                            <a:ea typeface="Cambria Math" panose="02040503050406030204" pitchFamily="18" charset="0"/>
                          </a:rPr>
                          <m:t>𝑖</m:t>
                        </m:r>
                      </m:sub>
                    </m:sSub>
                    <m:r>
                      <a:rPr lang="en-US" i="1">
                        <a:latin typeface="Cambria Math" panose="02040503050406030204" pitchFamily="18" charset="0"/>
                        <a:ea typeface="Cambria Math" panose="02040503050406030204" pitchFamily="18" charset="0"/>
                      </a:rPr>
                      <m:t> </m:t>
                    </m:r>
                  </m:oMath>
                </a14:m>
                <a:r>
                  <a:rPr lang="en-US" dirty="0">
                    <a:latin typeface="Arial" panose="020B0604020202020204" pitchFamily="34" charset="0"/>
                    <a:cs typeface="Arial" panose="020B0604020202020204" pitchFamily="34" charset="0"/>
                  </a:rPr>
                  <a:t>. </a:t>
                </a:r>
              </a:p>
              <a:p>
                <a:pPr lvl="2">
                  <a:lnSpc>
                    <a:spcPct val="120000"/>
                  </a:lnSpc>
                  <a:buFont typeface="Wingdings" pitchFamily="2" charset="2"/>
                  <a:buChar char="§"/>
                </a:pPr>
                <a:r>
                  <a:rPr lang="en-US" dirty="0">
                    <a:latin typeface="Arial" panose="020B0604020202020204" pitchFamily="34" charset="0"/>
                    <a:cs typeface="Arial" panose="020B0604020202020204" pitchFamily="34" charset="0"/>
                  </a:rPr>
                  <a:t>Matrix</a:t>
                </a:r>
                <a14:m>
                  <m:oMath xmlns:m="http://schemas.openxmlformats.org/officeDocument/2006/math">
                    <m:r>
                      <a:rPr lang="en-US" b="0" i="0"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𝐴</m:t>
                    </m:r>
                    <m:r>
                      <a:rPr lang="en-US" b="0" i="1" smtClean="0">
                        <a:latin typeface="Cambria Math" panose="02040503050406030204" pitchFamily="18" charset="0"/>
                        <a:ea typeface="Cambria Math" panose="02040503050406030204" pitchFamily="18" charset="0"/>
                      </a:rPr>
                      <m:t>: </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𝜆</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=2 (2)</m:t>
                    </m:r>
                  </m:oMath>
                </a14:m>
                <a:r>
                  <a:rPr lang="en-US" dirty="0">
                    <a:latin typeface="Arial" panose="020B0604020202020204" pitchFamily="34" charset="0"/>
                    <a:cs typeface="Arial" panose="020B0604020202020204" pitchFamily="34" charset="0"/>
                  </a:rPr>
                  <a:t>,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𝜆</m:t>
                        </m:r>
                      </m:e>
                      <m:sub>
                        <m:r>
                          <a:rPr lang="en-US" b="0" i="1" smtClean="0">
                            <a:latin typeface="Cambria Math" panose="02040503050406030204" pitchFamily="18" charset="0"/>
                            <a:ea typeface="Cambria Math" panose="02040503050406030204" pitchFamily="18" charset="0"/>
                          </a:rPr>
                          <m:t>2</m:t>
                        </m:r>
                      </m:sub>
                    </m:sSub>
                    <m:r>
                      <a:rPr lang="en-US" b="0" i="1" smtClean="0">
                        <a:latin typeface="Cambria Math" panose="02040503050406030204" pitchFamily="18" charset="0"/>
                        <a:ea typeface="Cambria Math" panose="02040503050406030204" pitchFamily="18" charset="0"/>
                      </a:rPr>
                      <m:t>=9(1)</m:t>
                    </m:r>
                  </m:oMath>
                </a14:m>
                <a:endParaRPr lang="en-US" dirty="0">
                  <a:latin typeface="Arial" panose="020B0604020202020204" pitchFamily="34" charset="0"/>
                  <a:cs typeface="Arial" panose="020B0604020202020204" pitchFamily="34" charset="0"/>
                </a:endParaRPr>
              </a:p>
              <a:p>
                <a:pPr lvl="2">
                  <a:lnSpc>
                    <a:spcPct val="120000"/>
                  </a:lnSpc>
                  <a:buFont typeface="Wingdings" pitchFamily="2" charset="2"/>
                  <a:buChar char="§"/>
                </a:pPr>
                <a:r>
                  <a:rPr lang="en-US" dirty="0">
                    <a:latin typeface="Arial" panose="020B0604020202020204" pitchFamily="34" charset="0"/>
                    <a:cs typeface="Arial" panose="020B0604020202020204" pitchFamily="34" charset="0"/>
                  </a:rPr>
                  <a:t>Matrix </a:t>
                </a:r>
                <a14:m>
                  <m:oMath xmlns:m="http://schemas.openxmlformats.org/officeDocument/2006/math">
                    <m:r>
                      <a:rPr lang="en-US" b="0" i="1" smtClean="0">
                        <a:latin typeface="Cambria Math" panose="02040503050406030204" pitchFamily="18" charset="0"/>
                        <a:ea typeface="Cambria Math" panose="02040503050406030204" pitchFamily="18" charset="0"/>
                      </a:rPr>
                      <m:t>𝐵</m:t>
                    </m:r>
                    <m:r>
                      <a:rPr lang="en-US" b="0" i="1" smtClean="0">
                        <a:latin typeface="Cambria Math" panose="02040503050406030204" pitchFamily="18" charset="0"/>
                        <a:ea typeface="Cambria Math" panose="02040503050406030204" pitchFamily="18" charset="0"/>
                      </a:rPr>
                      <m:t>: </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𝜆</m:t>
                        </m:r>
                      </m:e>
                      <m:sub>
                        <m:r>
                          <a:rPr lang="en-US" i="1">
                            <a:latin typeface="Cambria Math" panose="02040503050406030204" pitchFamily="18" charset="0"/>
                            <a:ea typeface="Cambria Math" panose="02040503050406030204" pitchFamily="18" charset="0"/>
                          </a:rPr>
                          <m:t>1</m:t>
                        </m:r>
                      </m:sub>
                    </m:sSub>
                    <m:r>
                      <a:rPr lang="en-US" i="1">
                        <a:latin typeface="Cambria Math" panose="02040503050406030204" pitchFamily="18" charset="0"/>
                        <a:ea typeface="Cambria Math" panose="02040503050406030204" pitchFamily="18" charset="0"/>
                      </a:rPr>
                      <m:t>=2(1</m:t>
                    </m:r>
                    <m:r>
                      <m:rPr>
                        <m:nor/>
                      </m:rPr>
                      <a:rPr lang="en-US" dirty="0">
                        <a:latin typeface="Arial" panose="020B0604020202020204" pitchFamily="34" charset="0"/>
                        <a:cs typeface="Arial" panose="020B0604020202020204" pitchFamily="34" charset="0"/>
                      </a:rPr>
                      <m:t>),</m:t>
                    </m:r>
                    <m:r>
                      <a:rPr lang="en-US" b="0" i="1" dirty="0" smtClean="0">
                        <a:latin typeface="Cambria Math" panose="02040503050406030204" pitchFamily="18" charset="0"/>
                        <a:cs typeface="Arial" panose="020B0604020202020204" pitchFamily="34" charset="0"/>
                      </a:rPr>
                      <m:t>    </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𝜆</m:t>
                        </m:r>
                      </m:e>
                      <m:sub>
                        <m:r>
                          <a:rPr lang="en-US" b="0" i="1" smtClean="0">
                            <a:latin typeface="Cambria Math" panose="02040503050406030204" pitchFamily="18" charset="0"/>
                            <a:ea typeface="Cambria Math" panose="02040503050406030204" pitchFamily="18" charset="0"/>
                          </a:rPr>
                          <m:t>2</m:t>
                        </m:r>
                      </m:sub>
                    </m:sSub>
                    <m:r>
                      <a:rPr lang="en-US" b="0" i="1" smtClean="0">
                        <a:latin typeface="Cambria Math" panose="02040503050406030204" pitchFamily="18" charset="0"/>
                        <a:ea typeface="Cambria Math" panose="02040503050406030204" pitchFamily="18" charset="0"/>
                      </a:rPr>
                      <m:t>=4(2)</m:t>
                    </m:r>
                  </m:oMath>
                </a14:m>
                <a:r>
                  <a:rPr lang="en-US" dirty="0">
                    <a:latin typeface="Arial" panose="020B0604020202020204" pitchFamily="34" charset="0"/>
                    <a:cs typeface="Arial" panose="020B0604020202020204" pitchFamily="34" charset="0"/>
                  </a:rPr>
                  <a:t>,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𝜆</m:t>
                        </m:r>
                      </m:e>
                      <m:sub>
                        <m:r>
                          <a:rPr lang="en-US" b="0" i="1" smtClean="0">
                            <a:latin typeface="Cambria Math" panose="02040503050406030204" pitchFamily="18" charset="0"/>
                            <a:ea typeface="Cambria Math" panose="02040503050406030204" pitchFamily="18" charset="0"/>
                          </a:rPr>
                          <m:t>3</m:t>
                        </m:r>
                      </m:sub>
                    </m:sSub>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3(</m:t>
                    </m:r>
                  </m:oMath>
                </a14:m>
                <a:r>
                  <a:rPr lang="en-US" dirty="0">
                    <a:latin typeface="Arial" panose="020B0604020202020204" pitchFamily="34" charset="0"/>
                    <a:cs typeface="Arial" panose="020B0604020202020204" pitchFamily="34" charset="0"/>
                  </a:rPr>
                  <a:t>1)</a:t>
                </a:r>
              </a:p>
              <a:p>
                <a:pPr lvl="2">
                  <a:lnSpc>
                    <a:spcPct val="120000"/>
                  </a:lnSpc>
                  <a:buFont typeface="Wingdings" pitchFamily="2" charset="2"/>
                  <a:buChar char="§"/>
                </a:pPr>
                <a:endParaRPr lang="en-US" dirty="0">
                  <a:latin typeface="Arial" panose="020B0604020202020204" pitchFamily="34" charset="0"/>
                  <a:cs typeface="Arial" panose="020B0604020202020204" pitchFamily="34" charset="0"/>
                </a:endParaRPr>
              </a:p>
              <a:p>
                <a:pPr lvl="1">
                  <a:lnSpc>
                    <a:spcPct val="120000"/>
                  </a:lnSpc>
                  <a:buFont typeface="Courier New" panose="02070309020205020404" pitchFamily="49" charset="0"/>
                  <a:buChar char="o"/>
                </a:pPr>
                <a:r>
                  <a:rPr lang="en-US" dirty="0">
                    <a:latin typeface="Arial" panose="020B0604020202020204" pitchFamily="34" charset="0"/>
                    <a:cs typeface="Arial" panose="020B0604020202020204" pitchFamily="34" charset="0"/>
                  </a:rPr>
                  <a:t>Geometric multiplicity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𝑛</m:t>
                        </m:r>
                      </m:e>
                      <m:sub>
                        <m:r>
                          <a:rPr lang="en-US" b="0" i="1" smtClean="0">
                            <a:latin typeface="Cambria Math" panose="02040503050406030204" pitchFamily="18" charset="0"/>
                            <a:ea typeface="Cambria Math" panose="02040503050406030204" pitchFamily="18" charset="0"/>
                          </a:rPr>
                          <m:t>𝑣</m:t>
                        </m:r>
                      </m:sub>
                    </m:sSub>
                  </m:oMath>
                </a14:m>
                <a:r>
                  <a:rPr lang="en-US" dirty="0">
                    <a:latin typeface="Arial" panose="020B0604020202020204" pitchFamily="34" charset="0"/>
                    <a:cs typeface="Arial" panose="020B0604020202020204" pitchFamily="34" charset="0"/>
                  </a:rPr>
                  <a:t>): dimension of the eigenspace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𝜆</m:t>
                        </m:r>
                      </m:e>
                      <m:sub>
                        <m:r>
                          <a:rPr lang="en-US" i="1">
                            <a:latin typeface="Cambria Math" panose="02040503050406030204" pitchFamily="18" charset="0"/>
                            <a:ea typeface="Cambria Math" panose="02040503050406030204" pitchFamily="18" charset="0"/>
                          </a:rPr>
                          <m:t>𝑖</m:t>
                        </m:r>
                      </m:sub>
                    </m:sSub>
                    <m:r>
                      <a:rPr lang="en-US" b="0" i="1" smtClean="0">
                        <a:latin typeface="Cambria Math" panose="02040503050406030204" pitchFamily="18" charset="0"/>
                        <a:ea typeface="Cambria Math" panose="02040503050406030204" pitchFamily="18" charset="0"/>
                      </a:rPr>
                      <m:t>)</m:t>
                    </m:r>
                  </m:oMath>
                </a14:m>
                <a:r>
                  <a:rPr lang="en-US" dirty="0">
                    <a:latin typeface="Arial" panose="020B0604020202020204" pitchFamily="34" charset="0"/>
                    <a:cs typeface="Arial" panose="020B0604020202020204" pitchFamily="34" charset="0"/>
                  </a:rPr>
                  <a:t> corresponding to eigenvalue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𝜆</m:t>
                        </m:r>
                      </m:e>
                      <m:sub>
                        <m:r>
                          <a:rPr lang="en-US" i="1">
                            <a:latin typeface="Cambria Math" panose="02040503050406030204" pitchFamily="18" charset="0"/>
                            <a:ea typeface="Cambria Math" panose="02040503050406030204" pitchFamily="18" charset="0"/>
                          </a:rPr>
                          <m:t>𝑖</m:t>
                        </m:r>
                      </m:sub>
                    </m:sSub>
                  </m:oMath>
                </a14:m>
                <a:r>
                  <a:rPr lang="en-US" dirty="0">
                    <a:latin typeface="Arial" panose="020B0604020202020204" pitchFamily="34" charset="0"/>
                    <a:cs typeface="Arial" panose="020B0604020202020204" pitchFamily="34" charset="0"/>
                  </a:rPr>
                  <a:t>. </a:t>
                </a:r>
              </a:p>
              <a:p>
                <a:pPr lvl="2">
                  <a:lnSpc>
                    <a:spcPct val="120000"/>
                  </a:lnSpc>
                  <a:buFont typeface="Wingdings" pitchFamily="2" charset="2"/>
                  <a:buChar char="§"/>
                </a:pPr>
                <a:r>
                  <a:rPr lang="en-US" dirty="0">
                    <a:latin typeface="Arial" panose="020B0604020202020204" pitchFamily="34" charset="0"/>
                    <a:cs typeface="Arial" panose="020B0604020202020204" pitchFamily="34" charset="0"/>
                  </a:rPr>
                  <a:t>Matrix </a:t>
                </a:r>
                <a14:m>
                  <m:oMath xmlns:m="http://schemas.openxmlformats.org/officeDocument/2006/math">
                    <m:r>
                      <a:rPr lang="en-US" b="0" i="1" smtClean="0">
                        <a:latin typeface="Cambria Math" panose="02040503050406030204" pitchFamily="18" charset="0"/>
                        <a:ea typeface="Cambria Math" panose="02040503050406030204" pitchFamily="18" charset="0"/>
                      </a:rPr>
                      <m:t>𝐵</m:t>
                    </m:r>
                    <m:r>
                      <a:rPr lang="en-US" b="0" i="1" smtClean="0">
                        <a:latin typeface="Cambria Math" panose="02040503050406030204" pitchFamily="18" charset="0"/>
                        <a:ea typeface="Cambria Math" panose="02040503050406030204" pitchFamily="18" charset="0"/>
                      </a:rPr>
                      <m:t>: </m:t>
                    </m:r>
                    <m:sSub>
                      <m:sSubPr>
                        <m:ctrlPr>
                          <a:rPr lang="en-US" i="1">
                            <a:latin typeface="Cambria Math" panose="02040503050406030204" pitchFamily="18" charset="0"/>
                            <a:ea typeface="Cambria Math" panose="02040503050406030204" pitchFamily="18" charset="0"/>
                          </a:rPr>
                        </m:ctrlPr>
                      </m:sSubPr>
                      <m:e>
                        <m:r>
                          <m:rPr>
                            <m:nor/>
                          </m:rPr>
                          <a:rPr lang="en-US" dirty="0">
                            <a:latin typeface="Arial" panose="020B0604020202020204" pitchFamily="34" charset="0"/>
                            <a:cs typeface="Arial" panose="020B0604020202020204" pitchFamily="34" charset="0"/>
                          </a:rPr>
                          <m:t>for</m:t>
                        </m:r>
                        <m:r>
                          <a:rPr lang="en-US" b="0" i="1" dirty="0" smtClean="0">
                            <a:latin typeface="Cambria Math" panose="02040503050406030204" pitchFamily="18" charset="0"/>
                            <a:cs typeface="Arial" panose="020B0604020202020204" pitchFamily="34" charset="0"/>
                          </a:rPr>
                          <m:t> </m:t>
                        </m:r>
                        <m:r>
                          <a:rPr lang="en-US" i="1">
                            <a:latin typeface="Cambria Math" panose="02040503050406030204" pitchFamily="18" charset="0"/>
                            <a:ea typeface="Cambria Math" panose="02040503050406030204" pitchFamily="18" charset="0"/>
                          </a:rPr>
                          <m:t>𝜆</m:t>
                        </m:r>
                      </m:e>
                      <m:sub>
                        <m:r>
                          <a:rPr lang="en-US" i="1">
                            <a:latin typeface="Cambria Math" panose="02040503050406030204" pitchFamily="18" charset="0"/>
                            <a:ea typeface="Cambria Math" panose="02040503050406030204" pitchFamily="18" charset="0"/>
                          </a:rPr>
                          <m:t>1</m:t>
                        </m:r>
                      </m:sub>
                    </m:sSub>
                    <m:r>
                      <a:rPr lang="en-US" i="1">
                        <a:latin typeface="Cambria Math" panose="02040503050406030204" pitchFamily="18" charset="0"/>
                        <a:ea typeface="Cambria Math" panose="02040503050406030204" pitchFamily="18" charset="0"/>
                      </a:rPr>
                      <m:t>=2(</m:t>
                    </m:r>
                    <m:func>
                      <m:funcPr>
                        <m:ctrlPr>
                          <a:rPr lang="en-US" b="0" i="1" smtClean="0">
                            <a:latin typeface="Cambria Math" panose="02040503050406030204" pitchFamily="18" charset="0"/>
                            <a:ea typeface="Cambria Math" panose="02040503050406030204" pitchFamily="18" charset="0"/>
                          </a:rPr>
                        </m:ctrlPr>
                      </m:funcPr>
                      <m:fName>
                        <m:r>
                          <m:rPr>
                            <m:sty m:val="p"/>
                          </m:rPr>
                          <a:rPr lang="en-US" b="0" i="0" smtClean="0">
                            <a:latin typeface="Cambria Math" panose="02040503050406030204" pitchFamily="18" charset="0"/>
                            <a:ea typeface="Cambria Math" panose="02040503050406030204" pitchFamily="18" charset="0"/>
                          </a:rPr>
                          <m:t>dim</m:t>
                        </m:r>
                      </m:fName>
                      <m:e>
                        <m:r>
                          <a:rPr lang="en-US" b="0" i="1" smtClean="0">
                            <a:latin typeface="Cambria Math" panose="02040503050406030204" pitchFamily="18" charset="0"/>
                            <a:ea typeface="Cambria Math" panose="02040503050406030204" pitchFamily="18" charset="0"/>
                          </a:rPr>
                          <m:t>=</m:t>
                        </m:r>
                      </m:e>
                    </m:func>
                    <m:r>
                      <a:rPr lang="en-US" i="1">
                        <a:latin typeface="Cambria Math" panose="02040503050406030204" pitchFamily="18" charset="0"/>
                        <a:ea typeface="Cambria Math" panose="02040503050406030204" pitchFamily="18" charset="0"/>
                      </a:rPr>
                      <m:t>1</m:t>
                    </m:r>
                    <m:r>
                      <m:rPr>
                        <m:nor/>
                      </m:rPr>
                      <a:rPr lang="en-US" dirty="0">
                        <a:latin typeface="Arial" panose="020B0604020202020204" pitchFamily="34" charset="0"/>
                        <a:cs typeface="Arial" panose="020B0604020202020204" pitchFamily="34" charset="0"/>
                      </a:rPr>
                      <m:t>),</m:t>
                    </m:r>
                    <m:r>
                      <a:rPr lang="en-US" i="1" dirty="0">
                        <a:latin typeface="Cambria Math" panose="02040503050406030204" pitchFamily="18" charset="0"/>
                        <a:cs typeface="Arial" panose="020B0604020202020204" pitchFamily="34" charset="0"/>
                      </a:rPr>
                      <m:t>    </m:t>
                    </m:r>
                    <m:sSub>
                      <m:sSubPr>
                        <m:ctrlPr>
                          <a:rPr lang="en-US" i="1">
                            <a:latin typeface="Cambria Math" panose="02040503050406030204" pitchFamily="18" charset="0"/>
                            <a:ea typeface="Cambria Math" panose="02040503050406030204" pitchFamily="18" charset="0"/>
                          </a:rPr>
                        </m:ctrlPr>
                      </m:sSubPr>
                      <m:e>
                        <m:r>
                          <m:rPr>
                            <m:nor/>
                          </m:rPr>
                          <a:rPr lang="en-US" dirty="0">
                            <a:latin typeface="Arial" panose="020B0604020202020204" pitchFamily="34" charset="0"/>
                            <a:cs typeface="Arial" panose="020B0604020202020204" pitchFamily="34" charset="0"/>
                          </a:rPr>
                          <m:t>for</m:t>
                        </m:r>
                        <m:r>
                          <a:rPr lang="en-US" b="0" i="1" dirty="0" smtClean="0">
                            <a:latin typeface="Cambria Math" panose="02040503050406030204" pitchFamily="18" charset="0"/>
                            <a:cs typeface="Arial" panose="020B0604020202020204" pitchFamily="34" charset="0"/>
                          </a:rPr>
                          <m:t> </m:t>
                        </m:r>
                        <m:r>
                          <a:rPr lang="en-US" i="1">
                            <a:latin typeface="Cambria Math" panose="02040503050406030204" pitchFamily="18" charset="0"/>
                            <a:ea typeface="Cambria Math" panose="02040503050406030204" pitchFamily="18" charset="0"/>
                          </a:rPr>
                          <m:t>𝜆</m:t>
                        </m:r>
                      </m:e>
                      <m:sub>
                        <m:r>
                          <a:rPr lang="en-US" i="1">
                            <a:latin typeface="Cambria Math" panose="02040503050406030204" pitchFamily="18" charset="0"/>
                            <a:ea typeface="Cambria Math" panose="02040503050406030204" pitchFamily="18" charset="0"/>
                          </a:rPr>
                          <m:t>2</m:t>
                        </m:r>
                      </m:sub>
                    </m:sSub>
                    <m:r>
                      <a:rPr lang="en-US" i="1">
                        <a:latin typeface="Cambria Math" panose="02040503050406030204" pitchFamily="18" charset="0"/>
                        <a:ea typeface="Cambria Math" panose="02040503050406030204" pitchFamily="18" charset="0"/>
                      </a:rPr>
                      <m:t>=4(</m:t>
                    </m:r>
                    <m:func>
                      <m:funcPr>
                        <m:ctrlPr>
                          <a:rPr lang="en-US" b="0" i="1" smtClean="0">
                            <a:latin typeface="Cambria Math" panose="02040503050406030204" pitchFamily="18" charset="0"/>
                            <a:ea typeface="Cambria Math" panose="02040503050406030204" pitchFamily="18" charset="0"/>
                          </a:rPr>
                        </m:ctrlPr>
                      </m:funcPr>
                      <m:fName>
                        <m:r>
                          <m:rPr>
                            <m:sty m:val="p"/>
                          </m:rPr>
                          <a:rPr lang="en-US" b="0" i="0" smtClean="0">
                            <a:latin typeface="Cambria Math" panose="02040503050406030204" pitchFamily="18" charset="0"/>
                            <a:ea typeface="Cambria Math" panose="02040503050406030204" pitchFamily="18" charset="0"/>
                          </a:rPr>
                          <m:t>dim</m:t>
                        </m:r>
                      </m:fName>
                      <m:e>
                        <m:r>
                          <a:rPr lang="en-US" b="0" i="1" smtClean="0">
                            <a:latin typeface="Cambria Math" panose="02040503050406030204" pitchFamily="18" charset="0"/>
                            <a:ea typeface="Cambria Math" panose="02040503050406030204" pitchFamily="18" charset="0"/>
                          </a:rPr>
                          <m:t>=</m:t>
                        </m:r>
                      </m:e>
                    </m:func>
                    <m:r>
                      <a:rPr lang="en-US" i="1">
                        <a:latin typeface="Cambria Math" panose="02040503050406030204" pitchFamily="18" charset="0"/>
                        <a:ea typeface="Cambria Math" panose="02040503050406030204" pitchFamily="18" charset="0"/>
                      </a:rPr>
                      <m:t>2)</m:t>
                    </m:r>
                  </m:oMath>
                </a14:m>
                <a:r>
                  <a:rPr lang="en-US" dirty="0">
                    <a:latin typeface="Arial" panose="020B0604020202020204" pitchFamily="34" charset="0"/>
                    <a:cs typeface="Arial" panose="020B0604020202020204" pitchFamily="34" charset="0"/>
                  </a:rPr>
                  <a:t>,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m:rPr>
                            <m:nor/>
                          </m:rPr>
                          <a:rPr lang="en-US" dirty="0">
                            <a:latin typeface="Arial" panose="020B0604020202020204" pitchFamily="34" charset="0"/>
                            <a:cs typeface="Arial" panose="020B0604020202020204" pitchFamily="34" charset="0"/>
                          </a:rPr>
                          <m:t>for</m:t>
                        </m:r>
                        <m:r>
                          <a:rPr lang="en-US" b="0" i="1" dirty="0" smtClean="0">
                            <a:latin typeface="Cambria Math" panose="02040503050406030204" pitchFamily="18" charset="0"/>
                            <a:cs typeface="Arial" panose="020B0604020202020204" pitchFamily="34" charset="0"/>
                          </a:rPr>
                          <m:t> </m:t>
                        </m:r>
                        <m:r>
                          <a:rPr lang="en-US" i="1">
                            <a:latin typeface="Cambria Math" panose="02040503050406030204" pitchFamily="18" charset="0"/>
                            <a:ea typeface="Cambria Math" panose="02040503050406030204" pitchFamily="18" charset="0"/>
                          </a:rPr>
                          <m:t>𝜆</m:t>
                        </m:r>
                      </m:e>
                      <m:sub>
                        <m:r>
                          <a:rPr lang="en-US" b="0" i="1" smtClean="0">
                            <a:latin typeface="Cambria Math" panose="02040503050406030204" pitchFamily="18" charset="0"/>
                            <a:ea typeface="Cambria Math" panose="02040503050406030204" pitchFamily="18" charset="0"/>
                          </a:rPr>
                          <m:t>3</m:t>
                        </m:r>
                      </m:sub>
                    </m:sSub>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3(</m:t>
                    </m:r>
                    <m:func>
                      <m:funcPr>
                        <m:ctrlPr>
                          <a:rPr lang="en-US" b="0" i="1" smtClean="0">
                            <a:latin typeface="Cambria Math" panose="02040503050406030204" pitchFamily="18" charset="0"/>
                            <a:ea typeface="Cambria Math" panose="02040503050406030204" pitchFamily="18" charset="0"/>
                          </a:rPr>
                        </m:ctrlPr>
                      </m:funcPr>
                      <m:fName>
                        <m:r>
                          <m:rPr>
                            <m:sty m:val="p"/>
                          </m:rPr>
                          <a:rPr lang="en-US" b="0" i="0" smtClean="0">
                            <a:latin typeface="Cambria Math" panose="02040503050406030204" pitchFamily="18" charset="0"/>
                            <a:ea typeface="Cambria Math" panose="02040503050406030204" pitchFamily="18" charset="0"/>
                          </a:rPr>
                          <m:t>dim</m:t>
                        </m:r>
                      </m:fName>
                      <m:e>
                        <m:r>
                          <a:rPr lang="en-US" b="0" i="1" smtClean="0">
                            <a:latin typeface="Cambria Math" panose="02040503050406030204" pitchFamily="18" charset="0"/>
                            <a:ea typeface="Cambria Math" panose="02040503050406030204" pitchFamily="18" charset="0"/>
                          </a:rPr>
                          <m:t>=</m:t>
                        </m:r>
                      </m:e>
                    </m:func>
                  </m:oMath>
                </a14:m>
                <a:r>
                  <a:rPr lang="en-US" dirty="0">
                    <a:latin typeface="Arial" panose="020B0604020202020204" pitchFamily="34" charset="0"/>
                    <a:cs typeface="Arial" panose="020B0604020202020204" pitchFamily="34" charset="0"/>
                  </a:rPr>
                  <a:t>1)</a:t>
                </a:r>
              </a:p>
              <a:p>
                <a:pPr lvl="2">
                  <a:lnSpc>
                    <a:spcPct val="120000"/>
                  </a:lnSpc>
                  <a:buFont typeface="Wingdings" pitchFamily="2" charset="2"/>
                  <a:buChar char="§"/>
                </a:pPr>
                <a:r>
                  <a:rPr lang="en-US" dirty="0">
                    <a:latin typeface="Arial" panose="020B0604020202020204" pitchFamily="34" charset="0"/>
                    <a:cs typeface="Arial" panose="020B0604020202020204" pitchFamily="34" charset="0"/>
                  </a:rPr>
                  <a:t>Matrix </a:t>
                </a:r>
                <a14:m>
                  <m:oMath xmlns:m="http://schemas.openxmlformats.org/officeDocument/2006/math">
                    <m:r>
                      <a:rPr lang="en-US" b="0" i="1" smtClean="0">
                        <a:latin typeface="Cambria Math" panose="02040503050406030204" pitchFamily="18" charset="0"/>
                        <a:ea typeface="Cambria Math" panose="02040503050406030204" pitchFamily="18" charset="0"/>
                      </a:rPr>
                      <m:t>𝐴</m:t>
                    </m:r>
                    <m:r>
                      <a:rPr lang="en-US" b="0" i="1" smtClean="0">
                        <a:latin typeface="Cambria Math" panose="02040503050406030204" pitchFamily="18" charset="0"/>
                        <a:ea typeface="Cambria Math" panose="02040503050406030204" pitchFamily="18" charset="0"/>
                      </a:rPr>
                      <m:t>:</m:t>
                    </m:r>
                    <m:r>
                      <m:rPr>
                        <m:nor/>
                      </m:rPr>
                      <a:rPr lang="en-US" dirty="0">
                        <a:latin typeface="Arial" panose="020B0604020202020204" pitchFamily="34" charset="0"/>
                        <a:cs typeface="Arial" panose="020B0604020202020204" pitchFamily="34" charset="0"/>
                      </a:rPr>
                      <m:t>for</m:t>
                    </m:r>
                    <m:r>
                      <a:rPr lang="en-US" b="0" i="1" dirty="0" smtClean="0">
                        <a:latin typeface="Cambria Math" panose="02040503050406030204" pitchFamily="18" charset="0"/>
                        <a:cs typeface="Arial" panose="020B0604020202020204" pitchFamily="34" charset="0"/>
                      </a:rPr>
                      <m:t> </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𝜆</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=2(</m:t>
                    </m:r>
                    <m:func>
                      <m:funcPr>
                        <m:ctrlPr>
                          <a:rPr lang="en-US" i="1">
                            <a:latin typeface="Cambria Math" panose="02040503050406030204" pitchFamily="18" charset="0"/>
                            <a:ea typeface="Cambria Math" panose="02040503050406030204" pitchFamily="18" charset="0"/>
                          </a:rPr>
                        </m:ctrlPr>
                      </m:funcPr>
                      <m:fName>
                        <m:r>
                          <m:rPr>
                            <m:sty m:val="p"/>
                          </m:rPr>
                          <a:rPr lang="en-US">
                            <a:latin typeface="Cambria Math" panose="02040503050406030204" pitchFamily="18" charset="0"/>
                            <a:ea typeface="Cambria Math" panose="02040503050406030204" pitchFamily="18" charset="0"/>
                          </a:rPr>
                          <m:t>dim</m:t>
                        </m:r>
                      </m:fName>
                      <m:e>
                        <m:r>
                          <a:rPr lang="en-US" i="1">
                            <a:latin typeface="Cambria Math" panose="02040503050406030204" pitchFamily="18" charset="0"/>
                            <a:ea typeface="Cambria Math" panose="02040503050406030204" pitchFamily="18" charset="0"/>
                          </a:rPr>
                          <m:t>=</m:t>
                        </m:r>
                      </m:e>
                    </m:func>
                    <m:r>
                      <a:rPr lang="en-US" b="0" i="1" smtClean="0">
                        <a:latin typeface="Cambria Math" panose="02040503050406030204" pitchFamily="18" charset="0"/>
                        <a:ea typeface="Cambria Math" panose="02040503050406030204" pitchFamily="18" charset="0"/>
                      </a:rPr>
                      <m:t>2)</m:t>
                    </m:r>
                  </m:oMath>
                </a14:m>
                <a:r>
                  <a:rPr lang="en-US" dirty="0">
                    <a:latin typeface="Arial" panose="020B0604020202020204" pitchFamily="34" charset="0"/>
                    <a:cs typeface="Arial" panose="020B0604020202020204" pitchFamily="34" charset="0"/>
                  </a:rPr>
                  <a:t>, for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𝜆</m:t>
                        </m:r>
                      </m:e>
                      <m:sub>
                        <m:r>
                          <a:rPr lang="en-US" b="0" i="1" smtClean="0">
                            <a:latin typeface="Cambria Math" panose="02040503050406030204" pitchFamily="18" charset="0"/>
                            <a:ea typeface="Cambria Math" panose="02040503050406030204" pitchFamily="18" charset="0"/>
                          </a:rPr>
                          <m:t>2</m:t>
                        </m:r>
                      </m:sub>
                    </m:sSub>
                    <m:r>
                      <a:rPr lang="en-US" b="0" i="1" smtClean="0">
                        <a:latin typeface="Cambria Math" panose="02040503050406030204" pitchFamily="18" charset="0"/>
                        <a:ea typeface="Cambria Math" panose="02040503050406030204" pitchFamily="18" charset="0"/>
                      </a:rPr>
                      <m:t>=9(</m:t>
                    </m:r>
                    <m:func>
                      <m:funcPr>
                        <m:ctrlPr>
                          <a:rPr lang="en-US" i="1">
                            <a:latin typeface="Cambria Math" panose="02040503050406030204" pitchFamily="18" charset="0"/>
                            <a:ea typeface="Cambria Math" panose="02040503050406030204" pitchFamily="18" charset="0"/>
                          </a:rPr>
                        </m:ctrlPr>
                      </m:funcPr>
                      <m:fName>
                        <m:r>
                          <m:rPr>
                            <m:sty m:val="p"/>
                          </m:rPr>
                          <a:rPr lang="en-US">
                            <a:latin typeface="Cambria Math" panose="02040503050406030204" pitchFamily="18" charset="0"/>
                            <a:ea typeface="Cambria Math" panose="02040503050406030204" pitchFamily="18" charset="0"/>
                          </a:rPr>
                          <m:t>dim</m:t>
                        </m:r>
                      </m:fName>
                      <m:e>
                        <m:r>
                          <a:rPr lang="en-US" i="1">
                            <a:latin typeface="Cambria Math" panose="02040503050406030204" pitchFamily="18" charset="0"/>
                            <a:ea typeface="Cambria Math" panose="02040503050406030204" pitchFamily="18" charset="0"/>
                          </a:rPr>
                          <m:t>=</m:t>
                        </m:r>
                      </m:e>
                    </m:func>
                    <m:r>
                      <a:rPr lang="en-US" b="0" i="1" smtClean="0">
                        <a:latin typeface="Cambria Math" panose="02040503050406030204" pitchFamily="18" charset="0"/>
                        <a:ea typeface="Cambria Math" panose="02040503050406030204" pitchFamily="18" charset="0"/>
                      </a:rPr>
                      <m:t>1)</m:t>
                    </m:r>
                  </m:oMath>
                </a14:m>
                <a:endParaRPr lang="en-US" dirty="0">
                  <a:latin typeface="Arial" panose="020B0604020202020204" pitchFamily="34" charset="0"/>
                  <a:cs typeface="Arial" panose="020B0604020202020204" pitchFamily="34" charset="0"/>
                </a:endParaRPr>
              </a:p>
              <a:p>
                <a:pPr lvl="2">
                  <a:lnSpc>
                    <a:spcPct val="120000"/>
                  </a:lnSpc>
                  <a:buFont typeface="Wingdings" pitchFamily="2" charset="2"/>
                  <a:buChar char="§"/>
                </a:pPr>
                <a:endParaRPr lang="en-US" dirty="0">
                  <a:latin typeface="Arial" panose="020B0604020202020204" pitchFamily="34" charset="0"/>
                  <a:cs typeface="Arial" panose="020B0604020202020204" pitchFamily="34" charset="0"/>
                </a:endParaRPr>
              </a:p>
              <a:p>
                <a:pPr lvl="1">
                  <a:lnSpc>
                    <a:spcPct val="120000"/>
                  </a:lnSpc>
                  <a:buFont typeface="Courier New" panose="02070309020205020404" pitchFamily="49" charset="0"/>
                  <a:buChar char="o"/>
                </a:pPr>
                <a:r>
                  <a:rPr lang="en-US" dirty="0">
                    <a:latin typeface="Arial" panose="020B0604020202020204" pitchFamily="34" charset="0"/>
                    <a:cs typeface="Arial" panose="020B0604020202020204" pitchFamily="34" charset="0"/>
                  </a:rPr>
                  <a:t>Property of algebraic multiplicity and geometric multiplicity</a:t>
                </a:r>
              </a:p>
              <a:p>
                <a:pPr lvl="2">
                  <a:lnSpc>
                    <a:spcPct val="120000"/>
                  </a:lnSpc>
                  <a:buFont typeface="Wingdings" pitchFamily="2" charset="2"/>
                  <a:buChar char="§"/>
                </a:pPr>
                <a:r>
                  <a:rPr lang="en-US" dirty="0">
                    <a:latin typeface="Arial" panose="020B0604020202020204" pitchFamily="34" charset="0"/>
                    <a:cs typeface="Arial" panose="020B0604020202020204" pitchFamily="34" charset="0"/>
                  </a:rPr>
                  <a:t>algebraic multiplicity and geometric multiplicity may be different</a:t>
                </a:r>
              </a:p>
              <a:p>
                <a:pPr lvl="2">
                  <a:lnSpc>
                    <a:spcPct val="120000"/>
                  </a:lnSpc>
                  <a:buFont typeface="Wingdings" pitchFamily="2" charset="2"/>
                  <a:buChar char="§"/>
                </a:pPr>
                <a:r>
                  <a:rPr lang="en-US" dirty="0">
                    <a:latin typeface="Arial" panose="020B0604020202020204" pitchFamily="34" charset="0"/>
                    <a:cs typeface="Arial" panose="020B0604020202020204" pitchFamily="34" charset="0"/>
                  </a:rPr>
                  <a:t>geometric multiplicity is equal or less than algebraic multiplicity (the number of independent eigenvectors for </a:t>
                </a:r>
                <a14:m>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𝜆</m:t>
                        </m:r>
                      </m:e>
                      <m:sub>
                        <m:r>
                          <a:rPr lang="en-US" i="1">
                            <a:latin typeface="Cambria Math" panose="02040503050406030204" pitchFamily="18" charset="0"/>
                            <a:ea typeface="Cambria Math" panose="02040503050406030204" pitchFamily="18" charset="0"/>
                          </a:rPr>
                          <m:t>𝑖</m:t>
                        </m:r>
                      </m:sub>
                    </m:sSub>
                  </m:oMath>
                </a14:m>
                <a:r>
                  <a:rPr lang="en-US" dirty="0">
                    <a:latin typeface="Arial" panose="020B0604020202020204" pitchFamily="34" charset="0"/>
                    <a:cs typeface="Arial" panose="020B0604020202020204" pitchFamily="34" charset="0"/>
                  </a:rPr>
                  <a:t> is equal to or less than the number of repetitions of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𝜆</m:t>
                        </m:r>
                      </m:e>
                      <m:sub>
                        <m:r>
                          <a:rPr lang="en-US" i="1">
                            <a:latin typeface="Cambria Math" panose="02040503050406030204" pitchFamily="18" charset="0"/>
                            <a:ea typeface="Cambria Math" panose="02040503050406030204" pitchFamily="18" charset="0"/>
                          </a:rPr>
                          <m:t>𝑖</m:t>
                        </m:r>
                      </m:sub>
                    </m:sSub>
                    <m:r>
                      <a:rPr lang="en-US" i="1">
                        <a:latin typeface="Cambria Math" panose="02040503050406030204" pitchFamily="18" charset="0"/>
                        <a:ea typeface="Cambria Math" panose="02040503050406030204" pitchFamily="18" charset="0"/>
                      </a:rPr>
                      <m:t> </m:t>
                    </m:r>
                  </m:oMath>
                </a14:m>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ie</a:t>
                </a:r>
                <a:r>
                  <a:rPr lang="en-US" dirty="0">
                    <a:latin typeface="Arial" panose="020B0604020202020204" pitchFamily="34" charset="0"/>
                    <a:cs typeface="Arial" panose="020B0604020202020204" pitchFamily="34" charset="0"/>
                  </a:rPr>
                  <a:t>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𝑛</m:t>
                        </m:r>
                      </m:e>
                      <m:sub>
                        <m:r>
                          <a:rPr lang="en-US" i="1">
                            <a:latin typeface="Cambria Math" panose="02040503050406030204" pitchFamily="18" charset="0"/>
                            <a:ea typeface="Cambria Math" panose="02040503050406030204" pitchFamily="18" charset="0"/>
                          </a:rPr>
                          <m:t>𝑣</m:t>
                        </m:r>
                      </m:sub>
                    </m:sSub>
                    <m:r>
                      <a:rPr lang="en-US" i="1" smtClean="0">
                        <a:latin typeface="Cambria Math" panose="02040503050406030204" pitchFamily="18" charset="0"/>
                        <a:ea typeface="Cambria Math" panose="02040503050406030204" pitchFamily="18" charset="0"/>
                      </a:rPr>
                      <m:t>≤</m:t>
                    </m:r>
                  </m:oMath>
                </a14:m>
                <a:r>
                  <a:rPr lang="en-US" dirty="0">
                    <a:ea typeface="Cambria Math" panose="02040503050406030204" pitchFamily="18" charset="0"/>
                  </a:rPr>
                  <a:t>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𝑛</m:t>
                        </m:r>
                      </m:e>
                      <m:sub>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𝜆</m:t>
                            </m:r>
                          </m:e>
                          <m:sub>
                            <m:r>
                              <a:rPr lang="en-US" i="1">
                                <a:latin typeface="Cambria Math" panose="02040503050406030204" pitchFamily="18" charset="0"/>
                                <a:ea typeface="Cambria Math" panose="02040503050406030204" pitchFamily="18" charset="0"/>
                              </a:rPr>
                              <m:t>𝑖</m:t>
                            </m:r>
                          </m:sub>
                        </m:sSub>
                      </m:sub>
                    </m:sSub>
                  </m:oMath>
                </a14:m>
                <a:r>
                  <a:rPr lang="en-US" dirty="0">
                    <a:latin typeface="Arial" panose="020B0604020202020204" pitchFamily="34" charset="0"/>
                    <a:cs typeface="Arial" panose="020B0604020202020204" pitchFamily="34" charset="0"/>
                  </a:rPr>
                  <a:t>)</a:t>
                </a:r>
              </a:p>
              <a:p>
                <a:pPr lvl="2">
                  <a:lnSpc>
                    <a:spcPct val="120000"/>
                  </a:lnSpc>
                  <a:buFont typeface="Wingdings" pitchFamily="2" charset="2"/>
                  <a:buChar char="§"/>
                </a:pPr>
                <a14:m>
                  <m:oMath xmlns:m="http://schemas.openxmlformats.org/officeDocument/2006/math">
                    <m:nary>
                      <m:naryPr>
                        <m:chr m:val="∑"/>
                        <m:subHide m:val="on"/>
                        <m:supHide m:val="on"/>
                        <m:ctrlPr>
                          <a:rPr lang="en-US" i="1" smtClean="0">
                            <a:latin typeface="Cambria Math" panose="02040503050406030204" pitchFamily="18" charset="0"/>
                            <a:ea typeface="Cambria Math" panose="02040503050406030204" pitchFamily="18" charset="0"/>
                          </a:rPr>
                        </m:ctrlPr>
                      </m:naryPr>
                      <m:sub/>
                      <m:sup/>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𝑛</m:t>
                            </m:r>
                          </m:e>
                          <m:sub>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𝜆</m:t>
                                </m:r>
                              </m:e>
                              <m:sub>
                                <m:r>
                                  <a:rPr lang="en-US" i="1">
                                    <a:latin typeface="Cambria Math" panose="02040503050406030204" pitchFamily="18" charset="0"/>
                                    <a:ea typeface="Cambria Math" panose="02040503050406030204" pitchFamily="18" charset="0"/>
                                  </a:rPr>
                                  <m:t>𝑖</m:t>
                                </m:r>
                              </m:sub>
                            </m:sSub>
                          </m:sub>
                        </m:sSub>
                      </m:e>
                    </m:nary>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𝑛</m:t>
                    </m:r>
                  </m:oMath>
                </a14:m>
                <a:endParaRPr lang="en-US" dirty="0">
                  <a:latin typeface="Arial" panose="020B0604020202020204" pitchFamily="34" charset="0"/>
                  <a:cs typeface="Arial" panose="020B0604020202020204" pitchFamily="34" charset="0"/>
                </a:endParaRPr>
              </a:p>
              <a:p>
                <a:pPr lvl="2">
                  <a:lnSpc>
                    <a:spcPct val="120000"/>
                  </a:lnSpc>
                  <a:buFont typeface="Wingdings" pitchFamily="2" charset="2"/>
                  <a:buChar char="§"/>
                </a:pPr>
                <a:endParaRPr lang="en-US" dirty="0">
                  <a:latin typeface="Arial" panose="020B0604020202020204" pitchFamily="34" charset="0"/>
                  <a:cs typeface="Arial" panose="020B0604020202020204" pitchFamily="34" charset="0"/>
                </a:endParaRPr>
              </a:p>
              <a:p>
                <a:pPr lvl="2">
                  <a:lnSpc>
                    <a:spcPct val="120000"/>
                  </a:lnSpc>
                  <a:buFont typeface="Wingdings" pitchFamily="2" charset="2"/>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a:extLst>
                  <a:ext uri="{FF2B5EF4-FFF2-40B4-BE49-F238E27FC236}">
                    <a16:creationId xmlns:a16="http://schemas.microsoft.com/office/drawing/2014/main" id="{13DD1165-B7EE-5E7D-4A35-4F61C55A77B7}"/>
                  </a:ext>
                </a:extLst>
              </p:cNvPr>
              <p:cNvSpPr>
                <a:spLocks noGrp="1" noRot="1" noChangeAspect="1" noMove="1" noResize="1" noEditPoints="1" noAdjustHandles="1" noChangeArrowheads="1" noChangeShapeType="1" noTextEdit="1"/>
              </p:cNvSpPr>
              <p:nvPr>
                <p:ph idx="1"/>
              </p:nvPr>
            </p:nvSpPr>
            <p:spPr>
              <a:xfrm>
                <a:off x="479963" y="1661285"/>
                <a:ext cx="8792912" cy="5060190"/>
              </a:xfrm>
              <a:blipFill>
                <a:blip r:embed="rId2"/>
                <a:stretch>
                  <a:fillRect l="-576" t="-752"/>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D448FE27-6333-1F79-390B-C33A0A404A33}"/>
              </a:ext>
            </a:extLst>
          </p:cNvPr>
          <p:cNvSpPr>
            <a:spLocks noGrp="1"/>
          </p:cNvSpPr>
          <p:nvPr>
            <p:ph type="sldNum" sz="quarter" idx="12"/>
          </p:nvPr>
        </p:nvSpPr>
        <p:spPr/>
        <p:txBody>
          <a:bodyPr/>
          <a:lstStyle/>
          <a:p>
            <a:fld id="{753F1077-7B91-4D11-8473-7F9D495CD0E2}" type="slidenum">
              <a:rPr lang="en-SG" smtClean="0"/>
              <a:t>19</a:t>
            </a:fld>
            <a:endParaRPr lang="en-SG"/>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C3791A9C-EE21-CBD1-4A5D-A6F53C6C1158}"/>
                  </a:ext>
                </a:extLst>
              </p:cNvPr>
              <p:cNvSpPr txBox="1"/>
              <p:nvPr/>
            </p:nvSpPr>
            <p:spPr>
              <a:xfrm>
                <a:off x="9203375" y="3135385"/>
                <a:ext cx="2556163" cy="105599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ea typeface="Cambria Math" panose="02040503050406030204" pitchFamily="18" charset="0"/>
                        </a:rPr>
                        <m:t>𝐵</m:t>
                      </m:r>
                      <m:r>
                        <a:rPr lang="en-US" sz="1800" b="0" i="1" smtClean="0">
                          <a:latin typeface="Cambria Math" panose="02040503050406030204" pitchFamily="18" charset="0"/>
                          <a:ea typeface="Cambria Math" panose="02040503050406030204" pitchFamily="18" charset="0"/>
                        </a:rPr>
                        <m:t>=</m:t>
                      </m:r>
                      <m:d>
                        <m:dPr>
                          <m:begChr m:val="["/>
                          <m:endChr m:val="]"/>
                          <m:ctrlPr>
                            <a:rPr lang="en-US" sz="1800" b="0" i="1" smtClean="0">
                              <a:latin typeface="Cambria Math" panose="02040503050406030204" pitchFamily="18" charset="0"/>
                              <a:ea typeface="Cambria Math" panose="02040503050406030204" pitchFamily="18" charset="0"/>
                            </a:rPr>
                          </m:ctrlPr>
                        </m:dPr>
                        <m:e>
                          <m:eqArr>
                            <m:eqArrPr>
                              <m:ctrlPr>
                                <a:rPr lang="en-US" i="1">
                                  <a:latin typeface="Cambria Math" panose="02040503050406030204" pitchFamily="18" charset="0"/>
                                  <a:ea typeface="Cambria Math" panose="02040503050406030204" pitchFamily="18" charset="0"/>
                                </a:rPr>
                              </m:ctrlPr>
                            </m:eqArrPr>
                            <m:e>
                              <m:m>
                                <m:mPr>
                                  <m:mcs>
                                    <m:mc>
                                      <m:mcPr>
                                        <m:count m:val="2"/>
                                        <m:mcJc m:val="center"/>
                                      </m:mcPr>
                                    </m:mc>
                                  </m:mcs>
                                  <m:ctrlPr>
                                    <a:rPr lang="en-US" i="1">
                                      <a:latin typeface="Cambria Math" panose="02040503050406030204" pitchFamily="18" charset="0"/>
                                      <a:ea typeface="Cambria Math" panose="02040503050406030204" pitchFamily="18" charset="0"/>
                                    </a:rPr>
                                  </m:ctrlPr>
                                </m:mPr>
                                <m:mr>
                                  <m:e>
                                    <m:r>
                                      <m:rPr>
                                        <m:brk m:alnAt="7"/>
                                      </m:rPr>
                                      <a:rPr lang="en-US" b="0" i="1" smtClean="0">
                                        <a:latin typeface="Cambria Math" panose="02040503050406030204" pitchFamily="18" charset="0"/>
                                        <a:ea typeface="Cambria Math" panose="02040503050406030204" pitchFamily="18" charset="0"/>
                                      </a:rPr>
                                      <m:t>2</m:t>
                                    </m:r>
                                  </m:e>
                                  <m:e>
                                    <m:r>
                                      <a:rPr lang="en-US" b="0" i="1" smtClean="0">
                                        <a:latin typeface="Cambria Math" panose="02040503050406030204" pitchFamily="18" charset="0"/>
                                        <a:ea typeface="Cambria Math" panose="02040503050406030204" pitchFamily="18" charset="0"/>
                                      </a:rPr>
                                      <m:t>0</m:t>
                                    </m:r>
                                  </m:e>
                                </m:mr>
                                <m:mr>
                                  <m:e>
                                    <m:r>
                                      <a:rPr lang="en-US" i="1">
                                        <a:latin typeface="Cambria Math" panose="02040503050406030204" pitchFamily="18" charset="0"/>
                                        <a:ea typeface="Cambria Math" panose="02040503050406030204" pitchFamily="18" charset="0"/>
                                      </a:rPr>
                                      <m:t>2</m:t>
                                    </m:r>
                                  </m:e>
                                  <m:e>
                                    <m:r>
                                      <a:rPr lang="en-US" b="0" i="1" smtClean="0">
                                        <a:latin typeface="Cambria Math" panose="02040503050406030204" pitchFamily="18" charset="0"/>
                                        <a:ea typeface="Cambria Math" panose="02040503050406030204" pitchFamily="18" charset="0"/>
                                      </a:rPr>
                                      <m:t>4</m:t>
                                    </m:r>
                                  </m:e>
                                </m:mr>
                              </m:m>
                              <m:r>
                                <a:rPr lang="en-US" i="1">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  </m:t>
                              </m:r>
                              <m:m>
                                <m:mPr>
                                  <m:mcs>
                                    <m:mc>
                                      <m:mcPr>
                                        <m:count m:val="2"/>
                                        <m:mcJc m:val="center"/>
                                      </m:mcPr>
                                    </m:mc>
                                  </m:mcs>
                                  <m:ctrlPr>
                                    <a:rPr lang="en-US" i="1">
                                      <a:latin typeface="Cambria Math" panose="02040503050406030204" pitchFamily="18" charset="0"/>
                                      <a:ea typeface="Cambria Math" panose="02040503050406030204" pitchFamily="18" charset="0"/>
                                    </a:rPr>
                                  </m:ctrlPr>
                                </m:mPr>
                                <m:mr>
                                  <m:e>
                                    <m:r>
                                      <m:rPr>
                                        <m:brk m:alnAt="7"/>
                                      </m:rPr>
                                      <a:rPr lang="en-US" b="0" i="1" smtClean="0">
                                        <a:latin typeface="Cambria Math" panose="02040503050406030204" pitchFamily="18" charset="0"/>
                                        <a:ea typeface="Cambria Math" panose="02040503050406030204" pitchFamily="18" charset="0"/>
                                      </a:rPr>
                                      <m:t>0</m:t>
                                    </m:r>
                                  </m:e>
                                  <m:e>
                                    <m:r>
                                      <a:rPr lang="en-US" b="0" i="1" smtClean="0">
                                        <a:latin typeface="Cambria Math" panose="02040503050406030204" pitchFamily="18" charset="0"/>
                                        <a:ea typeface="Cambria Math" panose="02040503050406030204" pitchFamily="18" charset="0"/>
                                      </a:rPr>
                                      <m:t>0</m:t>
                                    </m:r>
                                  </m:e>
                                </m:mr>
                                <m:mr>
                                  <m:e>
                                    <m:r>
                                      <a:rPr lang="en-US" i="1">
                                        <a:latin typeface="Cambria Math" panose="02040503050406030204" pitchFamily="18" charset="0"/>
                                        <a:ea typeface="Cambria Math" panose="02040503050406030204" pitchFamily="18" charset="0"/>
                                      </a:rPr>
                                      <m:t>0</m:t>
                                    </m:r>
                                  </m:e>
                                  <m:e>
                                    <m:r>
                                      <a:rPr lang="en-US" i="1">
                                        <a:latin typeface="Cambria Math" panose="02040503050406030204" pitchFamily="18" charset="0"/>
                                        <a:ea typeface="Cambria Math" panose="02040503050406030204" pitchFamily="18" charset="0"/>
                                      </a:rPr>
                                      <m:t>0</m:t>
                                    </m:r>
                                  </m:e>
                                </m:mr>
                              </m:m>
                            </m:e>
                            <m:e>
                              <m:m>
                                <m:mPr>
                                  <m:mcs>
                                    <m:mc>
                                      <m:mcPr>
                                        <m:count m:val="2"/>
                                        <m:mcJc m:val="center"/>
                                      </m:mcPr>
                                    </m:mc>
                                  </m:mcs>
                                  <m:ctrlPr>
                                    <a:rPr lang="en-US" i="1">
                                      <a:latin typeface="Cambria Math" panose="02040503050406030204" pitchFamily="18" charset="0"/>
                                      <a:ea typeface="Cambria Math" panose="02040503050406030204" pitchFamily="18" charset="0"/>
                                    </a:rPr>
                                  </m:ctrlPr>
                                </m:mPr>
                                <m:mr>
                                  <m:e>
                                    <m:r>
                                      <m:rPr>
                                        <m:brk m:alnAt="7"/>
                                      </m:rPr>
                                      <a:rPr lang="en-US" i="1">
                                        <a:latin typeface="Cambria Math" panose="02040503050406030204" pitchFamily="18" charset="0"/>
                                        <a:ea typeface="Cambria Math" panose="02040503050406030204" pitchFamily="18" charset="0"/>
                                      </a:rPr>
                                      <m:t>2</m:t>
                                    </m:r>
                                  </m:e>
                                  <m:e>
                                    <m:r>
                                      <a:rPr lang="en-US" i="1">
                                        <a:latin typeface="Cambria Math" panose="02040503050406030204" pitchFamily="18" charset="0"/>
                                        <a:ea typeface="Cambria Math" panose="02040503050406030204" pitchFamily="18" charset="0"/>
                                      </a:rPr>
                                      <m:t>0</m:t>
                                    </m:r>
                                  </m:e>
                                </m:mr>
                                <m:mr>
                                  <m:e>
                                    <m:r>
                                      <a:rPr lang="en-US" i="1">
                                        <a:latin typeface="Cambria Math" panose="02040503050406030204" pitchFamily="18" charset="0"/>
                                        <a:ea typeface="Cambria Math" panose="02040503050406030204" pitchFamily="18" charset="0"/>
                                      </a:rPr>
                                      <m:t>2</m:t>
                                    </m:r>
                                  </m:e>
                                  <m:e>
                                    <m:r>
                                      <a:rPr lang="en-US" b="0" i="1" smtClean="0">
                                        <a:latin typeface="Cambria Math" panose="02040503050406030204" pitchFamily="18" charset="0"/>
                                        <a:ea typeface="Cambria Math" panose="02040503050406030204" pitchFamily="18" charset="0"/>
                                      </a:rPr>
                                      <m:t>6</m:t>
                                    </m:r>
                                  </m:e>
                                </m:mr>
                              </m:m>
                              <m:r>
                                <a:rPr lang="en-US" i="1">
                                  <a:latin typeface="Cambria Math" panose="02040503050406030204" pitchFamily="18" charset="0"/>
                                  <a:ea typeface="Cambria Math" panose="02040503050406030204" pitchFamily="18" charset="0"/>
                                </a:rPr>
                                <m:t>    </m:t>
                              </m:r>
                              <m:m>
                                <m:mPr>
                                  <m:mcs>
                                    <m:mc>
                                      <m:mcPr>
                                        <m:count m:val="2"/>
                                        <m:mcJc m:val="center"/>
                                      </m:mcPr>
                                    </m:mc>
                                  </m:mcs>
                                  <m:ctrlPr>
                                    <a:rPr lang="en-US" i="1">
                                      <a:latin typeface="Cambria Math" panose="02040503050406030204" pitchFamily="18" charset="0"/>
                                      <a:ea typeface="Cambria Math" panose="02040503050406030204" pitchFamily="18" charset="0"/>
                                    </a:rPr>
                                  </m:ctrlPr>
                                </m:mPr>
                                <m:mr>
                                  <m:e>
                                    <m:r>
                                      <m:rPr>
                                        <m:brk m:alnAt="7"/>
                                      </m:rPr>
                                      <a:rPr lang="en-US" b="0" i="1" smtClean="0">
                                        <a:latin typeface="Cambria Math" panose="02040503050406030204" pitchFamily="18" charset="0"/>
                                        <a:ea typeface="Cambria Math" panose="02040503050406030204" pitchFamily="18" charset="0"/>
                                      </a:rPr>
                                      <m:t>4</m:t>
                                    </m:r>
                                  </m:e>
                                  <m:e>
                                    <m:r>
                                      <a:rPr lang="en-US" i="1">
                                        <a:latin typeface="Cambria Math" panose="02040503050406030204" pitchFamily="18" charset="0"/>
                                        <a:ea typeface="Cambria Math" panose="02040503050406030204" pitchFamily="18" charset="0"/>
                                      </a:rPr>
                                      <m:t>0</m:t>
                                    </m:r>
                                  </m:e>
                                </m:mr>
                                <m:mr>
                                  <m:e>
                                    <m:r>
                                      <a:rPr lang="en-US" b="0" i="1" smtClean="0">
                                        <a:latin typeface="Cambria Math" panose="02040503050406030204" pitchFamily="18" charset="0"/>
                                        <a:ea typeface="Cambria Math" panose="02040503050406030204" pitchFamily="18" charset="0"/>
                                      </a:rPr>
                                      <m:t>1</m:t>
                                    </m:r>
                                  </m:e>
                                  <m:e>
                                    <m:r>
                                      <a:rPr lang="en-US" b="0" i="1" smtClean="0">
                                        <a:latin typeface="Cambria Math" panose="02040503050406030204" pitchFamily="18" charset="0"/>
                                        <a:ea typeface="Cambria Math" panose="02040503050406030204" pitchFamily="18" charset="0"/>
                                      </a:rPr>
                                      <m:t>3</m:t>
                                    </m:r>
                                  </m:e>
                                </m:mr>
                              </m:m>
                            </m:e>
                          </m:eqArr>
                        </m:e>
                      </m:d>
                    </m:oMath>
                  </m:oMathPara>
                </a14:m>
                <a:endParaRPr lang="en-US" dirty="0"/>
              </a:p>
            </p:txBody>
          </p:sp>
        </mc:Choice>
        <mc:Fallback xmlns="">
          <p:sp>
            <p:nvSpPr>
              <p:cNvPr id="6" name="TextBox 5">
                <a:extLst>
                  <a:ext uri="{FF2B5EF4-FFF2-40B4-BE49-F238E27FC236}">
                    <a16:creationId xmlns:a16="http://schemas.microsoft.com/office/drawing/2014/main" id="{C3791A9C-EE21-CBD1-4A5D-A6F53C6C1158}"/>
                  </a:ext>
                </a:extLst>
              </p:cNvPr>
              <p:cNvSpPr txBox="1">
                <a:spLocks noRot="1" noChangeAspect="1" noMove="1" noResize="1" noEditPoints="1" noAdjustHandles="1" noChangeArrowheads="1" noChangeShapeType="1" noTextEdit="1"/>
              </p:cNvSpPr>
              <p:nvPr/>
            </p:nvSpPr>
            <p:spPr>
              <a:xfrm>
                <a:off x="9203375" y="3135385"/>
                <a:ext cx="2556163" cy="1055995"/>
              </a:xfrm>
              <a:prstGeom prst="rect">
                <a:avLst/>
              </a:prstGeom>
              <a:blipFill>
                <a:blip r:embed="rId3"/>
                <a:stretch>
                  <a:fillRect b="-117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F7C59597-5E9E-158A-0B8D-F1289FBC21DD}"/>
                  </a:ext>
                </a:extLst>
              </p:cNvPr>
              <p:cNvSpPr txBox="1"/>
              <p:nvPr/>
            </p:nvSpPr>
            <p:spPr>
              <a:xfrm>
                <a:off x="9094319" y="2166527"/>
                <a:ext cx="2508661" cy="11019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𝐴</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3"/>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4</m:t>
                                </m:r>
                              </m:e>
                              <m:e>
                                <m:r>
                                  <a:rPr lang="en-US" b="0" i="1" smtClean="0">
                                    <a:latin typeface="Cambria Math" panose="02040503050406030204" pitchFamily="18" charset="0"/>
                                  </a:rPr>
                                  <m:t>−1</m:t>
                                </m:r>
                              </m:e>
                              <m:e>
                                <m:r>
                                  <a:rPr lang="en-US" b="0" i="1" smtClean="0">
                                    <a:latin typeface="Cambria Math" panose="02040503050406030204" pitchFamily="18" charset="0"/>
                                  </a:rPr>
                                  <m:t>6</m:t>
                                </m:r>
                              </m:e>
                            </m:mr>
                            <m:mr>
                              <m:e>
                                <m:r>
                                  <a:rPr lang="en-US" b="0" i="1" smtClean="0">
                                    <a:latin typeface="Cambria Math" panose="02040503050406030204" pitchFamily="18" charset="0"/>
                                  </a:rPr>
                                  <m:t>2</m:t>
                                </m:r>
                              </m:e>
                              <m:e>
                                <m:r>
                                  <a:rPr lang="en-US" b="0" i="1" smtClean="0">
                                    <a:latin typeface="Cambria Math" panose="02040503050406030204" pitchFamily="18" charset="0"/>
                                  </a:rPr>
                                  <m:t>1</m:t>
                                </m:r>
                              </m:e>
                              <m:e>
                                <m:r>
                                  <a:rPr lang="en-US" b="0" i="1" smtClean="0">
                                    <a:latin typeface="Cambria Math" panose="02040503050406030204" pitchFamily="18" charset="0"/>
                                  </a:rPr>
                                  <m:t>6</m:t>
                                </m:r>
                              </m:e>
                            </m:mr>
                            <m:mr>
                              <m:e>
                                <m:r>
                                  <a:rPr lang="en-US" b="0" i="1" smtClean="0">
                                    <a:latin typeface="Cambria Math" panose="02040503050406030204" pitchFamily="18" charset="0"/>
                                  </a:rPr>
                                  <m:t>2</m:t>
                                </m:r>
                              </m:e>
                              <m:e>
                                <m:r>
                                  <a:rPr lang="en-US" b="0" i="1" smtClean="0">
                                    <a:latin typeface="Cambria Math" panose="02040503050406030204" pitchFamily="18" charset="0"/>
                                  </a:rPr>
                                  <m:t>−1</m:t>
                                </m:r>
                              </m:e>
                              <m:e>
                                <m:r>
                                  <a:rPr lang="en-US" b="0" i="1" smtClean="0">
                                    <a:latin typeface="Cambria Math" panose="02040503050406030204" pitchFamily="18" charset="0"/>
                                  </a:rPr>
                                  <m:t>8</m:t>
                                </m:r>
                              </m:e>
                            </m:mr>
                          </m:m>
                        </m:e>
                      </m:d>
                    </m:oMath>
                  </m:oMathPara>
                </a14:m>
                <a:endParaRPr lang="en-US" dirty="0"/>
              </a:p>
              <a:p>
                <a:endParaRPr lang="en-US" dirty="0"/>
              </a:p>
            </p:txBody>
          </p:sp>
        </mc:Choice>
        <mc:Fallback xmlns="">
          <p:sp>
            <p:nvSpPr>
              <p:cNvPr id="8" name="TextBox 7">
                <a:extLst>
                  <a:ext uri="{FF2B5EF4-FFF2-40B4-BE49-F238E27FC236}">
                    <a16:creationId xmlns:a16="http://schemas.microsoft.com/office/drawing/2014/main" id="{F7C59597-5E9E-158A-0B8D-F1289FBC21DD}"/>
                  </a:ext>
                </a:extLst>
              </p:cNvPr>
              <p:cNvSpPr txBox="1">
                <a:spLocks noRot="1" noChangeAspect="1" noMove="1" noResize="1" noEditPoints="1" noAdjustHandles="1" noChangeArrowheads="1" noChangeShapeType="1" noTextEdit="1"/>
              </p:cNvSpPr>
              <p:nvPr/>
            </p:nvSpPr>
            <p:spPr>
              <a:xfrm>
                <a:off x="9094319" y="2166527"/>
                <a:ext cx="2508661" cy="1101905"/>
              </a:xfrm>
              <a:prstGeom prst="rect">
                <a:avLst/>
              </a:prstGeom>
              <a:blipFill>
                <a:blip r:embed="rId4"/>
                <a:stretch>
                  <a:fillRect/>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4681227D-6FBB-0E85-6FCF-E93818E6973E}"/>
              </a:ext>
            </a:extLst>
          </p:cNvPr>
          <p:cNvPicPr>
            <a:picLocks noChangeAspect="1"/>
          </p:cNvPicPr>
          <p:nvPr/>
        </p:nvPicPr>
        <p:blipFill>
          <a:blip r:embed="rId5"/>
          <a:stretch>
            <a:fillRect/>
          </a:stretch>
        </p:blipFill>
        <p:spPr>
          <a:xfrm>
            <a:off x="9012925" y="4831700"/>
            <a:ext cx="2937067" cy="1344389"/>
          </a:xfrm>
          <a:prstGeom prst="rect">
            <a:avLst/>
          </a:prstGeom>
        </p:spPr>
      </p:pic>
      <p:sp>
        <p:nvSpPr>
          <p:cNvPr id="13" name="TextBox 12">
            <a:extLst>
              <a:ext uri="{FF2B5EF4-FFF2-40B4-BE49-F238E27FC236}">
                <a16:creationId xmlns:a16="http://schemas.microsoft.com/office/drawing/2014/main" id="{276918D3-EAF4-655E-9467-3D5E07F1AE8D}"/>
              </a:ext>
            </a:extLst>
          </p:cNvPr>
          <p:cNvSpPr txBox="1"/>
          <p:nvPr/>
        </p:nvSpPr>
        <p:spPr>
          <a:xfrm>
            <a:off x="9631112" y="4311411"/>
            <a:ext cx="1891145" cy="600164"/>
          </a:xfrm>
          <a:prstGeom prst="rect">
            <a:avLst/>
          </a:prstGeom>
          <a:noFill/>
        </p:spPr>
        <p:txBody>
          <a:bodyPr wrap="square">
            <a:spAutoFit/>
          </a:bodyPr>
          <a:lstStyle/>
          <a:p>
            <a:pPr algn="ctr"/>
            <a:r>
              <a:rPr lang="en-US" sz="1100" dirty="0">
                <a:latin typeface="Arial" panose="020B0604020202020204" pitchFamily="34" charset="0"/>
                <a:cs typeface="Arial" panose="020B0604020202020204" pitchFamily="34" charset="0"/>
              </a:rPr>
              <a:t>We saw this example before. One of its eigenvalues is 2.</a:t>
            </a:r>
            <a:endParaRPr lang="en-US" sz="1100" dirty="0"/>
          </a:p>
        </p:txBody>
      </p:sp>
    </p:spTree>
    <p:extLst>
      <p:ext uri="{BB962C8B-B14F-4D97-AF65-F5344CB8AC3E}">
        <p14:creationId xmlns:p14="http://schemas.microsoft.com/office/powerpoint/2010/main" val="41268548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97DE2C-221C-4578-9D05-C7BF592C6899}"/>
              </a:ext>
            </a:extLst>
          </p:cNvPr>
          <p:cNvSpPr>
            <a:spLocks noGrp="1"/>
          </p:cNvSpPr>
          <p:nvPr>
            <p:ph type="title"/>
          </p:nvPr>
        </p:nvSpPr>
        <p:spPr/>
        <p:txBody>
          <a:bodyPr/>
          <a:lstStyle/>
          <a:p>
            <a:r>
              <a:rPr lang="en-US" b="1" dirty="0">
                <a:latin typeface="Arial" panose="020B0604020202020204" pitchFamily="34" charset="0"/>
                <a:cs typeface="Arial" panose="020B0604020202020204" pitchFamily="34" charset="0"/>
              </a:rPr>
              <a:t>Quiz 2 and Exam:</a:t>
            </a:r>
          </a:p>
        </p:txBody>
      </p:sp>
      <p:sp>
        <p:nvSpPr>
          <p:cNvPr id="3" name="Content Placeholder 2">
            <a:extLst>
              <a:ext uri="{FF2B5EF4-FFF2-40B4-BE49-F238E27FC236}">
                <a16:creationId xmlns:a16="http://schemas.microsoft.com/office/drawing/2014/main" id="{F8AAF286-247C-432D-9BBC-83901A797303}"/>
              </a:ext>
            </a:extLst>
          </p:cNvPr>
          <p:cNvSpPr>
            <a:spLocks noGrp="1"/>
          </p:cNvSpPr>
          <p:nvPr>
            <p:ph idx="1"/>
          </p:nvPr>
        </p:nvSpPr>
        <p:spPr/>
        <p:txBody>
          <a:bodyPr>
            <a:normAutofit fontScale="62500" lnSpcReduction="20000"/>
          </a:bodyPr>
          <a:lstStyle/>
          <a:p>
            <a:pPr marL="514350" indent="-514350">
              <a:lnSpc>
                <a:spcPct val="110000"/>
              </a:lnSpc>
              <a:spcBef>
                <a:spcPts val="0"/>
              </a:spcBef>
              <a:buAutoNum type="arabicPeriod"/>
            </a:pPr>
            <a:r>
              <a:rPr lang="en-US" b="1" dirty="0">
                <a:latin typeface="Arial" panose="020B0604020202020204" pitchFamily="34" charset="0"/>
                <a:cs typeface="Arial" panose="020B0604020202020204" pitchFamily="34" charset="0"/>
              </a:rPr>
              <a:t>Quiz 2 </a:t>
            </a:r>
          </a:p>
          <a:p>
            <a:pPr marL="0" indent="0">
              <a:lnSpc>
                <a:spcPct val="110000"/>
              </a:lnSpc>
              <a:spcBef>
                <a:spcPts val="0"/>
              </a:spcBef>
              <a:buNone/>
            </a:pPr>
            <a:r>
              <a:rPr lang="en-US" b="1" dirty="0">
                <a:latin typeface="Arial" panose="020B0604020202020204" pitchFamily="34" charset="0"/>
                <a:cs typeface="Arial" panose="020B0604020202020204" pitchFamily="34" charset="0"/>
              </a:rPr>
              <a:t>- Coverage:</a:t>
            </a:r>
            <a:r>
              <a:rPr lang="en-US" dirty="0">
                <a:latin typeface="Arial" panose="020B0604020202020204" pitchFamily="34" charset="0"/>
                <a:cs typeface="Arial" panose="020B0604020202020204" pitchFamily="34" charset="0"/>
              </a:rPr>
              <a:t>  Ch 6 – 8.1.2</a:t>
            </a:r>
          </a:p>
          <a:p>
            <a:pPr marL="0" indent="0">
              <a:lnSpc>
                <a:spcPct val="110000"/>
              </a:lnSpc>
              <a:spcBef>
                <a:spcPts val="0"/>
              </a:spcBef>
              <a:buNone/>
            </a:pPr>
            <a:endParaRPr lang="en-US" dirty="0">
              <a:latin typeface="Arial" panose="020B0604020202020204" pitchFamily="34" charset="0"/>
              <a:cs typeface="Arial" panose="020B0604020202020204" pitchFamily="34" charset="0"/>
            </a:endParaRPr>
          </a:p>
          <a:p>
            <a:pPr marL="0" indent="0">
              <a:lnSpc>
                <a:spcPct val="110000"/>
              </a:lnSpc>
              <a:spcBef>
                <a:spcPts val="0"/>
              </a:spcBef>
              <a:buNone/>
            </a:pPr>
            <a:r>
              <a:rPr lang="en-US" dirty="0">
                <a:latin typeface="Arial" panose="020B0604020202020204" pitchFamily="34" charset="0"/>
                <a:cs typeface="Arial" panose="020B0604020202020204" pitchFamily="34" charset="0"/>
              </a:rPr>
              <a:t>Full-time students:</a:t>
            </a:r>
          </a:p>
          <a:p>
            <a:pPr lvl="1">
              <a:lnSpc>
                <a:spcPct val="110000"/>
              </a:lnSpc>
              <a:spcBef>
                <a:spcPts val="0"/>
              </a:spcBef>
            </a:pPr>
            <a:r>
              <a:rPr lang="en-US" b="1" dirty="0">
                <a:latin typeface="Arial" panose="020B0604020202020204" pitchFamily="34" charset="0"/>
                <a:cs typeface="Arial" panose="020B0604020202020204" pitchFamily="34" charset="0"/>
              </a:rPr>
              <a:t>Time/Date</a:t>
            </a:r>
            <a:r>
              <a:rPr lang="en-US" dirty="0">
                <a:latin typeface="Arial" panose="020B0604020202020204" pitchFamily="34" charset="0"/>
                <a:cs typeface="Arial" panose="020B0604020202020204" pitchFamily="34" charset="0"/>
              </a:rPr>
              <a:t>: Week 13, last lecture time (10:30-11.20am, 17</a:t>
            </a:r>
            <a:r>
              <a:rPr lang="en-US" baseline="30000" dirty="0">
                <a:latin typeface="Arial" panose="020B0604020202020204" pitchFamily="34" charset="0"/>
                <a:cs typeface="Arial" panose="020B0604020202020204" pitchFamily="34" charset="0"/>
              </a:rPr>
              <a:t>th</a:t>
            </a:r>
            <a:r>
              <a:rPr lang="en-US" dirty="0">
                <a:latin typeface="Arial" panose="020B0604020202020204" pitchFamily="34" charset="0"/>
                <a:cs typeface="Arial" panose="020B0604020202020204" pitchFamily="34" charset="0"/>
              </a:rPr>
              <a:t> April 2024, Wed)</a:t>
            </a:r>
          </a:p>
          <a:p>
            <a:pPr lvl="1">
              <a:lnSpc>
                <a:spcPct val="110000"/>
              </a:lnSpc>
              <a:spcBef>
                <a:spcPts val="0"/>
              </a:spcBef>
            </a:pPr>
            <a:r>
              <a:rPr lang="en-US" b="1" dirty="0">
                <a:latin typeface="Arial" panose="020B0604020202020204" pitchFamily="34" charset="0"/>
                <a:cs typeface="Arial" panose="020B0604020202020204" pitchFamily="34" charset="0"/>
              </a:rPr>
              <a:t>Venue</a:t>
            </a:r>
            <a:r>
              <a:rPr lang="en-US" dirty="0">
                <a:latin typeface="Arial" panose="020B0604020202020204" pitchFamily="34" charset="0"/>
                <a:cs typeface="Arial" panose="020B0604020202020204" pitchFamily="34" charset="0"/>
              </a:rPr>
              <a:t>: LT1A</a:t>
            </a:r>
          </a:p>
          <a:p>
            <a:pPr marL="457200" lvl="1" indent="0">
              <a:lnSpc>
                <a:spcPct val="110000"/>
              </a:lnSpc>
              <a:spcBef>
                <a:spcPts val="0"/>
              </a:spcBef>
              <a:buNone/>
            </a:pPr>
            <a:endParaRPr lang="en-US" dirty="0">
              <a:latin typeface="Arial" panose="020B0604020202020204" pitchFamily="34" charset="0"/>
              <a:cs typeface="Arial" panose="020B0604020202020204" pitchFamily="34" charset="0"/>
            </a:endParaRPr>
          </a:p>
          <a:p>
            <a:pPr marL="0" indent="0">
              <a:lnSpc>
                <a:spcPct val="110000"/>
              </a:lnSpc>
              <a:spcBef>
                <a:spcPts val="0"/>
              </a:spcBef>
              <a:buNone/>
            </a:pPr>
            <a:r>
              <a:rPr lang="en-US" dirty="0">
                <a:latin typeface="Arial" panose="020B0604020202020204" pitchFamily="34" charset="0"/>
                <a:cs typeface="Arial" panose="020B0604020202020204" pitchFamily="34" charset="0"/>
              </a:rPr>
              <a:t>Part-time students:</a:t>
            </a:r>
          </a:p>
          <a:p>
            <a:pPr lvl="1">
              <a:lnSpc>
                <a:spcPct val="110000"/>
              </a:lnSpc>
              <a:spcBef>
                <a:spcPts val="0"/>
              </a:spcBef>
            </a:pPr>
            <a:r>
              <a:rPr lang="en-US" b="1" dirty="0">
                <a:latin typeface="Arial" panose="020B0604020202020204" pitchFamily="34" charset="0"/>
                <a:cs typeface="Arial" panose="020B0604020202020204" pitchFamily="34" charset="0"/>
              </a:rPr>
              <a:t>Time/Date</a:t>
            </a:r>
            <a:r>
              <a:rPr lang="en-US" dirty="0">
                <a:latin typeface="Arial" panose="020B0604020202020204" pitchFamily="34" charset="0"/>
                <a:cs typeface="Arial" panose="020B0604020202020204" pitchFamily="34" charset="0"/>
              </a:rPr>
              <a:t>: Week 13, 7:30-8.20 pm, 16</a:t>
            </a:r>
            <a:r>
              <a:rPr lang="en-US" baseline="30000" dirty="0">
                <a:latin typeface="Arial" panose="020B0604020202020204" pitchFamily="34" charset="0"/>
                <a:cs typeface="Arial" panose="020B0604020202020204" pitchFamily="34" charset="0"/>
              </a:rPr>
              <a:t>th</a:t>
            </a:r>
            <a:r>
              <a:rPr lang="en-US" dirty="0">
                <a:latin typeface="Arial" panose="020B0604020202020204" pitchFamily="34" charset="0"/>
                <a:cs typeface="Arial" panose="020B0604020202020204" pitchFamily="34" charset="0"/>
              </a:rPr>
              <a:t> April 2024,Tuesday</a:t>
            </a:r>
          </a:p>
          <a:p>
            <a:pPr lvl="1">
              <a:lnSpc>
                <a:spcPct val="110000"/>
              </a:lnSpc>
              <a:spcBef>
                <a:spcPts val="0"/>
              </a:spcBef>
            </a:pPr>
            <a:r>
              <a:rPr lang="en-US" b="1" dirty="0">
                <a:latin typeface="Arial" panose="020B0604020202020204" pitchFamily="34" charset="0"/>
                <a:cs typeface="Arial" panose="020B0604020202020204" pitchFamily="34" charset="0"/>
              </a:rPr>
              <a:t>Venue</a:t>
            </a:r>
            <a:r>
              <a:rPr lang="en-US" dirty="0">
                <a:latin typeface="Arial" panose="020B0604020202020204" pitchFamily="34" charset="0"/>
                <a:cs typeface="Arial" panose="020B0604020202020204" pitchFamily="34" charset="0"/>
              </a:rPr>
              <a:t>: LHN-TR+15</a:t>
            </a:r>
            <a:br>
              <a:rPr lang="en-US" dirty="0">
                <a:latin typeface="Arial" panose="020B0604020202020204" pitchFamily="34" charset="0"/>
                <a:cs typeface="Arial" panose="020B0604020202020204" pitchFamily="34" charset="0"/>
              </a:rPr>
            </a:br>
            <a:endParaRPr lang="en-US" dirty="0">
              <a:latin typeface="Arial" panose="020B0604020202020204" pitchFamily="34" charset="0"/>
              <a:cs typeface="Arial" panose="020B0604020202020204" pitchFamily="34" charset="0"/>
            </a:endParaRPr>
          </a:p>
          <a:p>
            <a:pPr marL="0" indent="0">
              <a:lnSpc>
                <a:spcPct val="110000"/>
              </a:lnSpc>
              <a:spcBef>
                <a:spcPts val="0"/>
              </a:spcBef>
              <a:buNone/>
            </a:pPr>
            <a:endParaRPr lang="en-US" dirty="0">
              <a:latin typeface="Arial" panose="020B0604020202020204" pitchFamily="34" charset="0"/>
              <a:cs typeface="Arial" panose="020B0604020202020204" pitchFamily="34" charset="0"/>
            </a:endParaRPr>
          </a:p>
          <a:p>
            <a:pPr marL="0" indent="0">
              <a:lnSpc>
                <a:spcPct val="110000"/>
              </a:lnSpc>
              <a:spcBef>
                <a:spcPts val="0"/>
              </a:spcBef>
              <a:buNone/>
            </a:pPr>
            <a:r>
              <a:rPr lang="en-US" b="1" dirty="0">
                <a:latin typeface="Arial" panose="020B0604020202020204" pitchFamily="34" charset="0"/>
                <a:cs typeface="Arial" panose="020B0604020202020204" pitchFamily="34" charset="0"/>
              </a:rPr>
              <a:t>2. Final Exam</a:t>
            </a:r>
          </a:p>
          <a:p>
            <a:pPr marL="0" indent="0">
              <a:lnSpc>
                <a:spcPct val="110000"/>
              </a:lnSpc>
              <a:spcBef>
                <a:spcPts val="0"/>
              </a:spcBef>
              <a:buNone/>
            </a:pPr>
            <a:r>
              <a:rPr lang="en-US" altLang="zh-CN" dirty="0">
                <a:latin typeface="Arial" panose="020B0604020202020204" pitchFamily="34" charset="0"/>
                <a:cs typeface="Arial" panose="020B0604020202020204" pitchFamily="34" charset="0"/>
              </a:rPr>
              <a:t>-</a:t>
            </a:r>
            <a:r>
              <a:rPr lang="zh-CN" alt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Coverage</a:t>
            </a:r>
            <a:r>
              <a:rPr lang="en-US" dirty="0">
                <a:latin typeface="Arial" panose="020B0604020202020204" pitchFamily="34" charset="0"/>
                <a:cs typeface="Arial" panose="020B0604020202020204" pitchFamily="34" charset="0"/>
              </a:rPr>
              <a:t>: Ch 6, 7, 8 (Q3 &amp; Q4)</a:t>
            </a:r>
          </a:p>
          <a:p>
            <a:pPr marL="0" indent="0">
              <a:lnSpc>
                <a:spcPct val="110000"/>
              </a:lnSpc>
              <a:spcBef>
                <a:spcPts val="0"/>
              </a:spcBef>
              <a:buNone/>
            </a:pPr>
            <a:r>
              <a:rPr lang="en-US" altLang="zh-CN" dirty="0">
                <a:latin typeface="Arial" panose="020B0604020202020204" pitchFamily="34" charset="0"/>
                <a:cs typeface="Arial" panose="020B0604020202020204" pitchFamily="34" charset="0"/>
              </a:rPr>
              <a:t>-</a:t>
            </a:r>
            <a:r>
              <a:rPr lang="zh-CN" alt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Date/Time</a:t>
            </a:r>
            <a:r>
              <a:rPr lang="en-US" dirty="0">
                <a:latin typeface="Arial" panose="020B0604020202020204" pitchFamily="34" charset="0"/>
                <a:cs typeface="Arial" panose="020B0604020202020204" pitchFamily="34" charset="0"/>
              </a:rPr>
              <a:t>: 2 May 2024 (Thursday), 1.00-3.00pm</a:t>
            </a:r>
            <a:br>
              <a:rPr lang="en-US" dirty="0">
                <a:latin typeface="Arial" panose="020B0604020202020204" pitchFamily="34" charset="0"/>
                <a:cs typeface="Arial" panose="020B0604020202020204" pitchFamily="34" charset="0"/>
              </a:rPr>
            </a:br>
            <a:endParaRPr lang="en-US" dirty="0">
              <a:latin typeface="Arial" panose="020B0604020202020204" pitchFamily="34" charset="0"/>
              <a:cs typeface="Arial" panose="020B0604020202020204" pitchFamily="34" charset="0"/>
            </a:endParaRPr>
          </a:p>
          <a:p>
            <a:pPr marL="0" indent="0">
              <a:lnSpc>
                <a:spcPct val="110000"/>
              </a:lnSpc>
              <a:spcBef>
                <a:spcPts val="0"/>
              </a:spcBef>
              <a:buNone/>
            </a:pPr>
            <a:r>
              <a:rPr lang="en-US" dirty="0">
                <a:latin typeface="Arial" panose="020B0604020202020204" pitchFamily="34" charset="0"/>
                <a:cs typeface="Arial" panose="020B0604020202020204" pitchFamily="34" charset="0"/>
              </a:rPr>
              <a:t>(Ch 9 will not be tested)</a:t>
            </a:r>
          </a:p>
          <a:p>
            <a:pPr marL="514350" indent="-514350">
              <a:lnSpc>
                <a:spcPct val="110000"/>
              </a:lnSpc>
              <a:spcBef>
                <a:spcPts val="0"/>
              </a:spcBef>
              <a:buAutoNum type="arabicParenR"/>
            </a:pPr>
            <a:endParaRPr lang="en-US" dirty="0">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35886FCD-4E1C-404C-91C9-B079CBE7506A}"/>
              </a:ext>
            </a:extLst>
          </p:cNvPr>
          <p:cNvSpPr>
            <a:spLocks noGrp="1"/>
          </p:cNvSpPr>
          <p:nvPr>
            <p:ph type="sldNum" sz="quarter" idx="12"/>
          </p:nvPr>
        </p:nvSpPr>
        <p:spPr/>
        <p:txBody>
          <a:bodyPr/>
          <a:lstStyle/>
          <a:p>
            <a:fld id="{753F1077-7B91-4D11-8473-7F9D495CD0E2}" type="slidenum">
              <a:rPr lang="en-SG" smtClean="0"/>
              <a:t>2</a:t>
            </a:fld>
            <a:endParaRPr lang="en-SG"/>
          </a:p>
        </p:txBody>
      </p:sp>
    </p:spTree>
    <p:extLst>
      <p:ext uri="{BB962C8B-B14F-4D97-AF65-F5344CB8AC3E}">
        <p14:creationId xmlns:p14="http://schemas.microsoft.com/office/powerpoint/2010/main" val="1290746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AFDFE8-35B8-F936-582C-A75B3D677B0A}"/>
              </a:ext>
            </a:extLst>
          </p:cNvPr>
          <p:cNvSpPr>
            <a:spLocks noGrp="1"/>
          </p:cNvSpPr>
          <p:nvPr>
            <p:ph type="title"/>
          </p:nvPr>
        </p:nvSpPr>
        <p:spPr/>
        <p:txBody>
          <a:bodyPr/>
          <a:lstStyle/>
          <a:p>
            <a:r>
              <a:rPr lang="en-US" sz="4400" u="sng" dirty="0">
                <a:solidFill>
                  <a:srgbClr val="FF0000"/>
                </a:solidFill>
              </a:rPr>
              <a:t>Key points – </a:t>
            </a:r>
            <a:r>
              <a:rPr lang="en-US" altLang="zh-CN" sz="4400" u="sng" dirty="0">
                <a:solidFill>
                  <a:srgbClr val="FF0000"/>
                </a:solidFill>
              </a:rPr>
              <a:t>8</a:t>
            </a:r>
            <a:r>
              <a:rPr lang="en-US" sz="4400" u="sng" dirty="0">
                <a:solidFill>
                  <a:srgbClr val="FF0000"/>
                </a:solidFill>
              </a:rPr>
              <a:t>.1.3 Is a Matrix with Repeated Eigenvalues Diagonalizable? (2)</a:t>
            </a:r>
            <a:endParaRPr lang="en-US"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37A5F363-03F9-3EFA-6591-88A79A46D76D}"/>
                  </a:ext>
                </a:extLst>
              </p:cNvPr>
              <p:cNvSpPr>
                <a:spLocks noGrp="1"/>
              </p:cNvSpPr>
              <p:nvPr>
                <p:ph idx="1"/>
              </p:nvPr>
            </p:nvSpPr>
            <p:spPr>
              <a:xfrm>
                <a:off x="838200" y="1825625"/>
                <a:ext cx="6073239" cy="4667250"/>
              </a:xfrm>
            </p:spPr>
            <p:txBody>
              <a:bodyPr>
                <a:normAutofit fontScale="62500" lnSpcReduction="20000"/>
              </a:bodyPr>
              <a:lstStyle/>
              <a:p>
                <a:pPr>
                  <a:lnSpc>
                    <a:spcPct val="120000"/>
                  </a:lnSpc>
                </a:pPr>
                <a:r>
                  <a:rPr lang="en-US" dirty="0">
                    <a:latin typeface="Arial" panose="020B0604020202020204" pitchFamily="34" charset="0"/>
                    <a:cs typeface="Arial" panose="020B0604020202020204" pitchFamily="34" charset="0"/>
                  </a:rPr>
                  <a:t>Definition</a:t>
                </a:r>
              </a:p>
              <a:p>
                <a:pPr lvl="1">
                  <a:lnSpc>
                    <a:spcPct val="120000"/>
                  </a:lnSpc>
                  <a:buFont typeface="Courier New" panose="02070309020205020404" pitchFamily="49" charset="0"/>
                  <a:buChar char="o"/>
                </a:pPr>
                <a:r>
                  <a:rPr lang="en-US" b="1" dirty="0">
                    <a:latin typeface="Arial" panose="020B0604020202020204" pitchFamily="34" charset="0"/>
                    <a:cs typeface="Arial" panose="020B0604020202020204" pitchFamily="34" charset="0"/>
                  </a:rPr>
                  <a:t>For an</a:t>
                </a:r>
                <a:r>
                  <a:rPr lang="en-US" b="1" dirty="0">
                    <a:latin typeface="Arial" panose="020B0604020202020204" pitchFamily="34" charset="0"/>
                    <a:ea typeface="Cambria Math" panose="02040503050406030204" pitchFamily="18" charset="0"/>
                    <a:cs typeface="Arial" panose="020B0604020202020204" pitchFamily="34" charset="0"/>
                  </a:rPr>
                  <a:t> </a:t>
                </a:r>
                <a14:m>
                  <m:oMath xmlns:m="http://schemas.openxmlformats.org/officeDocument/2006/math">
                    <m:r>
                      <a:rPr lang="en-US" b="1" i="1">
                        <a:latin typeface="Cambria Math" panose="02040503050406030204" pitchFamily="18" charset="0"/>
                        <a:ea typeface="Cambria Math" panose="02040503050406030204" pitchFamily="18" charset="0"/>
                      </a:rPr>
                      <m:t>𝒏</m:t>
                    </m:r>
                    <m:r>
                      <a:rPr lang="en-US" b="1" i="1">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𝒏</m:t>
                    </m:r>
                  </m:oMath>
                </a14:m>
                <a:r>
                  <a:rPr lang="en-US" b="1" dirty="0">
                    <a:latin typeface="Arial" panose="020B0604020202020204" pitchFamily="34" charset="0"/>
                    <a:cs typeface="Arial" panose="020B0604020202020204" pitchFamily="34" charset="0"/>
                  </a:rPr>
                  <a:t> matrix</a:t>
                </a:r>
                <a:r>
                  <a:rPr lang="en-US" b="1" dirty="0">
                    <a:latin typeface="Arial" panose="020B0604020202020204" pitchFamily="34" charset="0"/>
                    <a:ea typeface="Cambria Math" panose="02040503050406030204" pitchFamily="18" charset="0"/>
                    <a:cs typeface="Arial" panose="020B0604020202020204" pitchFamily="34" charset="0"/>
                  </a:rPr>
                  <a:t> </a:t>
                </a:r>
                <a14:m>
                  <m:oMath xmlns:m="http://schemas.openxmlformats.org/officeDocument/2006/math">
                    <m:r>
                      <a:rPr lang="en-US" b="1" i="1" smtClean="0">
                        <a:latin typeface="Cambria Math" panose="02040503050406030204" pitchFamily="18" charset="0"/>
                        <a:ea typeface="Cambria Math" panose="02040503050406030204" pitchFamily="18" charset="0"/>
                      </a:rPr>
                      <m:t>𝑨</m:t>
                    </m:r>
                  </m:oMath>
                </a14:m>
                <a:r>
                  <a:rPr lang="en-US" b="1" dirty="0">
                    <a:latin typeface="Arial" panose="020B0604020202020204" pitchFamily="34" charset="0"/>
                    <a:cs typeface="Arial" panose="020B0604020202020204" pitchFamily="34" charset="0"/>
                  </a:rPr>
                  <a:t>, for every eigenvalue, if the geometric multiplicity equals to the algebraic multiplicity, then </a:t>
                </a:r>
                <a14:m>
                  <m:oMath xmlns:m="http://schemas.openxmlformats.org/officeDocument/2006/math">
                    <m:r>
                      <a:rPr lang="en-US" b="1" i="1">
                        <a:latin typeface="Cambria Math" panose="02040503050406030204" pitchFamily="18" charset="0"/>
                        <a:ea typeface="Cambria Math" panose="02040503050406030204" pitchFamily="18" charset="0"/>
                      </a:rPr>
                      <m:t>𝑨</m:t>
                    </m:r>
                  </m:oMath>
                </a14:m>
                <a:r>
                  <a:rPr lang="en-US" b="1" dirty="0">
                    <a:latin typeface="Arial" panose="020B0604020202020204" pitchFamily="34" charset="0"/>
                    <a:cs typeface="Arial" panose="020B0604020202020204" pitchFamily="34" charset="0"/>
                  </a:rPr>
                  <a:t> is diagonalizable. </a:t>
                </a:r>
              </a:p>
              <a:p>
                <a:pPr>
                  <a:lnSpc>
                    <a:spcPct val="120000"/>
                  </a:lnSpc>
                </a:pPr>
                <a:r>
                  <a:rPr lang="en-US" dirty="0">
                    <a:latin typeface="Arial" panose="020B0604020202020204" pitchFamily="34" charset="0"/>
                    <a:cs typeface="Arial" panose="020B0604020202020204" pitchFamily="34" charset="0"/>
                  </a:rPr>
                  <a:t>Example</a:t>
                </a:r>
              </a:p>
              <a:p>
                <a:pPr lvl="1">
                  <a:lnSpc>
                    <a:spcPct val="120000"/>
                  </a:lnSpc>
                  <a:buFont typeface="Courier New" panose="02070309020205020404" pitchFamily="49" charset="0"/>
                  <a:buChar char="o"/>
                </a:pPr>
                <a14:m>
                  <m:oMath xmlns:m="http://schemas.openxmlformats.org/officeDocument/2006/math">
                    <m:r>
                      <a:rPr lang="en-US" sz="2400" b="0" i="1" smtClean="0">
                        <a:latin typeface="Cambria Math" panose="02040503050406030204" pitchFamily="18" charset="0"/>
                        <a:ea typeface="Cambria Math" panose="02040503050406030204" pitchFamily="18" charset="0"/>
                      </a:rPr>
                      <m:t>𝐴</m:t>
                    </m:r>
                    <m:r>
                      <a:rPr lang="en-US" sz="2400" b="0" i="1" smtClean="0">
                        <a:latin typeface="Cambria Math" panose="02040503050406030204" pitchFamily="18" charset="0"/>
                        <a:ea typeface="Cambria Math" panose="02040503050406030204" pitchFamily="18" charset="0"/>
                      </a:rPr>
                      <m:t>=</m:t>
                    </m:r>
                    <m:d>
                      <m:dPr>
                        <m:begChr m:val="["/>
                        <m:endChr m:val="]"/>
                        <m:ctrlPr>
                          <a:rPr lang="en-US" sz="2400" b="0" i="1" smtClean="0">
                            <a:latin typeface="Cambria Math" panose="02040503050406030204" pitchFamily="18" charset="0"/>
                            <a:ea typeface="Cambria Math" panose="02040503050406030204" pitchFamily="18" charset="0"/>
                          </a:rPr>
                        </m:ctrlPr>
                      </m:dPr>
                      <m:e>
                        <m:m>
                          <m:mPr>
                            <m:mcs>
                              <m:mc>
                                <m:mcPr>
                                  <m:count m:val="3"/>
                                  <m:mcJc m:val="center"/>
                                </m:mcPr>
                              </m:mc>
                            </m:mcs>
                            <m:ctrlPr>
                              <a:rPr lang="en-US" sz="2400" b="0" i="1" smtClean="0">
                                <a:latin typeface="Cambria Math" panose="02040503050406030204" pitchFamily="18" charset="0"/>
                                <a:ea typeface="Cambria Math" panose="02040503050406030204" pitchFamily="18" charset="0"/>
                              </a:rPr>
                            </m:ctrlPr>
                          </m:mPr>
                          <m:mr>
                            <m:e>
                              <m:r>
                                <m:rPr>
                                  <m:brk m:alnAt="7"/>
                                </m:rPr>
                                <a:rPr lang="en-US" sz="2400" b="0" i="1" smtClean="0">
                                  <a:latin typeface="Cambria Math" panose="02040503050406030204" pitchFamily="18" charset="0"/>
                                  <a:ea typeface="Cambria Math" panose="02040503050406030204" pitchFamily="18" charset="0"/>
                                </a:rPr>
                                <m:t>1</m:t>
                              </m:r>
                            </m:e>
                            <m:e>
                              <m:r>
                                <a:rPr lang="en-US" sz="2400" b="0" i="1" smtClean="0">
                                  <a:latin typeface="Cambria Math" panose="02040503050406030204" pitchFamily="18" charset="0"/>
                                  <a:ea typeface="Cambria Math" panose="02040503050406030204" pitchFamily="18" charset="0"/>
                                </a:rPr>
                                <m:t>3</m:t>
                              </m:r>
                            </m:e>
                            <m:e>
                              <m:r>
                                <a:rPr lang="en-US" sz="2400" b="0" i="1" smtClean="0">
                                  <a:latin typeface="Cambria Math" panose="02040503050406030204" pitchFamily="18" charset="0"/>
                                  <a:ea typeface="Cambria Math" panose="02040503050406030204" pitchFamily="18" charset="0"/>
                                </a:rPr>
                                <m:t>3</m:t>
                              </m:r>
                            </m:e>
                          </m:mr>
                          <m:mr>
                            <m:e>
                              <m:r>
                                <a:rPr lang="en-US" sz="2400" b="0" i="1" smtClean="0">
                                  <a:latin typeface="Cambria Math" panose="02040503050406030204" pitchFamily="18" charset="0"/>
                                  <a:ea typeface="Cambria Math" panose="02040503050406030204" pitchFamily="18" charset="0"/>
                                </a:rPr>
                                <m:t>−3</m:t>
                              </m:r>
                            </m:e>
                            <m:e>
                              <m:r>
                                <a:rPr lang="en-US" sz="2400" b="0" i="1" smtClean="0">
                                  <a:latin typeface="Cambria Math" panose="02040503050406030204" pitchFamily="18" charset="0"/>
                                  <a:ea typeface="Cambria Math" panose="02040503050406030204" pitchFamily="18" charset="0"/>
                                </a:rPr>
                                <m:t>−5</m:t>
                              </m:r>
                            </m:e>
                            <m:e>
                              <m:r>
                                <a:rPr lang="en-US" sz="2400" b="0" i="1" smtClean="0">
                                  <a:latin typeface="Cambria Math" panose="02040503050406030204" pitchFamily="18" charset="0"/>
                                  <a:ea typeface="Cambria Math" panose="02040503050406030204" pitchFamily="18" charset="0"/>
                                </a:rPr>
                                <m:t>−3</m:t>
                              </m:r>
                            </m:e>
                          </m:mr>
                          <m:mr>
                            <m:e>
                              <m:r>
                                <a:rPr lang="en-US" sz="2400" b="0" i="1" smtClean="0">
                                  <a:latin typeface="Cambria Math" panose="02040503050406030204" pitchFamily="18" charset="0"/>
                                  <a:ea typeface="Cambria Math" panose="02040503050406030204" pitchFamily="18" charset="0"/>
                                </a:rPr>
                                <m:t>3</m:t>
                              </m:r>
                            </m:e>
                            <m:e>
                              <m:r>
                                <a:rPr lang="en-US" sz="2400" b="0" i="1" smtClean="0">
                                  <a:latin typeface="Cambria Math" panose="02040503050406030204" pitchFamily="18" charset="0"/>
                                  <a:ea typeface="Cambria Math" panose="02040503050406030204" pitchFamily="18" charset="0"/>
                                </a:rPr>
                                <m:t>3</m:t>
                              </m:r>
                            </m:e>
                            <m:e>
                              <m:r>
                                <a:rPr lang="en-US" sz="2400" b="0" i="1" smtClean="0">
                                  <a:latin typeface="Cambria Math" panose="02040503050406030204" pitchFamily="18" charset="0"/>
                                  <a:ea typeface="Cambria Math" panose="02040503050406030204" pitchFamily="18" charset="0"/>
                                </a:rPr>
                                <m:t>1</m:t>
                              </m:r>
                            </m:e>
                          </m:mr>
                        </m:m>
                      </m:e>
                    </m:d>
                  </m:oMath>
                </a14:m>
                <a:endParaRPr lang="en-US" sz="2400" b="0" dirty="0">
                  <a:latin typeface="Arial" panose="020B0604020202020204" pitchFamily="34" charset="0"/>
                  <a:ea typeface="Cambria Math" panose="02040503050406030204" pitchFamily="18" charset="0"/>
                  <a:cs typeface="Arial" panose="020B0604020202020204" pitchFamily="34" charset="0"/>
                </a:endParaRPr>
              </a:p>
              <a:p>
                <a:pPr lvl="1">
                  <a:lnSpc>
                    <a:spcPct val="120000"/>
                  </a:lnSpc>
                  <a:buFont typeface="Courier New" panose="02070309020205020404" pitchFamily="49" charset="0"/>
                  <a:buChar char="o"/>
                </a:pPr>
                <a:r>
                  <a:rPr lang="en-US" dirty="0">
                    <a:latin typeface="Arial" panose="020B0604020202020204" pitchFamily="34" charset="0"/>
                    <a:cs typeface="Arial" panose="020B0604020202020204" pitchFamily="34" charset="0"/>
                  </a:rPr>
                  <a:t>Step 1: find the eigenvalues using the characteristic equation is (</a:t>
                </a:r>
                <a14:m>
                  <m:oMath xmlns:m="http://schemas.openxmlformats.org/officeDocument/2006/math">
                    <m:r>
                      <a:rPr lang="en-US" i="1">
                        <a:latin typeface="Cambria Math" panose="02040503050406030204" pitchFamily="18" charset="0"/>
                        <a:ea typeface="Cambria Math" panose="02040503050406030204" pitchFamily="18" charset="0"/>
                      </a:rPr>
                      <m:t>𝜆</m:t>
                    </m:r>
                  </m:oMath>
                </a14:m>
                <a:r>
                  <a:rPr lang="en-US" dirty="0">
                    <a:latin typeface="Arial" panose="020B0604020202020204" pitchFamily="34" charset="0"/>
                    <a:cs typeface="Arial" panose="020B0604020202020204" pitchFamily="34" charset="0"/>
                  </a:rPr>
                  <a:t>-1) </a:t>
                </a:r>
                <a14:m>
                  <m:oMath xmlns:m="http://schemas.openxmlformats.org/officeDocument/2006/math">
                    <m:sSup>
                      <m:sSupPr>
                        <m:ctrlPr>
                          <a:rPr lang="en-US" b="0" i="1" smtClean="0">
                            <a:latin typeface="Cambria Math" panose="02040503050406030204" pitchFamily="18" charset="0"/>
                            <a:ea typeface="Cambria Math" panose="02040503050406030204" pitchFamily="18" charset="0"/>
                          </a:rPr>
                        </m:ctrlPr>
                      </m:sSupPr>
                      <m:e>
                        <m:r>
                          <m:rPr>
                            <m:nor/>
                          </m:rPr>
                          <a:rPr lang="en-US" dirty="0">
                            <a:latin typeface="Arial" panose="020B0604020202020204" pitchFamily="34" charset="0"/>
                            <a:cs typeface="Arial" panose="020B0604020202020204" pitchFamily="34" charset="0"/>
                          </a:rPr>
                          <m:t>(</m:t>
                        </m:r>
                        <m:r>
                          <a:rPr lang="en-US" i="1">
                            <a:latin typeface="Cambria Math" panose="02040503050406030204" pitchFamily="18" charset="0"/>
                            <a:ea typeface="Cambria Math" panose="02040503050406030204" pitchFamily="18" charset="0"/>
                          </a:rPr>
                          <m:t>𝜆</m:t>
                        </m:r>
                        <m:r>
                          <a:rPr lang="en-US">
                            <a:latin typeface="Cambria Math" panose="02040503050406030204" pitchFamily="18" charset="0"/>
                            <a:ea typeface="Cambria Math" panose="02040503050406030204" pitchFamily="18" charset="0"/>
                          </a:rPr>
                          <m:t>+2)</m:t>
                        </m:r>
                      </m:e>
                      <m:sup>
                        <m:r>
                          <a:rPr lang="en-US" b="0" i="1" smtClean="0">
                            <a:latin typeface="Cambria Math" panose="02040503050406030204" pitchFamily="18" charset="0"/>
                            <a:ea typeface="Cambria Math" panose="02040503050406030204" pitchFamily="18" charset="0"/>
                          </a:rPr>
                          <m:t>2</m:t>
                        </m:r>
                      </m:sup>
                    </m:sSup>
                    <m:r>
                      <a:rPr lang="en-US" b="0" i="1" smtClean="0">
                        <a:latin typeface="Cambria Math" panose="02040503050406030204" pitchFamily="18" charset="0"/>
                        <a:ea typeface="Cambria Math" panose="02040503050406030204" pitchFamily="18" charset="0"/>
                      </a:rPr>
                      <m:t>=0</m:t>
                    </m:r>
                  </m:oMath>
                </a14:m>
                <a:r>
                  <a:rPr lang="en-US" dirty="0">
                    <a:latin typeface="Arial" panose="020B0604020202020204" pitchFamily="34" charset="0"/>
                    <a:cs typeface="Arial" panose="020B0604020202020204" pitchFamily="34" charset="0"/>
                  </a:rPr>
                  <a:t>:</a:t>
                </a:r>
              </a:p>
              <a:p>
                <a:pPr marL="457200" lvl="1" indent="0">
                  <a:lnSpc>
                    <a:spcPct val="120000"/>
                  </a:lnSpc>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𝜆</m:t>
                          </m:r>
                        </m:e>
                        <m:sub>
                          <m:r>
                            <a:rPr lang="en-US" i="1">
                              <a:latin typeface="Cambria Math" panose="02040503050406030204" pitchFamily="18" charset="0"/>
                              <a:ea typeface="Cambria Math" panose="02040503050406030204" pitchFamily="18" charset="0"/>
                            </a:rPr>
                            <m:t>1</m:t>
                          </m:r>
                        </m:sub>
                      </m:sSub>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1</m:t>
                      </m:r>
                      <m:r>
                        <a:rPr lang="en-US" i="1">
                          <a:latin typeface="Cambria Math" panose="02040503050406030204" pitchFamily="18" charset="0"/>
                          <a:ea typeface="Cambria Math" panose="02040503050406030204" pitchFamily="18" charset="0"/>
                        </a:rPr>
                        <m:t>(1</m:t>
                      </m:r>
                      <m:r>
                        <m:rPr>
                          <m:nor/>
                        </m:rPr>
                        <a:rPr lang="en-US" dirty="0">
                          <a:latin typeface="Arial" panose="020B0604020202020204" pitchFamily="34" charset="0"/>
                          <a:cs typeface="Arial" panose="020B0604020202020204" pitchFamily="34" charset="0"/>
                        </a:rPr>
                        <m:t>),</m:t>
                      </m:r>
                      <m:r>
                        <a:rPr lang="en-US" b="0" i="1" dirty="0" smtClean="0">
                          <a:latin typeface="Cambria Math" panose="02040503050406030204" pitchFamily="18" charset="0"/>
                          <a:cs typeface="Arial" panose="020B0604020202020204" pitchFamily="34" charset="0"/>
                        </a:rPr>
                        <m:t>    </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𝜆</m:t>
                          </m:r>
                        </m:e>
                        <m:sub>
                          <m:r>
                            <a:rPr lang="en-US" b="0" i="1" smtClean="0">
                              <a:latin typeface="Cambria Math" panose="02040503050406030204" pitchFamily="18" charset="0"/>
                              <a:ea typeface="Cambria Math" panose="02040503050406030204" pitchFamily="18" charset="0"/>
                            </a:rPr>
                            <m:t>2</m:t>
                          </m:r>
                        </m:sub>
                      </m:sSub>
                      <m:r>
                        <a:rPr lang="en-US" b="0" i="1" smtClean="0">
                          <a:latin typeface="Cambria Math" panose="02040503050406030204" pitchFamily="18" charset="0"/>
                          <a:ea typeface="Cambria Math" panose="02040503050406030204" pitchFamily="18" charset="0"/>
                        </a:rPr>
                        <m:t>=−2(2)</m:t>
                      </m:r>
                    </m:oMath>
                  </m:oMathPara>
                </a14:m>
                <a:endParaRPr lang="en-US" dirty="0">
                  <a:latin typeface="Arial" panose="020B0604020202020204" pitchFamily="34" charset="0"/>
                  <a:cs typeface="Arial" panose="020B0604020202020204" pitchFamily="34" charset="0"/>
                </a:endParaRPr>
              </a:p>
              <a:p>
                <a:pPr lvl="1">
                  <a:lnSpc>
                    <a:spcPct val="120000"/>
                  </a:lnSpc>
                  <a:buFont typeface="Courier New" panose="02070309020205020404" pitchFamily="49" charset="0"/>
                  <a:buChar char="o"/>
                </a:pPr>
                <a:r>
                  <a:rPr lang="en-US" dirty="0">
                    <a:latin typeface="Arial" panose="020B0604020202020204" pitchFamily="34" charset="0"/>
                    <a:cs typeface="Arial" panose="020B0604020202020204" pitchFamily="34" charset="0"/>
                  </a:rPr>
                  <a:t>Step 2: find the eigenvectors for each eigenvalue</a:t>
                </a:r>
              </a:p>
              <a:p>
                <a:pPr lvl="2">
                  <a:lnSpc>
                    <a:spcPct val="120000"/>
                  </a:lnSpc>
                  <a:buFont typeface="Wingdings" pitchFamily="2" charset="2"/>
                  <a:buChar char="§"/>
                </a:pPr>
                <a14:m>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𝜆</m:t>
                        </m:r>
                      </m:e>
                      <m:sub>
                        <m:r>
                          <a:rPr lang="en-US" i="1">
                            <a:latin typeface="Cambria Math" panose="02040503050406030204" pitchFamily="18" charset="0"/>
                            <a:ea typeface="Cambria Math" panose="02040503050406030204" pitchFamily="18" charset="0"/>
                          </a:rPr>
                          <m:t>1</m:t>
                        </m:r>
                      </m:sub>
                    </m:sSub>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1</m:t>
                    </m:r>
                  </m:oMath>
                </a14:m>
                <a:r>
                  <a:rPr lang="en-US" dirty="0">
                    <a:latin typeface="Arial" panose="020B0604020202020204" pitchFamily="34" charset="0"/>
                    <a:cs typeface="Arial" panose="020B0604020202020204" pitchFamily="34" charset="0"/>
                  </a:rPr>
                  <a:t>,</a:t>
                </a:r>
                <a:r>
                  <a:rPr lang="en-US" dirty="0">
                    <a:latin typeface="Arial" panose="020B0604020202020204" pitchFamily="34" charset="0"/>
                    <a:ea typeface="Cambria Math" panose="02040503050406030204" pitchFamily="18" charset="0"/>
                    <a:cs typeface="Arial" panose="020B0604020202020204" pitchFamily="34" charset="0"/>
                  </a:rPr>
                  <a:t>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𝒗</m:t>
                        </m:r>
                      </m:e>
                      <m:sub>
                        <m:r>
                          <a:rPr lang="en-US" i="1">
                            <a:latin typeface="Cambria Math" panose="02040503050406030204" pitchFamily="18" charset="0"/>
                            <a:ea typeface="Cambria Math" panose="02040503050406030204" pitchFamily="18" charset="0"/>
                          </a:rPr>
                          <m:t>1</m:t>
                        </m:r>
                      </m:sub>
                    </m:sSub>
                  </m:oMath>
                </a14:m>
                <a:r>
                  <a:rPr lang="en-US" dirty="0">
                    <a:latin typeface="Arial" panose="020B0604020202020204" pitchFamily="34" charset="0"/>
                    <a:cs typeface="Arial" panose="020B0604020202020204" pitchFamily="34" charset="0"/>
                  </a:rPr>
                  <a:t> </a:t>
                </a:r>
                <a14:m>
                  <m:oMath xmlns:m="http://schemas.openxmlformats.org/officeDocument/2006/math">
                    <m:r>
                      <a:rPr lang="en-US" i="1">
                        <a:latin typeface="Cambria Math" panose="02040503050406030204" pitchFamily="18" charset="0"/>
                        <a:ea typeface="Cambria Math" panose="02040503050406030204" pitchFamily="18" charset="0"/>
                      </a:rPr>
                      <m:t>=</m:t>
                    </m:r>
                    <m:d>
                      <m:dPr>
                        <m:begChr m:val="["/>
                        <m:endChr m:val="]"/>
                        <m:ctrlPr>
                          <a:rPr lang="en-US" i="1">
                            <a:latin typeface="Cambria Math" panose="02040503050406030204" pitchFamily="18" charset="0"/>
                            <a:ea typeface="Cambria Math" panose="02040503050406030204" pitchFamily="18" charset="0"/>
                          </a:rPr>
                        </m:ctrlPr>
                      </m:dPr>
                      <m:e>
                        <m:m>
                          <m:mPr>
                            <m:mcs>
                              <m:mc>
                                <m:mcPr>
                                  <m:count m:val="1"/>
                                  <m:mcJc m:val="center"/>
                                </m:mcPr>
                              </m:mc>
                            </m:mcs>
                            <m:ctrlPr>
                              <a:rPr lang="en-US" i="1">
                                <a:latin typeface="Cambria Math" panose="02040503050406030204" pitchFamily="18" charset="0"/>
                                <a:ea typeface="Cambria Math" panose="02040503050406030204" pitchFamily="18" charset="0"/>
                              </a:rPr>
                            </m:ctrlPr>
                          </m:mPr>
                          <m:mr>
                            <m:e>
                              <m:eqArr>
                                <m:eqArrPr>
                                  <m:ctrlPr>
                                    <a:rPr lang="en-US" b="0" i="1" smtClean="0">
                                      <a:latin typeface="Cambria Math" panose="02040503050406030204" pitchFamily="18" charset="0"/>
                                      <a:ea typeface="Cambria Math" panose="02040503050406030204" pitchFamily="18" charset="0"/>
                                    </a:rPr>
                                  </m:ctrlPr>
                                </m:eqArrPr>
                                <m:e>
                                  <m:r>
                                    <a:rPr lang="en-US" b="0" i="1" smtClean="0">
                                      <a:latin typeface="Cambria Math" panose="02040503050406030204" pitchFamily="18" charset="0"/>
                                      <a:ea typeface="Cambria Math" panose="02040503050406030204" pitchFamily="18" charset="0"/>
                                    </a:rPr>
                                    <m:t>1</m:t>
                                  </m:r>
                                </m:e>
                                <m:e>
                                  <m:r>
                                    <a:rPr lang="en-US" b="0" i="1" smtClean="0">
                                      <a:latin typeface="Cambria Math" panose="02040503050406030204" pitchFamily="18" charset="0"/>
                                      <a:ea typeface="Cambria Math" panose="02040503050406030204" pitchFamily="18" charset="0"/>
                                    </a:rPr>
                                    <m:t>−1</m:t>
                                  </m:r>
                                </m:e>
                              </m:eqArr>
                            </m:e>
                          </m:mr>
                          <m:mr>
                            <m:e>
                              <m:r>
                                <a:rPr lang="en-US" i="1">
                                  <a:latin typeface="Cambria Math" panose="02040503050406030204" pitchFamily="18" charset="0"/>
                                  <a:ea typeface="Cambria Math" panose="02040503050406030204" pitchFamily="18" charset="0"/>
                                </a:rPr>
                                <m:t>1</m:t>
                              </m:r>
                            </m:e>
                          </m:mr>
                        </m:m>
                      </m:e>
                    </m:d>
                  </m:oMath>
                </a14:m>
                <a:endParaRPr lang="en-US" dirty="0">
                  <a:latin typeface="Arial" panose="020B0604020202020204" pitchFamily="34" charset="0"/>
                  <a:cs typeface="Arial" panose="020B0604020202020204" pitchFamily="34" charset="0"/>
                </a:endParaRPr>
              </a:p>
              <a:p>
                <a:pPr lvl="2">
                  <a:lnSpc>
                    <a:spcPct val="120000"/>
                  </a:lnSpc>
                  <a:buFont typeface="Wingdings" pitchFamily="2" charset="2"/>
                  <a:buChar char="§"/>
                </a:pPr>
                <a14:m>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𝜆</m:t>
                        </m:r>
                      </m:e>
                      <m:sub>
                        <m:r>
                          <a:rPr lang="en-US" b="0" i="1" smtClean="0">
                            <a:latin typeface="Cambria Math" panose="02040503050406030204" pitchFamily="18" charset="0"/>
                            <a:ea typeface="Cambria Math" panose="02040503050406030204" pitchFamily="18" charset="0"/>
                          </a:rPr>
                          <m:t>2</m:t>
                        </m:r>
                      </m:sub>
                    </m:sSub>
                    <m:r>
                      <a:rPr lang="en-US" b="0" i="1" smtClean="0">
                        <a:latin typeface="Cambria Math" panose="02040503050406030204" pitchFamily="18" charset="0"/>
                        <a:ea typeface="Cambria Math" panose="02040503050406030204" pitchFamily="18" charset="0"/>
                      </a:rPr>
                      <m:t>=−2</m:t>
                    </m:r>
                  </m:oMath>
                </a14:m>
                <a:r>
                  <a:rPr lang="en-US" dirty="0">
                    <a:latin typeface="Arial" panose="020B0604020202020204" pitchFamily="34" charset="0"/>
                    <a:cs typeface="Arial" panose="020B0604020202020204" pitchFamily="34" charset="0"/>
                  </a:rPr>
                  <a:t>, </a:t>
                </a:r>
                <a14:m>
                  <m:oMath xmlns:m="http://schemas.openxmlformats.org/officeDocument/2006/math">
                    <m:r>
                      <a:rPr lang="en-US" b="1" i="1" smtClean="0">
                        <a:latin typeface="Cambria Math" panose="02040503050406030204" pitchFamily="18" charset="0"/>
                        <a:ea typeface="Cambria Math" panose="02040503050406030204" pitchFamily="18" charset="0"/>
                      </a:rPr>
                      <m:t>𝒙</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𝒙</m:t>
                        </m:r>
                      </m:e>
                      <m:sub>
                        <m:r>
                          <a:rPr lang="en-US" i="1">
                            <a:latin typeface="Cambria Math" panose="02040503050406030204" pitchFamily="18" charset="0"/>
                            <a:ea typeface="Cambria Math" panose="02040503050406030204" pitchFamily="18" charset="0"/>
                          </a:rPr>
                          <m:t>1</m:t>
                        </m:r>
                      </m:sub>
                    </m:sSub>
                    <m:d>
                      <m:dPr>
                        <m:begChr m:val="["/>
                        <m:endChr m:val="]"/>
                        <m:ctrlPr>
                          <a:rPr lang="en-US" i="1">
                            <a:latin typeface="Cambria Math" panose="02040503050406030204" pitchFamily="18" charset="0"/>
                            <a:ea typeface="Cambria Math" panose="02040503050406030204" pitchFamily="18" charset="0"/>
                          </a:rPr>
                        </m:ctrlPr>
                      </m:dPr>
                      <m:e>
                        <m:m>
                          <m:mPr>
                            <m:mcs>
                              <m:mc>
                                <m:mcPr>
                                  <m:count m:val="1"/>
                                  <m:mcJc m:val="center"/>
                                </m:mcPr>
                              </m:mc>
                            </m:mcs>
                            <m:ctrlPr>
                              <a:rPr lang="en-US" i="1">
                                <a:latin typeface="Cambria Math" panose="02040503050406030204" pitchFamily="18" charset="0"/>
                                <a:ea typeface="Cambria Math" panose="02040503050406030204" pitchFamily="18" charset="0"/>
                              </a:rPr>
                            </m:ctrlPr>
                          </m:mPr>
                          <m:mr>
                            <m:e>
                              <m:eqArr>
                                <m:eqArrPr>
                                  <m:ctrlPr>
                                    <a:rPr lang="en-US" i="1">
                                      <a:latin typeface="Cambria Math" panose="02040503050406030204" pitchFamily="18" charset="0"/>
                                      <a:ea typeface="Cambria Math" panose="02040503050406030204" pitchFamily="18" charset="0"/>
                                    </a:rPr>
                                  </m:ctrlPr>
                                </m:eqArrPr>
                                <m:e>
                                  <m:r>
                                    <m:rPr>
                                      <m:brk m:alnAt="7"/>
                                    </m:rP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1</m:t>
                                  </m:r>
                                </m:e>
                                <m:e>
                                  <m:r>
                                    <a:rPr lang="en-US" i="1">
                                      <a:latin typeface="Cambria Math" panose="02040503050406030204" pitchFamily="18" charset="0"/>
                                      <a:ea typeface="Cambria Math" panose="02040503050406030204" pitchFamily="18" charset="0"/>
                                    </a:rPr>
                                    <m:t>1</m:t>
                                  </m:r>
                                </m:e>
                              </m:eqArr>
                            </m:e>
                          </m:mr>
                          <m:mr>
                            <m:e>
                              <m:r>
                                <a:rPr lang="en-US" b="0" i="1" smtClean="0">
                                  <a:latin typeface="Cambria Math" panose="02040503050406030204" pitchFamily="18" charset="0"/>
                                  <a:ea typeface="Cambria Math" panose="02040503050406030204" pitchFamily="18" charset="0"/>
                                </a:rPr>
                                <m:t>0</m:t>
                              </m:r>
                            </m:e>
                          </m:mr>
                        </m:m>
                      </m:e>
                    </m:d>
                  </m:oMath>
                </a14:m>
                <a:r>
                  <a:rPr lang="en-US" dirty="0">
                    <a:latin typeface="Arial" panose="020B0604020202020204" pitchFamily="34" charset="0"/>
                    <a:ea typeface="Cambria Math" panose="02040503050406030204" pitchFamily="18" charset="0"/>
                    <a:cs typeface="Arial" panose="020B0604020202020204" pitchFamily="34" charset="0"/>
                  </a:rPr>
                  <a:t>+ </a:t>
                </a:r>
                <a14:m>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𝒙</m:t>
                        </m:r>
                      </m:e>
                      <m:sub>
                        <m:r>
                          <a:rPr lang="en-US" b="0" i="1" smtClean="0">
                            <a:latin typeface="Cambria Math" panose="02040503050406030204" pitchFamily="18" charset="0"/>
                            <a:ea typeface="Cambria Math" panose="02040503050406030204" pitchFamily="18" charset="0"/>
                          </a:rPr>
                          <m:t>2</m:t>
                        </m:r>
                      </m:sub>
                    </m:sSub>
                    <m:d>
                      <m:dPr>
                        <m:begChr m:val="["/>
                        <m:endChr m:val="]"/>
                        <m:ctrlPr>
                          <a:rPr lang="en-US" i="1">
                            <a:latin typeface="Cambria Math" panose="02040503050406030204" pitchFamily="18" charset="0"/>
                            <a:ea typeface="Cambria Math" panose="02040503050406030204" pitchFamily="18" charset="0"/>
                          </a:rPr>
                        </m:ctrlPr>
                      </m:dPr>
                      <m:e>
                        <m:m>
                          <m:mPr>
                            <m:mcs>
                              <m:mc>
                                <m:mcPr>
                                  <m:count m:val="1"/>
                                  <m:mcJc m:val="center"/>
                                </m:mcPr>
                              </m:mc>
                            </m:mcs>
                            <m:ctrlPr>
                              <a:rPr lang="en-US" i="1">
                                <a:latin typeface="Cambria Math" panose="02040503050406030204" pitchFamily="18" charset="0"/>
                                <a:ea typeface="Cambria Math" panose="02040503050406030204" pitchFamily="18" charset="0"/>
                              </a:rPr>
                            </m:ctrlPr>
                          </m:mPr>
                          <m:mr>
                            <m:e>
                              <m:eqArr>
                                <m:eqArrPr>
                                  <m:ctrlPr>
                                    <a:rPr lang="en-US" i="1">
                                      <a:latin typeface="Cambria Math" panose="02040503050406030204" pitchFamily="18" charset="0"/>
                                      <a:ea typeface="Cambria Math" panose="02040503050406030204" pitchFamily="18" charset="0"/>
                                    </a:rPr>
                                  </m:ctrlPr>
                                </m:eqArrPr>
                                <m:e>
                                  <m:r>
                                    <m:rPr>
                                      <m:brk m:alnAt="7"/>
                                    </m:rP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1</m:t>
                                  </m:r>
                                </m:e>
                                <m:e>
                                  <m:r>
                                    <a:rPr lang="en-US" b="0" i="1" smtClean="0">
                                      <a:latin typeface="Cambria Math" panose="02040503050406030204" pitchFamily="18" charset="0"/>
                                      <a:ea typeface="Cambria Math" panose="02040503050406030204" pitchFamily="18" charset="0"/>
                                    </a:rPr>
                                    <m:t>0</m:t>
                                  </m:r>
                                </m:e>
                              </m:eqArr>
                            </m:e>
                          </m:mr>
                          <m:mr>
                            <m:e>
                              <m:r>
                                <a:rPr lang="en-US" i="1">
                                  <a:latin typeface="Cambria Math" panose="02040503050406030204" pitchFamily="18" charset="0"/>
                                  <a:ea typeface="Cambria Math" panose="02040503050406030204" pitchFamily="18" charset="0"/>
                                </a:rPr>
                                <m:t>1</m:t>
                              </m:r>
                            </m:e>
                          </m:mr>
                        </m:m>
                      </m:e>
                    </m:d>
                  </m:oMath>
                </a14:m>
                <a:r>
                  <a:rPr lang="en-US"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sym typeface="Wingdings" pitchFamily="2" charset="2"/>
                  </a:rPr>
                  <a:t>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𝒗</m:t>
                        </m:r>
                      </m:e>
                      <m:sub>
                        <m:r>
                          <a:rPr lang="en-US" b="0" i="1" smtClean="0">
                            <a:latin typeface="Cambria Math" panose="02040503050406030204" pitchFamily="18" charset="0"/>
                            <a:ea typeface="Cambria Math" panose="02040503050406030204" pitchFamily="18" charset="0"/>
                          </a:rPr>
                          <m:t>2</m:t>
                        </m:r>
                      </m:sub>
                    </m:sSub>
                    <m:r>
                      <a:rPr lang="en-US" b="0" i="1" smtClean="0">
                        <a:latin typeface="Cambria Math" panose="02040503050406030204" pitchFamily="18" charset="0"/>
                        <a:ea typeface="Cambria Math" panose="02040503050406030204" pitchFamily="18" charset="0"/>
                      </a:rPr>
                      <m:t>=</m:t>
                    </m:r>
                    <m:d>
                      <m:dPr>
                        <m:begChr m:val="["/>
                        <m:endChr m:val="]"/>
                        <m:ctrlPr>
                          <a:rPr lang="en-US" i="1">
                            <a:latin typeface="Cambria Math" panose="02040503050406030204" pitchFamily="18" charset="0"/>
                            <a:ea typeface="Cambria Math" panose="02040503050406030204" pitchFamily="18" charset="0"/>
                          </a:rPr>
                        </m:ctrlPr>
                      </m:dPr>
                      <m:e>
                        <m:m>
                          <m:mPr>
                            <m:mcs>
                              <m:mc>
                                <m:mcPr>
                                  <m:count m:val="1"/>
                                  <m:mcJc m:val="center"/>
                                </m:mcPr>
                              </m:mc>
                            </m:mcs>
                            <m:ctrlPr>
                              <a:rPr lang="en-US" i="1">
                                <a:latin typeface="Cambria Math" panose="02040503050406030204" pitchFamily="18" charset="0"/>
                                <a:ea typeface="Cambria Math" panose="02040503050406030204" pitchFamily="18" charset="0"/>
                              </a:rPr>
                            </m:ctrlPr>
                          </m:mPr>
                          <m:mr>
                            <m:e>
                              <m:eqArr>
                                <m:eqArrPr>
                                  <m:ctrlPr>
                                    <a:rPr lang="en-US" i="1">
                                      <a:latin typeface="Cambria Math" panose="02040503050406030204" pitchFamily="18" charset="0"/>
                                      <a:ea typeface="Cambria Math" panose="02040503050406030204" pitchFamily="18" charset="0"/>
                                    </a:rPr>
                                  </m:ctrlPr>
                                </m:eqArrPr>
                                <m:e>
                                  <m:r>
                                    <m:rPr>
                                      <m:brk m:alnAt="7"/>
                                    </m:rP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1</m:t>
                                  </m:r>
                                </m:e>
                                <m:e>
                                  <m:r>
                                    <a:rPr lang="en-US" i="1">
                                      <a:latin typeface="Cambria Math" panose="02040503050406030204" pitchFamily="18" charset="0"/>
                                      <a:ea typeface="Cambria Math" panose="02040503050406030204" pitchFamily="18" charset="0"/>
                                    </a:rPr>
                                    <m:t>1</m:t>
                                  </m:r>
                                </m:e>
                              </m:eqArr>
                            </m:e>
                          </m:mr>
                          <m:mr>
                            <m:e>
                              <m:r>
                                <a:rPr lang="en-US" i="1">
                                  <a:latin typeface="Cambria Math" panose="02040503050406030204" pitchFamily="18" charset="0"/>
                                  <a:ea typeface="Cambria Math" panose="02040503050406030204" pitchFamily="18" charset="0"/>
                                </a:rPr>
                                <m:t>0</m:t>
                              </m:r>
                            </m:e>
                          </m:mr>
                        </m:m>
                      </m:e>
                    </m:d>
                  </m:oMath>
                </a14:m>
                <a:r>
                  <a:rPr lang="en-US" dirty="0">
                    <a:latin typeface="Arial" panose="020B0604020202020204" pitchFamily="34" charset="0"/>
                    <a:ea typeface="Cambria Math" panose="02040503050406030204" pitchFamily="18" charset="0"/>
                    <a:cs typeface="Arial" panose="020B0604020202020204" pitchFamily="34" charset="0"/>
                  </a:rPr>
                  <a:t>,   </a:t>
                </a:r>
                <a14:m>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𝒗</m:t>
                        </m:r>
                      </m:e>
                      <m:sub>
                        <m:r>
                          <a:rPr lang="en-US" b="0" i="1" smtClean="0">
                            <a:latin typeface="Cambria Math" panose="02040503050406030204" pitchFamily="18" charset="0"/>
                            <a:ea typeface="Cambria Math" panose="02040503050406030204" pitchFamily="18" charset="0"/>
                          </a:rPr>
                          <m:t>3</m:t>
                        </m:r>
                      </m:sub>
                    </m:sSub>
                    <m:r>
                      <a:rPr lang="en-US" b="0" i="1" smtClean="0">
                        <a:latin typeface="Cambria Math" panose="02040503050406030204" pitchFamily="18" charset="0"/>
                        <a:ea typeface="Cambria Math" panose="02040503050406030204" pitchFamily="18" charset="0"/>
                      </a:rPr>
                      <m:t>=</m:t>
                    </m:r>
                    <m:d>
                      <m:dPr>
                        <m:begChr m:val="["/>
                        <m:endChr m:val="]"/>
                        <m:ctrlPr>
                          <a:rPr lang="en-US" i="1">
                            <a:latin typeface="Cambria Math" panose="02040503050406030204" pitchFamily="18" charset="0"/>
                            <a:ea typeface="Cambria Math" panose="02040503050406030204" pitchFamily="18" charset="0"/>
                          </a:rPr>
                        </m:ctrlPr>
                      </m:dPr>
                      <m:e>
                        <m:m>
                          <m:mPr>
                            <m:mcs>
                              <m:mc>
                                <m:mcPr>
                                  <m:count m:val="1"/>
                                  <m:mcJc m:val="center"/>
                                </m:mcPr>
                              </m:mc>
                            </m:mcs>
                            <m:ctrlPr>
                              <a:rPr lang="en-US" i="1">
                                <a:latin typeface="Cambria Math" panose="02040503050406030204" pitchFamily="18" charset="0"/>
                                <a:ea typeface="Cambria Math" panose="02040503050406030204" pitchFamily="18" charset="0"/>
                              </a:rPr>
                            </m:ctrlPr>
                          </m:mPr>
                          <m:mr>
                            <m:e>
                              <m:eqArr>
                                <m:eqArrPr>
                                  <m:ctrlPr>
                                    <a:rPr lang="en-US" i="1">
                                      <a:latin typeface="Cambria Math" panose="02040503050406030204" pitchFamily="18" charset="0"/>
                                      <a:ea typeface="Cambria Math" panose="02040503050406030204" pitchFamily="18" charset="0"/>
                                    </a:rPr>
                                  </m:ctrlPr>
                                </m:eqArrPr>
                                <m:e>
                                  <m:r>
                                    <m:rPr>
                                      <m:brk m:alnAt="7"/>
                                    </m:rP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1</m:t>
                                  </m:r>
                                </m:e>
                                <m:e>
                                  <m:r>
                                    <a:rPr lang="en-US" i="1">
                                      <a:latin typeface="Cambria Math" panose="02040503050406030204" pitchFamily="18" charset="0"/>
                                      <a:ea typeface="Cambria Math" panose="02040503050406030204" pitchFamily="18" charset="0"/>
                                    </a:rPr>
                                    <m:t>0</m:t>
                                  </m:r>
                                </m:e>
                              </m:eqArr>
                            </m:e>
                          </m:mr>
                          <m:mr>
                            <m:e>
                              <m:r>
                                <a:rPr lang="en-US" i="1">
                                  <a:latin typeface="Cambria Math" panose="02040503050406030204" pitchFamily="18" charset="0"/>
                                  <a:ea typeface="Cambria Math" panose="02040503050406030204" pitchFamily="18" charset="0"/>
                                </a:rPr>
                                <m:t>1</m:t>
                              </m:r>
                            </m:e>
                          </m:mr>
                        </m:m>
                      </m:e>
                    </m:d>
                  </m:oMath>
                </a14:m>
                <a:endParaRPr lang="en-US" dirty="0">
                  <a:latin typeface="Arial" panose="020B0604020202020204" pitchFamily="34" charset="0"/>
                  <a:cs typeface="Arial" panose="020B0604020202020204" pitchFamily="34" charset="0"/>
                </a:endParaRPr>
              </a:p>
              <a:p>
                <a:pPr lvl="2">
                  <a:lnSpc>
                    <a:spcPct val="120000"/>
                  </a:lnSpc>
                  <a:buFont typeface="Wingdings" pitchFamily="2" charset="2"/>
                  <a:buChar char="§"/>
                </a:pPr>
                <a:r>
                  <a:rPr lang="en-US" dirty="0">
                    <a:latin typeface="Arial" panose="020B0604020202020204" pitchFamily="34" charset="0"/>
                    <a:cs typeface="Arial" panose="020B0604020202020204" pitchFamily="34" charset="0"/>
                  </a:rPr>
                  <a:t>Verify: {</a:t>
                </a:r>
                <a14:m>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𝒗</m:t>
                        </m:r>
                      </m:e>
                      <m:sub>
                        <m:r>
                          <a:rPr lang="en-US" i="1">
                            <a:latin typeface="Cambria Math" panose="02040503050406030204" pitchFamily="18" charset="0"/>
                            <a:ea typeface="Cambria Math" panose="02040503050406030204" pitchFamily="18" charset="0"/>
                          </a:rPr>
                          <m:t>1</m:t>
                        </m:r>
                      </m:sub>
                    </m:sSub>
                  </m:oMath>
                </a14:m>
                <a:r>
                  <a:rPr lang="en-US" dirty="0">
                    <a:latin typeface="Arial" panose="020B0604020202020204" pitchFamily="34" charset="0"/>
                    <a:cs typeface="Arial" panose="020B0604020202020204" pitchFamily="34" charset="0"/>
                  </a:rPr>
                  <a:t>,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𝒗</m:t>
                        </m:r>
                      </m:e>
                      <m:sub>
                        <m:r>
                          <a:rPr lang="en-US" b="0" i="1" smtClean="0">
                            <a:latin typeface="Cambria Math" panose="02040503050406030204" pitchFamily="18" charset="0"/>
                            <a:ea typeface="Cambria Math" panose="02040503050406030204" pitchFamily="18" charset="0"/>
                          </a:rPr>
                          <m:t>2</m:t>
                        </m:r>
                      </m:sub>
                    </m:sSub>
                  </m:oMath>
                </a14:m>
                <a:r>
                  <a:rPr lang="en-US" dirty="0">
                    <a:latin typeface="Arial" panose="020B0604020202020204" pitchFamily="34" charset="0"/>
                    <a:cs typeface="Arial" panose="020B0604020202020204" pitchFamily="34" charset="0"/>
                  </a:rPr>
                  <a:t>,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𝒗</m:t>
                        </m:r>
                      </m:e>
                      <m:sub>
                        <m:r>
                          <a:rPr lang="en-US" b="0" i="1" smtClean="0">
                            <a:latin typeface="Cambria Math" panose="02040503050406030204" pitchFamily="18" charset="0"/>
                            <a:ea typeface="Cambria Math" panose="02040503050406030204" pitchFamily="18" charset="0"/>
                          </a:rPr>
                          <m:t>3</m:t>
                        </m:r>
                      </m:sub>
                    </m:sSub>
                    <m:r>
                      <a:rPr lang="en-US" b="0" i="1" smtClean="0">
                        <a:latin typeface="Cambria Math" panose="02040503050406030204" pitchFamily="18" charset="0"/>
                        <a:ea typeface="Cambria Math" panose="02040503050406030204" pitchFamily="18" charset="0"/>
                      </a:rPr>
                      <m:t>}</m:t>
                    </m:r>
                  </m:oMath>
                </a14:m>
                <a:r>
                  <a:rPr lang="en-US" dirty="0">
                    <a:latin typeface="Arial" panose="020B0604020202020204" pitchFamily="34" charset="0"/>
                    <a:cs typeface="Arial" panose="020B0604020202020204" pitchFamily="34" charset="0"/>
                  </a:rPr>
                  <a:t> is a independent set</a:t>
                </a:r>
              </a:p>
            </p:txBody>
          </p:sp>
        </mc:Choice>
        <mc:Fallback>
          <p:sp>
            <p:nvSpPr>
              <p:cNvPr id="3" name="Content Placeholder 2">
                <a:extLst>
                  <a:ext uri="{FF2B5EF4-FFF2-40B4-BE49-F238E27FC236}">
                    <a16:creationId xmlns:a16="http://schemas.microsoft.com/office/drawing/2014/main" id="{37A5F363-03F9-3EFA-6591-88A79A46D76D}"/>
                  </a:ext>
                </a:extLst>
              </p:cNvPr>
              <p:cNvSpPr>
                <a:spLocks noGrp="1" noRot="1" noChangeAspect="1" noMove="1" noResize="1" noEditPoints="1" noAdjustHandles="1" noChangeArrowheads="1" noChangeShapeType="1" noTextEdit="1"/>
              </p:cNvSpPr>
              <p:nvPr>
                <p:ph idx="1"/>
              </p:nvPr>
            </p:nvSpPr>
            <p:spPr>
              <a:xfrm>
                <a:off x="838200" y="1825625"/>
                <a:ext cx="6073239" cy="4667250"/>
              </a:xfrm>
              <a:blipFill>
                <a:blip r:embed="rId2"/>
                <a:stretch>
                  <a:fillRect l="-835" t="-542" r="-835" b="-813"/>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85720FE4-0C10-84A4-273A-01881C91E849}"/>
              </a:ext>
            </a:extLst>
          </p:cNvPr>
          <p:cNvSpPr>
            <a:spLocks noGrp="1"/>
          </p:cNvSpPr>
          <p:nvPr>
            <p:ph type="sldNum" sz="quarter" idx="12"/>
          </p:nvPr>
        </p:nvSpPr>
        <p:spPr/>
        <p:txBody>
          <a:bodyPr/>
          <a:lstStyle/>
          <a:p>
            <a:fld id="{753F1077-7B91-4D11-8473-7F9D495CD0E2}" type="slidenum">
              <a:rPr lang="en-SG" smtClean="0"/>
              <a:t>20</a:t>
            </a:fld>
            <a:endParaRPr lang="en-SG"/>
          </a:p>
        </p:txBody>
      </p:sp>
      <mc:AlternateContent xmlns:mc="http://schemas.openxmlformats.org/markup-compatibility/2006">
        <mc:Choice xmlns:a14="http://schemas.microsoft.com/office/drawing/2010/main" Requires="a14">
          <p:sp>
            <p:nvSpPr>
              <p:cNvPr id="5" name="Content Placeholder 2">
                <a:extLst>
                  <a:ext uri="{FF2B5EF4-FFF2-40B4-BE49-F238E27FC236}">
                    <a16:creationId xmlns:a16="http://schemas.microsoft.com/office/drawing/2014/main" id="{6CCAC79A-5BED-BF7F-13BE-7E6A15BB8424}"/>
                  </a:ext>
                </a:extLst>
              </p:cNvPr>
              <p:cNvSpPr txBox="1">
                <a:spLocks/>
              </p:cNvSpPr>
              <p:nvPr/>
            </p:nvSpPr>
            <p:spPr>
              <a:xfrm>
                <a:off x="6911440" y="1983581"/>
                <a:ext cx="5044044" cy="450929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lnSpc>
                    <a:spcPct val="100000"/>
                  </a:lnSpc>
                  <a:buFont typeface="Courier New" panose="02070309020205020404" pitchFamily="49" charset="0"/>
                  <a:buChar char="o"/>
                </a:pPr>
                <a:r>
                  <a:rPr lang="en-US" sz="1400" dirty="0">
                    <a:latin typeface="Arial" panose="020B0604020202020204" pitchFamily="34" charset="0"/>
                    <a:cs typeface="Arial" panose="020B0604020202020204" pitchFamily="34" charset="0"/>
                  </a:rPr>
                  <a:t>Step 3: Construct matrix </a:t>
                </a:r>
                <a14:m>
                  <m:oMath xmlns:m="http://schemas.openxmlformats.org/officeDocument/2006/math">
                    <m:r>
                      <a:rPr lang="en-US" sz="1400" b="0" i="1" smtClean="0">
                        <a:latin typeface="Cambria Math" panose="02040503050406030204" pitchFamily="18" charset="0"/>
                        <a:ea typeface="Cambria Math" panose="02040503050406030204" pitchFamily="18" charset="0"/>
                      </a:rPr>
                      <m:t>𝑃</m:t>
                    </m:r>
                    <m:r>
                      <a:rPr lang="en-US" sz="1400" b="0" i="1" smtClean="0">
                        <a:latin typeface="Cambria Math" panose="02040503050406030204" pitchFamily="18" charset="0"/>
                        <a:ea typeface="Cambria Math" panose="02040503050406030204" pitchFamily="18" charset="0"/>
                      </a:rPr>
                      <m:t>=</m:t>
                    </m:r>
                    <m:d>
                      <m:dPr>
                        <m:begChr m:val="["/>
                        <m:endChr m:val="]"/>
                        <m:ctrlPr>
                          <a:rPr lang="en-US" sz="1400" b="0" i="1" smtClean="0">
                            <a:latin typeface="Cambria Math" panose="02040503050406030204" pitchFamily="18" charset="0"/>
                            <a:ea typeface="Cambria Math" panose="02040503050406030204" pitchFamily="18" charset="0"/>
                          </a:rPr>
                        </m:ctrlPr>
                      </m:dPr>
                      <m:e>
                        <m:sSub>
                          <m:sSubPr>
                            <m:ctrlPr>
                              <a:rPr lang="en-US" sz="1400" i="1" smtClean="0">
                                <a:latin typeface="Cambria Math" panose="02040503050406030204" pitchFamily="18" charset="0"/>
                                <a:ea typeface="Cambria Math" panose="02040503050406030204" pitchFamily="18" charset="0"/>
                              </a:rPr>
                            </m:ctrlPr>
                          </m:sSubPr>
                          <m:e>
                            <m:r>
                              <a:rPr lang="en-US" sz="1400" b="1" i="1">
                                <a:latin typeface="Cambria Math" panose="02040503050406030204" pitchFamily="18" charset="0"/>
                                <a:ea typeface="Cambria Math" panose="02040503050406030204" pitchFamily="18" charset="0"/>
                              </a:rPr>
                              <m:t>𝒗</m:t>
                            </m:r>
                          </m:e>
                          <m:sub>
                            <m:r>
                              <a:rPr lang="en-US" sz="1400" i="1">
                                <a:latin typeface="Cambria Math" panose="02040503050406030204" pitchFamily="18" charset="0"/>
                                <a:ea typeface="Cambria Math" panose="02040503050406030204" pitchFamily="18" charset="0"/>
                              </a:rPr>
                              <m:t>1</m:t>
                            </m:r>
                          </m:sub>
                        </m:sSub>
                        <m:r>
                          <m:rPr>
                            <m:nor/>
                          </m:rPr>
                          <a:rPr lang="en-US" sz="1400" dirty="0">
                            <a:latin typeface="Arial" panose="020B0604020202020204" pitchFamily="34" charset="0"/>
                            <a:ea typeface="Cambria Math" panose="02040503050406030204" pitchFamily="18" charset="0"/>
                            <a:cs typeface="Arial" panose="020B0604020202020204" pitchFamily="34" charset="0"/>
                          </a:rPr>
                          <m:t> </m:t>
                        </m:r>
                        <m:sSub>
                          <m:sSubPr>
                            <m:ctrlPr>
                              <a:rPr lang="en-US" sz="1400" i="1" smtClean="0">
                                <a:latin typeface="Cambria Math" panose="02040503050406030204" pitchFamily="18" charset="0"/>
                                <a:ea typeface="Cambria Math" panose="02040503050406030204" pitchFamily="18" charset="0"/>
                              </a:rPr>
                            </m:ctrlPr>
                          </m:sSubPr>
                          <m:e>
                            <m:r>
                              <a:rPr lang="en-US" sz="1400" b="1" i="1">
                                <a:latin typeface="Cambria Math" panose="02040503050406030204" pitchFamily="18" charset="0"/>
                                <a:ea typeface="Cambria Math" panose="02040503050406030204" pitchFamily="18" charset="0"/>
                              </a:rPr>
                              <m:t>𝒗</m:t>
                            </m:r>
                          </m:e>
                          <m:sub>
                            <m:r>
                              <a:rPr lang="en-US" sz="1400" i="1">
                                <a:latin typeface="Cambria Math" panose="02040503050406030204" pitchFamily="18" charset="0"/>
                                <a:ea typeface="Cambria Math" panose="02040503050406030204" pitchFamily="18" charset="0"/>
                              </a:rPr>
                              <m:t>2</m:t>
                            </m:r>
                          </m:sub>
                        </m:sSub>
                        <m:sSub>
                          <m:sSubPr>
                            <m:ctrlPr>
                              <a:rPr lang="en-US" sz="1400" i="1">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 </m:t>
                            </m:r>
                            <m:r>
                              <a:rPr lang="en-US" sz="1400" b="1" i="1">
                                <a:latin typeface="Cambria Math" panose="02040503050406030204" pitchFamily="18" charset="0"/>
                                <a:ea typeface="Cambria Math" panose="02040503050406030204" pitchFamily="18" charset="0"/>
                              </a:rPr>
                              <m:t>𝒗</m:t>
                            </m:r>
                          </m:e>
                          <m:sub>
                            <m:r>
                              <a:rPr lang="en-US" sz="1400" b="0" i="1" smtClean="0">
                                <a:latin typeface="Cambria Math" panose="02040503050406030204" pitchFamily="18" charset="0"/>
                                <a:ea typeface="Cambria Math" panose="02040503050406030204" pitchFamily="18" charset="0"/>
                              </a:rPr>
                              <m:t>3</m:t>
                            </m:r>
                          </m:sub>
                        </m:sSub>
                      </m:e>
                    </m:d>
                    <m:r>
                      <a:rPr lang="en-US" sz="1400" b="0" i="1" smtClean="0">
                        <a:latin typeface="Cambria Math" panose="02040503050406030204" pitchFamily="18" charset="0"/>
                        <a:ea typeface="Cambria Math" panose="02040503050406030204" pitchFamily="18" charset="0"/>
                      </a:rPr>
                      <m:t>=</m:t>
                    </m:r>
                    <m:d>
                      <m:dPr>
                        <m:begChr m:val="["/>
                        <m:endChr m:val="]"/>
                        <m:ctrlPr>
                          <a:rPr lang="en-US" sz="1400" i="1">
                            <a:latin typeface="Cambria Math" panose="02040503050406030204" pitchFamily="18" charset="0"/>
                            <a:ea typeface="Cambria Math" panose="02040503050406030204" pitchFamily="18" charset="0"/>
                          </a:rPr>
                        </m:ctrlPr>
                      </m:dPr>
                      <m:e>
                        <m:m>
                          <m:mPr>
                            <m:mcs>
                              <m:mc>
                                <m:mcPr>
                                  <m:count m:val="3"/>
                                  <m:mcJc m:val="center"/>
                                </m:mcPr>
                              </m:mc>
                            </m:mcs>
                            <m:ctrlPr>
                              <a:rPr lang="en-US" sz="1400" i="1">
                                <a:latin typeface="Cambria Math" panose="02040503050406030204" pitchFamily="18" charset="0"/>
                                <a:ea typeface="Cambria Math" panose="02040503050406030204" pitchFamily="18" charset="0"/>
                              </a:rPr>
                            </m:ctrlPr>
                          </m:mPr>
                          <m:mr>
                            <m:e>
                              <m:r>
                                <a:rPr lang="en-US" sz="1400" i="1">
                                  <a:latin typeface="Cambria Math" panose="02040503050406030204" pitchFamily="18" charset="0"/>
                                  <a:ea typeface="Cambria Math" panose="02040503050406030204" pitchFamily="18" charset="0"/>
                                </a:rPr>
                                <m:t>1</m:t>
                              </m:r>
                            </m:e>
                            <m:e>
                              <m:r>
                                <a:rPr lang="en-US" sz="1400" b="0" i="1" smtClean="0">
                                  <a:latin typeface="Cambria Math" panose="02040503050406030204" pitchFamily="18" charset="0"/>
                                  <a:ea typeface="Cambria Math" panose="02040503050406030204" pitchFamily="18" charset="0"/>
                                </a:rPr>
                                <m:t>−1</m:t>
                              </m:r>
                            </m:e>
                            <m:e>
                              <m:r>
                                <a:rPr lang="en-US" sz="1400" b="0" i="1" smtClean="0">
                                  <a:latin typeface="Cambria Math" panose="02040503050406030204" pitchFamily="18" charset="0"/>
                                  <a:ea typeface="Cambria Math" panose="02040503050406030204" pitchFamily="18" charset="0"/>
                                </a:rPr>
                                <m:t>−1</m:t>
                              </m:r>
                            </m:e>
                          </m:mr>
                          <m:mr>
                            <m:e>
                              <m:r>
                                <a:rPr lang="en-US" sz="1400" i="1">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1</m:t>
                              </m:r>
                            </m:e>
                            <m:e>
                              <m:r>
                                <a:rPr lang="en-US" sz="1400" b="0" i="1" smtClean="0">
                                  <a:latin typeface="Cambria Math" panose="02040503050406030204" pitchFamily="18" charset="0"/>
                                  <a:ea typeface="Cambria Math" panose="02040503050406030204" pitchFamily="18" charset="0"/>
                                </a:rPr>
                                <m:t>1</m:t>
                              </m:r>
                            </m:e>
                            <m:e>
                              <m:r>
                                <a:rPr lang="en-US" sz="1400" b="0" i="1" smtClean="0">
                                  <a:latin typeface="Cambria Math" panose="02040503050406030204" pitchFamily="18" charset="0"/>
                                  <a:ea typeface="Cambria Math" panose="02040503050406030204" pitchFamily="18" charset="0"/>
                                </a:rPr>
                                <m:t>0</m:t>
                              </m:r>
                            </m:e>
                          </m:mr>
                          <m:mr>
                            <m:e>
                              <m:r>
                                <a:rPr lang="en-US" sz="1400" b="0" i="1" smtClean="0">
                                  <a:latin typeface="Cambria Math" panose="02040503050406030204" pitchFamily="18" charset="0"/>
                                  <a:ea typeface="Cambria Math" panose="02040503050406030204" pitchFamily="18" charset="0"/>
                                </a:rPr>
                                <m:t>1</m:t>
                              </m:r>
                            </m:e>
                            <m:e>
                              <m:r>
                                <a:rPr lang="en-US" sz="1400" b="0" i="1" smtClean="0">
                                  <a:latin typeface="Cambria Math" panose="02040503050406030204" pitchFamily="18" charset="0"/>
                                  <a:ea typeface="Cambria Math" panose="02040503050406030204" pitchFamily="18" charset="0"/>
                                </a:rPr>
                                <m:t>0</m:t>
                              </m:r>
                            </m:e>
                            <m:e>
                              <m:r>
                                <a:rPr lang="en-US" sz="1400" i="1">
                                  <a:latin typeface="Cambria Math" panose="02040503050406030204" pitchFamily="18" charset="0"/>
                                  <a:ea typeface="Cambria Math" panose="02040503050406030204" pitchFamily="18" charset="0"/>
                                </a:rPr>
                                <m:t>1</m:t>
                              </m:r>
                            </m:e>
                          </m:mr>
                        </m:m>
                      </m:e>
                    </m:d>
                  </m:oMath>
                </a14:m>
                <a:endParaRPr lang="en-US" sz="1400" dirty="0">
                  <a:latin typeface="Arial" panose="020B0604020202020204" pitchFamily="34" charset="0"/>
                  <a:cs typeface="Arial" panose="020B0604020202020204" pitchFamily="34" charset="0"/>
                </a:endParaRPr>
              </a:p>
              <a:p>
                <a:pPr lvl="1">
                  <a:lnSpc>
                    <a:spcPct val="100000"/>
                  </a:lnSpc>
                  <a:buFont typeface="Courier New" panose="02070309020205020404" pitchFamily="49" charset="0"/>
                  <a:buChar char="o"/>
                </a:pPr>
                <a:endParaRPr lang="en-US" sz="1400" dirty="0">
                  <a:latin typeface="Arial" panose="020B0604020202020204" pitchFamily="34" charset="0"/>
                  <a:cs typeface="Arial" panose="020B0604020202020204" pitchFamily="34" charset="0"/>
                </a:endParaRPr>
              </a:p>
              <a:p>
                <a:pPr lvl="1">
                  <a:lnSpc>
                    <a:spcPct val="100000"/>
                  </a:lnSpc>
                  <a:buFont typeface="Courier New" panose="02070309020205020404" pitchFamily="49" charset="0"/>
                  <a:buChar char="o"/>
                </a:pPr>
                <a:r>
                  <a:rPr lang="en-US" sz="1400" dirty="0">
                    <a:latin typeface="Arial" panose="020B0604020202020204" pitchFamily="34" charset="0"/>
                    <a:cs typeface="Arial" panose="020B0604020202020204" pitchFamily="34" charset="0"/>
                  </a:rPr>
                  <a:t>Step 4: Construct the diagonal matrix </a:t>
                </a:r>
                <a14:m>
                  <m:oMath xmlns:m="http://schemas.openxmlformats.org/officeDocument/2006/math">
                    <m:r>
                      <a:rPr lang="en-US" sz="1400" b="0" i="1" smtClean="0">
                        <a:latin typeface="Cambria Math" panose="02040503050406030204" pitchFamily="18" charset="0"/>
                        <a:ea typeface="Cambria Math" panose="02040503050406030204" pitchFamily="18" charset="0"/>
                      </a:rPr>
                      <m:t>𝐷</m:t>
                    </m:r>
                    <m:r>
                      <a:rPr lang="en-US" sz="1400" b="0" i="1" smtClean="0">
                        <a:latin typeface="Cambria Math" panose="02040503050406030204" pitchFamily="18" charset="0"/>
                        <a:ea typeface="Cambria Math" panose="02040503050406030204" pitchFamily="18" charset="0"/>
                      </a:rPr>
                      <m:t>=</m:t>
                    </m:r>
                    <m:d>
                      <m:dPr>
                        <m:begChr m:val="["/>
                        <m:endChr m:val="]"/>
                        <m:ctrlPr>
                          <a:rPr lang="en-US" sz="1400" i="1">
                            <a:latin typeface="Cambria Math" panose="02040503050406030204" pitchFamily="18" charset="0"/>
                            <a:ea typeface="Cambria Math" panose="02040503050406030204" pitchFamily="18" charset="0"/>
                          </a:rPr>
                        </m:ctrlPr>
                      </m:dPr>
                      <m:e>
                        <m:m>
                          <m:mPr>
                            <m:mcs>
                              <m:mc>
                                <m:mcPr>
                                  <m:count m:val="3"/>
                                  <m:mcJc m:val="center"/>
                                </m:mcPr>
                              </m:mc>
                            </m:mcs>
                            <m:ctrlPr>
                              <a:rPr lang="en-US" sz="1400" i="1">
                                <a:latin typeface="Cambria Math" panose="02040503050406030204" pitchFamily="18" charset="0"/>
                                <a:ea typeface="Cambria Math" panose="02040503050406030204" pitchFamily="18" charset="0"/>
                              </a:rPr>
                            </m:ctrlPr>
                          </m:mPr>
                          <m:mr>
                            <m:e>
                              <m:sSub>
                                <m:sSubPr>
                                  <m:ctrlPr>
                                    <a:rPr lang="en-US" sz="1400" i="1">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𝜆</m:t>
                                  </m:r>
                                </m:e>
                                <m:sub>
                                  <m:r>
                                    <a:rPr lang="en-US" sz="1400" i="1">
                                      <a:latin typeface="Cambria Math" panose="02040503050406030204" pitchFamily="18" charset="0"/>
                                      <a:ea typeface="Cambria Math" panose="02040503050406030204" pitchFamily="18" charset="0"/>
                                    </a:rPr>
                                    <m:t>1</m:t>
                                  </m:r>
                                </m:sub>
                              </m:sSub>
                            </m:e>
                            <m:e>
                              <m:r>
                                <a:rPr lang="en-US" sz="1400" b="0" i="1" smtClean="0">
                                  <a:latin typeface="Cambria Math" panose="02040503050406030204" pitchFamily="18" charset="0"/>
                                  <a:ea typeface="Cambria Math" panose="02040503050406030204" pitchFamily="18" charset="0"/>
                                </a:rPr>
                                <m:t>0</m:t>
                              </m:r>
                            </m:e>
                            <m:e>
                              <m:r>
                                <a:rPr lang="en-US" sz="1400" b="0" i="1" smtClean="0">
                                  <a:latin typeface="Cambria Math" panose="02040503050406030204" pitchFamily="18" charset="0"/>
                                  <a:ea typeface="Cambria Math" panose="02040503050406030204" pitchFamily="18" charset="0"/>
                                </a:rPr>
                                <m:t>0</m:t>
                              </m:r>
                            </m:e>
                          </m:mr>
                          <m:mr>
                            <m:e>
                              <m:r>
                                <a:rPr lang="en-US" sz="1400" b="0" i="1" smtClean="0">
                                  <a:latin typeface="Cambria Math" panose="02040503050406030204" pitchFamily="18" charset="0"/>
                                  <a:ea typeface="Cambria Math" panose="02040503050406030204" pitchFamily="18" charset="0"/>
                                </a:rPr>
                                <m:t>0</m:t>
                              </m:r>
                            </m:e>
                            <m:e>
                              <m:sSub>
                                <m:sSubPr>
                                  <m:ctrlPr>
                                    <a:rPr lang="en-US" sz="1400" i="1">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𝜆</m:t>
                                  </m:r>
                                </m:e>
                                <m:sub>
                                  <m:r>
                                    <a:rPr lang="en-US" sz="1400" i="1">
                                      <a:latin typeface="Cambria Math" panose="02040503050406030204" pitchFamily="18" charset="0"/>
                                      <a:ea typeface="Cambria Math" panose="02040503050406030204" pitchFamily="18" charset="0"/>
                                    </a:rPr>
                                    <m:t>2</m:t>
                                  </m:r>
                                </m:sub>
                              </m:sSub>
                            </m:e>
                            <m:e>
                              <m:r>
                                <a:rPr lang="en-US" sz="1400" b="0" i="1" smtClean="0">
                                  <a:latin typeface="Cambria Math" panose="02040503050406030204" pitchFamily="18" charset="0"/>
                                  <a:ea typeface="Cambria Math" panose="02040503050406030204" pitchFamily="18" charset="0"/>
                                </a:rPr>
                                <m:t>0</m:t>
                              </m:r>
                            </m:e>
                          </m:mr>
                          <m:mr>
                            <m:e>
                              <m:r>
                                <a:rPr lang="en-US" sz="1400" b="0" i="1" smtClean="0">
                                  <a:latin typeface="Cambria Math" panose="02040503050406030204" pitchFamily="18" charset="0"/>
                                  <a:ea typeface="Cambria Math" panose="02040503050406030204" pitchFamily="18" charset="0"/>
                                </a:rPr>
                                <m:t>0</m:t>
                              </m:r>
                            </m:e>
                            <m:e>
                              <m:r>
                                <a:rPr lang="en-US" sz="1400" b="0" i="1" smtClean="0">
                                  <a:latin typeface="Cambria Math" panose="02040503050406030204" pitchFamily="18" charset="0"/>
                                  <a:ea typeface="Cambria Math" panose="02040503050406030204" pitchFamily="18" charset="0"/>
                                </a:rPr>
                                <m:t>0</m:t>
                              </m:r>
                            </m:e>
                            <m:e>
                              <m:sSub>
                                <m:sSubPr>
                                  <m:ctrlPr>
                                    <a:rPr lang="en-US" sz="1400" i="1">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𝜆</m:t>
                                  </m:r>
                                </m:e>
                                <m:sub>
                                  <m:r>
                                    <a:rPr lang="en-US" sz="1400" b="0" i="1" smtClean="0">
                                      <a:latin typeface="Cambria Math" panose="02040503050406030204" pitchFamily="18" charset="0"/>
                                      <a:ea typeface="Cambria Math" panose="02040503050406030204" pitchFamily="18" charset="0"/>
                                    </a:rPr>
                                    <m:t>3</m:t>
                                  </m:r>
                                </m:sub>
                              </m:sSub>
                            </m:e>
                          </m:mr>
                        </m:m>
                      </m:e>
                    </m:d>
                  </m:oMath>
                </a14:m>
                <a:r>
                  <a:rPr lang="en-US" sz="1400" dirty="0">
                    <a:latin typeface="Arial" panose="020B0604020202020204" pitchFamily="34" charset="0"/>
                    <a:cs typeface="Arial" panose="020B0604020202020204" pitchFamily="34" charset="0"/>
                  </a:rPr>
                  <a:t>=</a:t>
                </a:r>
                <a:r>
                  <a:rPr lang="en-US" sz="1400" dirty="0">
                    <a:latin typeface="Arial" panose="020B0604020202020204" pitchFamily="34" charset="0"/>
                    <a:ea typeface="Cambria Math" panose="02040503050406030204" pitchFamily="18" charset="0"/>
                    <a:cs typeface="Arial" panose="020B0604020202020204" pitchFamily="34" charset="0"/>
                  </a:rPr>
                  <a:t> </a:t>
                </a:r>
                <a14:m>
                  <m:oMath xmlns:m="http://schemas.openxmlformats.org/officeDocument/2006/math">
                    <m:d>
                      <m:dPr>
                        <m:begChr m:val="["/>
                        <m:endChr m:val="]"/>
                        <m:ctrlPr>
                          <a:rPr lang="en-US" sz="1400" i="1">
                            <a:latin typeface="Cambria Math" panose="02040503050406030204" pitchFamily="18" charset="0"/>
                            <a:ea typeface="Cambria Math" panose="02040503050406030204" pitchFamily="18" charset="0"/>
                          </a:rPr>
                        </m:ctrlPr>
                      </m:dPr>
                      <m:e>
                        <m:m>
                          <m:mPr>
                            <m:mcs>
                              <m:mc>
                                <m:mcPr>
                                  <m:count m:val="3"/>
                                  <m:mcJc m:val="center"/>
                                </m:mcPr>
                              </m:mc>
                            </m:mcs>
                            <m:ctrlPr>
                              <a:rPr lang="en-US" sz="1400" i="1">
                                <a:latin typeface="Cambria Math" panose="02040503050406030204" pitchFamily="18" charset="0"/>
                                <a:ea typeface="Cambria Math" panose="02040503050406030204" pitchFamily="18" charset="0"/>
                              </a:rPr>
                            </m:ctrlPr>
                          </m:mPr>
                          <m:mr>
                            <m:e>
                              <m:r>
                                <a:rPr lang="en-US" sz="1400" b="0" i="1" smtClean="0">
                                  <a:latin typeface="Cambria Math" panose="02040503050406030204" pitchFamily="18" charset="0"/>
                                  <a:ea typeface="Cambria Math" panose="02040503050406030204" pitchFamily="18" charset="0"/>
                                </a:rPr>
                                <m:t>1</m:t>
                              </m:r>
                            </m:e>
                            <m:e>
                              <m:r>
                                <a:rPr lang="en-US" sz="1400" i="1">
                                  <a:latin typeface="Cambria Math" panose="02040503050406030204" pitchFamily="18" charset="0"/>
                                  <a:ea typeface="Cambria Math" panose="02040503050406030204" pitchFamily="18" charset="0"/>
                                </a:rPr>
                                <m:t>0</m:t>
                              </m:r>
                            </m:e>
                            <m:e>
                              <m:r>
                                <a:rPr lang="en-US" sz="1400" i="1">
                                  <a:latin typeface="Cambria Math" panose="02040503050406030204" pitchFamily="18" charset="0"/>
                                  <a:ea typeface="Cambria Math" panose="02040503050406030204" pitchFamily="18" charset="0"/>
                                </a:rPr>
                                <m:t>0</m:t>
                              </m:r>
                            </m:e>
                          </m:mr>
                          <m:mr>
                            <m:e>
                              <m:r>
                                <a:rPr lang="en-US" sz="1400" i="1">
                                  <a:latin typeface="Cambria Math" panose="02040503050406030204" pitchFamily="18" charset="0"/>
                                  <a:ea typeface="Cambria Math" panose="02040503050406030204" pitchFamily="18" charset="0"/>
                                </a:rPr>
                                <m:t>0</m:t>
                              </m:r>
                            </m:e>
                            <m:e>
                              <m:r>
                                <a:rPr lang="en-US" sz="1400" b="0" i="1" smtClean="0">
                                  <a:latin typeface="Cambria Math" panose="02040503050406030204" pitchFamily="18" charset="0"/>
                                  <a:ea typeface="Cambria Math" panose="02040503050406030204" pitchFamily="18" charset="0"/>
                                </a:rPr>
                                <m:t>−2</m:t>
                              </m:r>
                            </m:e>
                            <m:e>
                              <m:r>
                                <a:rPr lang="en-US" sz="1400" i="1">
                                  <a:latin typeface="Cambria Math" panose="02040503050406030204" pitchFamily="18" charset="0"/>
                                  <a:ea typeface="Cambria Math" panose="02040503050406030204" pitchFamily="18" charset="0"/>
                                </a:rPr>
                                <m:t>0</m:t>
                              </m:r>
                            </m:e>
                          </m:mr>
                          <m:mr>
                            <m:e>
                              <m:r>
                                <a:rPr lang="en-US" sz="1400" i="1">
                                  <a:latin typeface="Cambria Math" panose="02040503050406030204" pitchFamily="18" charset="0"/>
                                  <a:ea typeface="Cambria Math" panose="02040503050406030204" pitchFamily="18" charset="0"/>
                                </a:rPr>
                                <m:t>0</m:t>
                              </m:r>
                            </m:e>
                            <m:e>
                              <m:r>
                                <a:rPr lang="en-US" sz="1400" i="1">
                                  <a:latin typeface="Cambria Math" panose="02040503050406030204" pitchFamily="18" charset="0"/>
                                  <a:ea typeface="Cambria Math" panose="02040503050406030204" pitchFamily="18" charset="0"/>
                                </a:rPr>
                                <m:t>0</m:t>
                              </m:r>
                            </m:e>
                            <m:e>
                              <m:r>
                                <a:rPr lang="en-US" sz="1400" b="0" i="1" smtClean="0">
                                  <a:latin typeface="Cambria Math" panose="02040503050406030204" pitchFamily="18" charset="0"/>
                                  <a:ea typeface="Cambria Math" panose="02040503050406030204" pitchFamily="18" charset="0"/>
                                </a:rPr>
                                <m:t>−2</m:t>
                              </m:r>
                            </m:e>
                          </m:mr>
                        </m:m>
                      </m:e>
                    </m:d>
                  </m:oMath>
                </a14:m>
                <a:endParaRPr lang="en-US" sz="1400" dirty="0">
                  <a:latin typeface="Arial" panose="020B0604020202020204" pitchFamily="34" charset="0"/>
                  <a:cs typeface="Arial" panose="020B0604020202020204" pitchFamily="34" charset="0"/>
                </a:endParaRPr>
              </a:p>
              <a:p>
                <a:pPr lvl="1">
                  <a:lnSpc>
                    <a:spcPct val="100000"/>
                  </a:lnSpc>
                  <a:buFont typeface="Courier New" panose="02070309020205020404" pitchFamily="49" charset="0"/>
                  <a:buChar char="o"/>
                </a:pPr>
                <a:endParaRPr lang="en-US" sz="1400" dirty="0">
                  <a:latin typeface="Arial" panose="020B0604020202020204" pitchFamily="34" charset="0"/>
                  <a:cs typeface="Arial" panose="020B0604020202020204" pitchFamily="34" charset="0"/>
                </a:endParaRPr>
              </a:p>
              <a:p>
                <a:pPr lvl="1">
                  <a:lnSpc>
                    <a:spcPct val="100000"/>
                  </a:lnSpc>
                  <a:buFont typeface="Courier New" panose="02070309020205020404" pitchFamily="49" charset="0"/>
                  <a:buChar char="o"/>
                </a:pPr>
                <a:r>
                  <a:rPr lang="en-US" sz="1400" dirty="0">
                    <a:latin typeface="Arial" panose="020B0604020202020204" pitchFamily="34" charset="0"/>
                    <a:cs typeface="Arial" panose="020B0604020202020204" pitchFamily="34" charset="0"/>
                  </a:rPr>
                  <a:t>Verification if </a:t>
                </a:r>
                <a14:m>
                  <m:oMath xmlns:m="http://schemas.openxmlformats.org/officeDocument/2006/math">
                    <m:r>
                      <a:rPr lang="en-US" sz="1400" b="0" i="1" smtClean="0">
                        <a:latin typeface="Cambria Math" panose="02040503050406030204" pitchFamily="18" charset="0"/>
                        <a:ea typeface="Cambria Math" panose="02040503050406030204" pitchFamily="18" charset="0"/>
                      </a:rPr>
                      <m:t>𝐴𝑃</m:t>
                    </m:r>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𝑃𝐷</m:t>
                    </m:r>
                  </m:oMath>
                </a14:m>
                <a:endParaRPr lang="en-US" sz="1400" dirty="0">
                  <a:latin typeface="Arial" panose="020B0604020202020204" pitchFamily="34" charset="0"/>
                  <a:cs typeface="Arial" panose="020B0604020202020204" pitchFamily="34" charset="0"/>
                </a:endParaRPr>
              </a:p>
              <a:p>
                <a:pPr lvl="2">
                  <a:lnSpc>
                    <a:spcPct val="100000"/>
                  </a:lnSpc>
                  <a:buFont typeface="Courier New" panose="02070309020205020404" pitchFamily="49" charset="0"/>
                  <a:buChar char="o"/>
                </a:pPr>
                <a14:m>
                  <m:oMath xmlns:m="http://schemas.openxmlformats.org/officeDocument/2006/math">
                    <m:r>
                      <a:rPr lang="en-US" sz="1200" b="0" i="1" smtClean="0">
                        <a:latin typeface="Cambria Math" panose="02040503050406030204" pitchFamily="18" charset="0"/>
                        <a:ea typeface="Cambria Math" panose="02040503050406030204" pitchFamily="18" charset="0"/>
                      </a:rPr>
                      <m:t>𝐴𝑃</m:t>
                    </m:r>
                    <m:r>
                      <a:rPr lang="en-US" sz="1200" b="0" i="1" smtClean="0">
                        <a:latin typeface="Cambria Math" panose="02040503050406030204" pitchFamily="18" charset="0"/>
                        <a:ea typeface="Cambria Math" panose="02040503050406030204" pitchFamily="18" charset="0"/>
                      </a:rPr>
                      <m:t>=</m:t>
                    </m:r>
                  </m:oMath>
                </a14:m>
                <a:r>
                  <a:rPr lang="en-US" sz="1200" dirty="0">
                    <a:latin typeface="Arial" panose="020B0604020202020204" pitchFamily="34" charset="0"/>
                    <a:cs typeface="Arial" panose="020B0604020202020204" pitchFamily="34" charset="0"/>
                  </a:rPr>
                  <a:t> </a:t>
                </a:r>
                <a14:m>
                  <m:oMath xmlns:m="http://schemas.openxmlformats.org/officeDocument/2006/math">
                    <m:d>
                      <m:dPr>
                        <m:begChr m:val="["/>
                        <m:endChr m:val="]"/>
                        <m:ctrlPr>
                          <a:rPr lang="en-US" sz="1200" i="1">
                            <a:latin typeface="Cambria Math" panose="02040503050406030204" pitchFamily="18" charset="0"/>
                            <a:ea typeface="Cambria Math" panose="02040503050406030204" pitchFamily="18" charset="0"/>
                          </a:rPr>
                        </m:ctrlPr>
                      </m:dPr>
                      <m:e>
                        <m:m>
                          <m:mPr>
                            <m:mcs>
                              <m:mc>
                                <m:mcPr>
                                  <m:count m:val="3"/>
                                  <m:mcJc m:val="center"/>
                                </m:mcPr>
                              </m:mc>
                            </m:mcs>
                            <m:ctrlPr>
                              <a:rPr lang="en-US" sz="1200" i="1">
                                <a:latin typeface="Cambria Math" panose="02040503050406030204" pitchFamily="18" charset="0"/>
                                <a:ea typeface="Cambria Math" panose="02040503050406030204" pitchFamily="18" charset="0"/>
                              </a:rPr>
                            </m:ctrlPr>
                          </m:mPr>
                          <m:mr>
                            <m:e>
                              <m:r>
                                <m:rPr>
                                  <m:brk m:alnAt="7"/>
                                </m:rPr>
                                <a:rPr lang="en-US" sz="1200" i="1">
                                  <a:latin typeface="Cambria Math" panose="02040503050406030204" pitchFamily="18" charset="0"/>
                                  <a:ea typeface="Cambria Math" panose="02040503050406030204" pitchFamily="18" charset="0"/>
                                </a:rPr>
                                <m:t>1</m:t>
                              </m:r>
                            </m:e>
                            <m:e>
                              <m:r>
                                <a:rPr lang="en-US" sz="1200" i="1">
                                  <a:latin typeface="Cambria Math" panose="02040503050406030204" pitchFamily="18" charset="0"/>
                                  <a:ea typeface="Cambria Math" panose="02040503050406030204" pitchFamily="18" charset="0"/>
                                </a:rPr>
                                <m:t>3</m:t>
                              </m:r>
                            </m:e>
                            <m:e>
                              <m:r>
                                <a:rPr lang="en-US" sz="1200" i="1">
                                  <a:latin typeface="Cambria Math" panose="02040503050406030204" pitchFamily="18" charset="0"/>
                                  <a:ea typeface="Cambria Math" panose="02040503050406030204" pitchFamily="18" charset="0"/>
                                </a:rPr>
                                <m:t>3</m:t>
                              </m:r>
                            </m:e>
                          </m:mr>
                          <m:mr>
                            <m:e>
                              <m:r>
                                <a:rPr lang="en-US" sz="1200" i="1">
                                  <a:latin typeface="Cambria Math" panose="02040503050406030204" pitchFamily="18" charset="0"/>
                                  <a:ea typeface="Cambria Math" panose="02040503050406030204" pitchFamily="18" charset="0"/>
                                </a:rPr>
                                <m:t>−3</m:t>
                              </m:r>
                            </m:e>
                            <m:e>
                              <m:r>
                                <a:rPr lang="en-US" sz="1200" i="1">
                                  <a:latin typeface="Cambria Math" panose="02040503050406030204" pitchFamily="18" charset="0"/>
                                  <a:ea typeface="Cambria Math" panose="02040503050406030204" pitchFamily="18" charset="0"/>
                                </a:rPr>
                                <m:t>−5</m:t>
                              </m:r>
                            </m:e>
                            <m:e>
                              <m:r>
                                <a:rPr lang="en-US" sz="1200" i="1">
                                  <a:latin typeface="Cambria Math" panose="02040503050406030204" pitchFamily="18" charset="0"/>
                                  <a:ea typeface="Cambria Math" panose="02040503050406030204" pitchFamily="18" charset="0"/>
                                </a:rPr>
                                <m:t>−3</m:t>
                              </m:r>
                            </m:e>
                          </m:mr>
                          <m:mr>
                            <m:e>
                              <m:r>
                                <a:rPr lang="en-US" sz="1200" i="1">
                                  <a:latin typeface="Cambria Math" panose="02040503050406030204" pitchFamily="18" charset="0"/>
                                  <a:ea typeface="Cambria Math" panose="02040503050406030204" pitchFamily="18" charset="0"/>
                                </a:rPr>
                                <m:t>3</m:t>
                              </m:r>
                            </m:e>
                            <m:e>
                              <m:r>
                                <a:rPr lang="en-US" sz="1200" i="1">
                                  <a:latin typeface="Cambria Math" panose="02040503050406030204" pitchFamily="18" charset="0"/>
                                  <a:ea typeface="Cambria Math" panose="02040503050406030204" pitchFamily="18" charset="0"/>
                                </a:rPr>
                                <m:t>3</m:t>
                              </m:r>
                            </m:e>
                            <m:e>
                              <m:r>
                                <a:rPr lang="en-US" sz="1200" i="1">
                                  <a:latin typeface="Cambria Math" panose="02040503050406030204" pitchFamily="18" charset="0"/>
                                  <a:ea typeface="Cambria Math" panose="02040503050406030204" pitchFamily="18" charset="0"/>
                                </a:rPr>
                                <m:t>1</m:t>
                              </m:r>
                            </m:e>
                          </m:mr>
                        </m:m>
                      </m:e>
                    </m:d>
                  </m:oMath>
                </a14:m>
                <a:r>
                  <a:rPr lang="en-US" sz="1200" dirty="0">
                    <a:latin typeface="Arial" panose="020B0604020202020204" pitchFamily="34" charset="0"/>
                    <a:ea typeface="Cambria Math" panose="02040503050406030204" pitchFamily="18" charset="0"/>
                    <a:cs typeface="Arial" panose="020B0604020202020204" pitchFamily="34" charset="0"/>
                  </a:rPr>
                  <a:t> </a:t>
                </a:r>
                <a14:m>
                  <m:oMath xmlns:m="http://schemas.openxmlformats.org/officeDocument/2006/math">
                    <m:d>
                      <m:dPr>
                        <m:begChr m:val="["/>
                        <m:endChr m:val="]"/>
                        <m:ctrlPr>
                          <a:rPr lang="en-US" sz="1200" i="1">
                            <a:latin typeface="Cambria Math" panose="02040503050406030204" pitchFamily="18" charset="0"/>
                            <a:ea typeface="Cambria Math" panose="02040503050406030204" pitchFamily="18" charset="0"/>
                          </a:rPr>
                        </m:ctrlPr>
                      </m:dPr>
                      <m:e>
                        <m:m>
                          <m:mPr>
                            <m:mcs>
                              <m:mc>
                                <m:mcPr>
                                  <m:count m:val="3"/>
                                  <m:mcJc m:val="center"/>
                                </m:mcPr>
                              </m:mc>
                            </m:mcs>
                            <m:ctrlPr>
                              <a:rPr lang="en-US" sz="1200" i="1">
                                <a:latin typeface="Cambria Math" panose="02040503050406030204" pitchFamily="18" charset="0"/>
                                <a:ea typeface="Cambria Math" panose="02040503050406030204" pitchFamily="18" charset="0"/>
                              </a:rPr>
                            </m:ctrlPr>
                          </m:mPr>
                          <m:mr>
                            <m:e>
                              <m:r>
                                <a:rPr lang="en-US" sz="1200" i="1">
                                  <a:latin typeface="Cambria Math" panose="02040503050406030204" pitchFamily="18" charset="0"/>
                                  <a:ea typeface="Cambria Math" panose="02040503050406030204" pitchFamily="18" charset="0"/>
                                </a:rPr>
                                <m:t>1</m:t>
                              </m:r>
                            </m:e>
                            <m:e>
                              <m:r>
                                <a:rPr lang="en-US" sz="1200" i="1">
                                  <a:latin typeface="Cambria Math" panose="02040503050406030204" pitchFamily="18" charset="0"/>
                                  <a:ea typeface="Cambria Math" panose="02040503050406030204" pitchFamily="18" charset="0"/>
                                </a:rPr>
                                <m:t>−1</m:t>
                              </m:r>
                            </m:e>
                            <m:e>
                              <m:r>
                                <a:rPr lang="en-US" sz="1200" i="1">
                                  <a:latin typeface="Cambria Math" panose="02040503050406030204" pitchFamily="18" charset="0"/>
                                  <a:ea typeface="Cambria Math" panose="02040503050406030204" pitchFamily="18" charset="0"/>
                                </a:rPr>
                                <m:t>−1</m:t>
                              </m:r>
                            </m:e>
                          </m:mr>
                          <m:mr>
                            <m:e>
                              <m:r>
                                <a:rPr lang="en-US" sz="1200" i="1">
                                  <a:latin typeface="Cambria Math" panose="02040503050406030204" pitchFamily="18" charset="0"/>
                                  <a:ea typeface="Cambria Math" panose="02040503050406030204" pitchFamily="18" charset="0"/>
                                </a:rPr>
                                <m:t>−1</m:t>
                              </m:r>
                            </m:e>
                            <m:e>
                              <m:r>
                                <a:rPr lang="en-US" sz="1200" i="1">
                                  <a:latin typeface="Cambria Math" panose="02040503050406030204" pitchFamily="18" charset="0"/>
                                  <a:ea typeface="Cambria Math" panose="02040503050406030204" pitchFamily="18" charset="0"/>
                                </a:rPr>
                                <m:t>1</m:t>
                              </m:r>
                            </m:e>
                            <m:e>
                              <m:r>
                                <a:rPr lang="en-US" sz="1200" i="1">
                                  <a:latin typeface="Cambria Math" panose="02040503050406030204" pitchFamily="18" charset="0"/>
                                  <a:ea typeface="Cambria Math" panose="02040503050406030204" pitchFamily="18" charset="0"/>
                                </a:rPr>
                                <m:t>0</m:t>
                              </m:r>
                            </m:e>
                          </m:mr>
                          <m:mr>
                            <m:e>
                              <m:r>
                                <a:rPr lang="en-US" sz="1200" i="1">
                                  <a:latin typeface="Cambria Math" panose="02040503050406030204" pitchFamily="18" charset="0"/>
                                  <a:ea typeface="Cambria Math" panose="02040503050406030204" pitchFamily="18" charset="0"/>
                                </a:rPr>
                                <m:t>1</m:t>
                              </m:r>
                            </m:e>
                            <m:e>
                              <m:r>
                                <a:rPr lang="en-US" sz="1200" i="1">
                                  <a:latin typeface="Cambria Math" panose="02040503050406030204" pitchFamily="18" charset="0"/>
                                  <a:ea typeface="Cambria Math" panose="02040503050406030204" pitchFamily="18" charset="0"/>
                                </a:rPr>
                                <m:t>0</m:t>
                              </m:r>
                            </m:e>
                            <m:e>
                              <m:r>
                                <a:rPr lang="en-US" sz="1200" i="1">
                                  <a:latin typeface="Cambria Math" panose="02040503050406030204" pitchFamily="18" charset="0"/>
                                  <a:ea typeface="Cambria Math" panose="02040503050406030204" pitchFamily="18" charset="0"/>
                                </a:rPr>
                                <m:t>1</m:t>
                              </m:r>
                            </m:e>
                          </m:mr>
                        </m:m>
                      </m:e>
                    </m:d>
                    <m:r>
                      <a:rPr lang="en-US" sz="1200" b="0" i="0" smtClean="0">
                        <a:latin typeface="Cambria Math" panose="02040503050406030204" pitchFamily="18" charset="0"/>
                        <a:ea typeface="Cambria Math" panose="02040503050406030204" pitchFamily="18" charset="0"/>
                      </a:rPr>
                      <m:t>=</m:t>
                    </m:r>
                    <m:d>
                      <m:dPr>
                        <m:begChr m:val="["/>
                        <m:endChr m:val="]"/>
                        <m:ctrlPr>
                          <a:rPr lang="en-US" sz="1200" i="1">
                            <a:latin typeface="Cambria Math" panose="02040503050406030204" pitchFamily="18" charset="0"/>
                            <a:ea typeface="Cambria Math" panose="02040503050406030204" pitchFamily="18" charset="0"/>
                          </a:rPr>
                        </m:ctrlPr>
                      </m:dPr>
                      <m:e>
                        <m:m>
                          <m:mPr>
                            <m:mcs>
                              <m:mc>
                                <m:mcPr>
                                  <m:count m:val="3"/>
                                  <m:mcJc m:val="center"/>
                                </m:mcPr>
                              </m:mc>
                            </m:mcs>
                            <m:ctrlPr>
                              <a:rPr lang="en-US" sz="1200" i="1">
                                <a:latin typeface="Cambria Math" panose="02040503050406030204" pitchFamily="18" charset="0"/>
                                <a:ea typeface="Cambria Math" panose="02040503050406030204" pitchFamily="18" charset="0"/>
                              </a:rPr>
                            </m:ctrlPr>
                          </m:mPr>
                          <m:mr>
                            <m:e>
                              <m:r>
                                <a:rPr lang="en-US" sz="1200" i="1">
                                  <a:latin typeface="Cambria Math" panose="02040503050406030204" pitchFamily="18" charset="0"/>
                                  <a:ea typeface="Cambria Math" panose="02040503050406030204" pitchFamily="18" charset="0"/>
                                </a:rPr>
                                <m:t>1</m:t>
                              </m:r>
                            </m:e>
                            <m:e>
                              <m:r>
                                <a:rPr lang="en-US" sz="1200" b="0" i="1" smtClean="0">
                                  <a:latin typeface="Cambria Math" panose="02040503050406030204" pitchFamily="18" charset="0"/>
                                  <a:ea typeface="Cambria Math" panose="02040503050406030204" pitchFamily="18" charset="0"/>
                                </a:rPr>
                                <m:t>2</m:t>
                              </m:r>
                            </m:e>
                            <m:e>
                              <m:r>
                                <a:rPr lang="en-US" sz="1200" b="0" i="1" smtClean="0">
                                  <a:latin typeface="Cambria Math" panose="02040503050406030204" pitchFamily="18" charset="0"/>
                                  <a:ea typeface="Cambria Math" panose="02040503050406030204" pitchFamily="18" charset="0"/>
                                </a:rPr>
                                <m:t>2</m:t>
                              </m:r>
                            </m:e>
                          </m:mr>
                          <m:mr>
                            <m:e>
                              <m:r>
                                <a:rPr lang="en-US" sz="1200" i="1">
                                  <a:latin typeface="Cambria Math" panose="02040503050406030204" pitchFamily="18" charset="0"/>
                                  <a:ea typeface="Cambria Math" panose="02040503050406030204" pitchFamily="18" charset="0"/>
                                </a:rPr>
                                <m:t>−1</m:t>
                              </m:r>
                            </m:e>
                            <m:e>
                              <m:r>
                                <a:rPr lang="en-US" sz="1200" b="0" i="1" smtClean="0">
                                  <a:latin typeface="Cambria Math" panose="02040503050406030204" pitchFamily="18" charset="0"/>
                                  <a:ea typeface="Cambria Math" panose="02040503050406030204" pitchFamily="18" charset="0"/>
                                </a:rPr>
                                <m:t>−2</m:t>
                              </m:r>
                            </m:e>
                            <m:e>
                              <m:r>
                                <a:rPr lang="en-US" sz="1200" i="1">
                                  <a:latin typeface="Cambria Math" panose="02040503050406030204" pitchFamily="18" charset="0"/>
                                  <a:ea typeface="Cambria Math" panose="02040503050406030204" pitchFamily="18" charset="0"/>
                                </a:rPr>
                                <m:t>0</m:t>
                              </m:r>
                            </m:e>
                          </m:mr>
                          <m:mr>
                            <m:e>
                              <m:r>
                                <a:rPr lang="en-US" sz="1200" i="1">
                                  <a:latin typeface="Cambria Math" panose="02040503050406030204" pitchFamily="18" charset="0"/>
                                  <a:ea typeface="Cambria Math" panose="02040503050406030204" pitchFamily="18" charset="0"/>
                                </a:rPr>
                                <m:t>1</m:t>
                              </m:r>
                            </m:e>
                            <m:e>
                              <m:r>
                                <a:rPr lang="en-US" sz="1200" i="1">
                                  <a:latin typeface="Cambria Math" panose="02040503050406030204" pitchFamily="18" charset="0"/>
                                  <a:ea typeface="Cambria Math" panose="02040503050406030204" pitchFamily="18" charset="0"/>
                                </a:rPr>
                                <m:t>0</m:t>
                              </m:r>
                            </m:e>
                            <m:e>
                              <m:r>
                                <a:rPr lang="en-US" sz="1200" b="0" i="1" smtClean="0">
                                  <a:latin typeface="Cambria Math" panose="02040503050406030204" pitchFamily="18" charset="0"/>
                                  <a:ea typeface="Cambria Math" panose="02040503050406030204" pitchFamily="18" charset="0"/>
                                </a:rPr>
                                <m:t>−2</m:t>
                              </m:r>
                            </m:e>
                          </m:mr>
                        </m:m>
                      </m:e>
                    </m:d>
                  </m:oMath>
                </a14:m>
                <a:endParaRPr lang="en-US" sz="1200" dirty="0">
                  <a:latin typeface="Arial" panose="020B0604020202020204" pitchFamily="34" charset="0"/>
                  <a:cs typeface="Arial" panose="020B0604020202020204" pitchFamily="34" charset="0"/>
                </a:endParaRPr>
              </a:p>
              <a:p>
                <a:pPr lvl="2">
                  <a:lnSpc>
                    <a:spcPct val="100000"/>
                  </a:lnSpc>
                  <a:buFont typeface="Courier New" panose="02070309020205020404" pitchFamily="49" charset="0"/>
                  <a:buChar char="o"/>
                </a:pPr>
                <a14:m>
                  <m:oMath xmlns:m="http://schemas.openxmlformats.org/officeDocument/2006/math">
                    <m:r>
                      <a:rPr lang="en-US" sz="1200" b="0" i="1" smtClean="0">
                        <a:latin typeface="Cambria Math" panose="02040503050406030204" pitchFamily="18" charset="0"/>
                        <a:ea typeface="Cambria Math" panose="02040503050406030204" pitchFamily="18" charset="0"/>
                      </a:rPr>
                      <m:t>𝑃𝐷</m:t>
                    </m:r>
                    <m:r>
                      <a:rPr lang="en-US" sz="1200" b="0" i="1" smtClean="0">
                        <a:latin typeface="Cambria Math" panose="02040503050406030204" pitchFamily="18" charset="0"/>
                        <a:ea typeface="Cambria Math" panose="02040503050406030204" pitchFamily="18" charset="0"/>
                      </a:rPr>
                      <m:t>=</m:t>
                    </m:r>
                  </m:oMath>
                </a14:m>
                <a:r>
                  <a:rPr lang="en-US" sz="1200" dirty="0">
                    <a:latin typeface="Arial" panose="020B0604020202020204" pitchFamily="34" charset="0"/>
                    <a:ea typeface="Cambria Math" panose="02040503050406030204" pitchFamily="18" charset="0"/>
                    <a:cs typeface="Arial" panose="020B0604020202020204" pitchFamily="34" charset="0"/>
                  </a:rPr>
                  <a:t> </a:t>
                </a:r>
                <a14:m>
                  <m:oMath xmlns:m="http://schemas.openxmlformats.org/officeDocument/2006/math">
                    <m:d>
                      <m:dPr>
                        <m:begChr m:val="["/>
                        <m:endChr m:val="]"/>
                        <m:ctrlPr>
                          <a:rPr lang="en-US" sz="1200" i="1">
                            <a:latin typeface="Cambria Math" panose="02040503050406030204" pitchFamily="18" charset="0"/>
                            <a:ea typeface="Cambria Math" panose="02040503050406030204" pitchFamily="18" charset="0"/>
                          </a:rPr>
                        </m:ctrlPr>
                      </m:dPr>
                      <m:e>
                        <m:m>
                          <m:mPr>
                            <m:mcs>
                              <m:mc>
                                <m:mcPr>
                                  <m:count m:val="3"/>
                                  <m:mcJc m:val="center"/>
                                </m:mcPr>
                              </m:mc>
                            </m:mcs>
                            <m:ctrlPr>
                              <a:rPr lang="en-US" sz="1200" i="1">
                                <a:latin typeface="Cambria Math" panose="02040503050406030204" pitchFamily="18" charset="0"/>
                                <a:ea typeface="Cambria Math" panose="02040503050406030204" pitchFamily="18" charset="0"/>
                              </a:rPr>
                            </m:ctrlPr>
                          </m:mPr>
                          <m:mr>
                            <m:e>
                              <m:r>
                                <a:rPr lang="en-US" sz="1200" i="1">
                                  <a:latin typeface="Cambria Math" panose="02040503050406030204" pitchFamily="18" charset="0"/>
                                  <a:ea typeface="Cambria Math" panose="02040503050406030204" pitchFamily="18" charset="0"/>
                                </a:rPr>
                                <m:t>1</m:t>
                              </m:r>
                            </m:e>
                            <m:e>
                              <m:r>
                                <a:rPr lang="en-US" sz="1200" i="1">
                                  <a:latin typeface="Cambria Math" panose="02040503050406030204" pitchFamily="18" charset="0"/>
                                  <a:ea typeface="Cambria Math" panose="02040503050406030204" pitchFamily="18" charset="0"/>
                                </a:rPr>
                                <m:t>−1</m:t>
                              </m:r>
                            </m:e>
                            <m:e>
                              <m:r>
                                <a:rPr lang="en-US" sz="1200" i="1">
                                  <a:latin typeface="Cambria Math" panose="02040503050406030204" pitchFamily="18" charset="0"/>
                                  <a:ea typeface="Cambria Math" panose="02040503050406030204" pitchFamily="18" charset="0"/>
                                </a:rPr>
                                <m:t>−1</m:t>
                              </m:r>
                            </m:e>
                          </m:mr>
                          <m:mr>
                            <m:e>
                              <m:r>
                                <a:rPr lang="en-US" sz="1200" i="1">
                                  <a:latin typeface="Cambria Math" panose="02040503050406030204" pitchFamily="18" charset="0"/>
                                  <a:ea typeface="Cambria Math" panose="02040503050406030204" pitchFamily="18" charset="0"/>
                                </a:rPr>
                                <m:t>−1</m:t>
                              </m:r>
                            </m:e>
                            <m:e>
                              <m:r>
                                <a:rPr lang="en-US" sz="1200" i="1">
                                  <a:latin typeface="Cambria Math" panose="02040503050406030204" pitchFamily="18" charset="0"/>
                                  <a:ea typeface="Cambria Math" panose="02040503050406030204" pitchFamily="18" charset="0"/>
                                </a:rPr>
                                <m:t>1</m:t>
                              </m:r>
                            </m:e>
                            <m:e>
                              <m:r>
                                <a:rPr lang="en-US" sz="1200" i="1">
                                  <a:latin typeface="Cambria Math" panose="02040503050406030204" pitchFamily="18" charset="0"/>
                                  <a:ea typeface="Cambria Math" panose="02040503050406030204" pitchFamily="18" charset="0"/>
                                </a:rPr>
                                <m:t>0</m:t>
                              </m:r>
                            </m:e>
                          </m:mr>
                          <m:mr>
                            <m:e>
                              <m:r>
                                <a:rPr lang="en-US" sz="1200" i="1">
                                  <a:latin typeface="Cambria Math" panose="02040503050406030204" pitchFamily="18" charset="0"/>
                                  <a:ea typeface="Cambria Math" panose="02040503050406030204" pitchFamily="18" charset="0"/>
                                </a:rPr>
                                <m:t>1</m:t>
                              </m:r>
                            </m:e>
                            <m:e>
                              <m:r>
                                <a:rPr lang="en-US" sz="1200" i="1">
                                  <a:latin typeface="Cambria Math" panose="02040503050406030204" pitchFamily="18" charset="0"/>
                                  <a:ea typeface="Cambria Math" panose="02040503050406030204" pitchFamily="18" charset="0"/>
                                </a:rPr>
                                <m:t>0</m:t>
                              </m:r>
                            </m:e>
                            <m:e>
                              <m:r>
                                <a:rPr lang="en-US" sz="1200" i="1">
                                  <a:latin typeface="Cambria Math" panose="02040503050406030204" pitchFamily="18" charset="0"/>
                                  <a:ea typeface="Cambria Math" panose="02040503050406030204" pitchFamily="18" charset="0"/>
                                </a:rPr>
                                <m:t>1</m:t>
                              </m:r>
                            </m:e>
                          </m:mr>
                        </m:m>
                      </m:e>
                    </m:d>
                  </m:oMath>
                </a14:m>
                <a:r>
                  <a:rPr lang="en-US" sz="1200" dirty="0">
                    <a:latin typeface="Arial" panose="020B0604020202020204" pitchFamily="34" charset="0"/>
                    <a:ea typeface="Cambria Math" panose="02040503050406030204" pitchFamily="18" charset="0"/>
                    <a:cs typeface="Arial" panose="020B0604020202020204" pitchFamily="34" charset="0"/>
                  </a:rPr>
                  <a:t> </a:t>
                </a:r>
                <a14:m>
                  <m:oMath xmlns:m="http://schemas.openxmlformats.org/officeDocument/2006/math">
                    <m:d>
                      <m:dPr>
                        <m:begChr m:val="["/>
                        <m:endChr m:val="]"/>
                        <m:ctrlPr>
                          <a:rPr lang="en-US" sz="1200" i="1" smtClean="0">
                            <a:latin typeface="Cambria Math" panose="02040503050406030204" pitchFamily="18" charset="0"/>
                            <a:ea typeface="Cambria Math" panose="02040503050406030204" pitchFamily="18" charset="0"/>
                          </a:rPr>
                        </m:ctrlPr>
                      </m:dPr>
                      <m:e>
                        <m:m>
                          <m:mPr>
                            <m:mcs>
                              <m:mc>
                                <m:mcPr>
                                  <m:count m:val="3"/>
                                  <m:mcJc m:val="center"/>
                                </m:mcPr>
                              </m:mc>
                            </m:mcs>
                            <m:ctrlPr>
                              <a:rPr lang="en-US" sz="1200" i="1">
                                <a:latin typeface="Cambria Math" panose="02040503050406030204" pitchFamily="18" charset="0"/>
                                <a:ea typeface="Cambria Math" panose="02040503050406030204" pitchFamily="18" charset="0"/>
                              </a:rPr>
                            </m:ctrlPr>
                          </m:mPr>
                          <m:mr>
                            <m:e>
                              <m:r>
                                <a:rPr lang="en-US" sz="1200" i="1">
                                  <a:latin typeface="Cambria Math" panose="02040503050406030204" pitchFamily="18" charset="0"/>
                                  <a:ea typeface="Cambria Math" panose="02040503050406030204" pitchFamily="18" charset="0"/>
                                </a:rPr>
                                <m:t>1</m:t>
                              </m:r>
                            </m:e>
                            <m:e>
                              <m:r>
                                <a:rPr lang="en-US" sz="1200" i="1">
                                  <a:latin typeface="Cambria Math" panose="02040503050406030204" pitchFamily="18" charset="0"/>
                                  <a:ea typeface="Cambria Math" panose="02040503050406030204" pitchFamily="18" charset="0"/>
                                </a:rPr>
                                <m:t>0</m:t>
                              </m:r>
                            </m:e>
                            <m:e>
                              <m:r>
                                <a:rPr lang="en-US" sz="1200" i="1">
                                  <a:latin typeface="Cambria Math" panose="02040503050406030204" pitchFamily="18" charset="0"/>
                                  <a:ea typeface="Cambria Math" panose="02040503050406030204" pitchFamily="18" charset="0"/>
                                </a:rPr>
                                <m:t>0</m:t>
                              </m:r>
                            </m:e>
                          </m:mr>
                          <m:mr>
                            <m:e>
                              <m:r>
                                <a:rPr lang="en-US" sz="1200" i="1">
                                  <a:latin typeface="Cambria Math" panose="02040503050406030204" pitchFamily="18" charset="0"/>
                                  <a:ea typeface="Cambria Math" panose="02040503050406030204" pitchFamily="18" charset="0"/>
                                </a:rPr>
                                <m:t>0</m:t>
                              </m:r>
                            </m:e>
                            <m:e>
                              <m:r>
                                <a:rPr lang="en-US" sz="1200" i="1">
                                  <a:latin typeface="Cambria Math" panose="02040503050406030204" pitchFamily="18" charset="0"/>
                                  <a:ea typeface="Cambria Math" panose="02040503050406030204" pitchFamily="18" charset="0"/>
                                </a:rPr>
                                <m:t>−2</m:t>
                              </m:r>
                            </m:e>
                            <m:e>
                              <m:r>
                                <a:rPr lang="en-US" sz="1200" i="1">
                                  <a:latin typeface="Cambria Math" panose="02040503050406030204" pitchFamily="18" charset="0"/>
                                  <a:ea typeface="Cambria Math" panose="02040503050406030204" pitchFamily="18" charset="0"/>
                                </a:rPr>
                                <m:t>0</m:t>
                              </m:r>
                            </m:e>
                          </m:mr>
                          <m:mr>
                            <m:e>
                              <m:r>
                                <a:rPr lang="en-US" sz="1200" i="1">
                                  <a:latin typeface="Cambria Math" panose="02040503050406030204" pitchFamily="18" charset="0"/>
                                  <a:ea typeface="Cambria Math" panose="02040503050406030204" pitchFamily="18" charset="0"/>
                                </a:rPr>
                                <m:t>0</m:t>
                              </m:r>
                            </m:e>
                            <m:e>
                              <m:r>
                                <a:rPr lang="en-US" sz="1200" i="1">
                                  <a:latin typeface="Cambria Math" panose="02040503050406030204" pitchFamily="18" charset="0"/>
                                  <a:ea typeface="Cambria Math" panose="02040503050406030204" pitchFamily="18" charset="0"/>
                                </a:rPr>
                                <m:t>0</m:t>
                              </m:r>
                            </m:e>
                            <m:e>
                              <m:r>
                                <a:rPr lang="en-US" sz="1200" i="1">
                                  <a:latin typeface="Cambria Math" panose="02040503050406030204" pitchFamily="18" charset="0"/>
                                  <a:ea typeface="Cambria Math" panose="02040503050406030204" pitchFamily="18" charset="0"/>
                                </a:rPr>
                                <m:t>−2</m:t>
                              </m:r>
                            </m:e>
                          </m:mr>
                        </m:m>
                      </m:e>
                    </m:d>
                    <m:r>
                      <a:rPr lang="en-US" sz="1200" b="0" i="1" smtClean="0">
                        <a:latin typeface="Cambria Math" panose="02040503050406030204" pitchFamily="18" charset="0"/>
                        <a:ea typeface="Cambria Math" panose="02040503050406030204" pitchFamily="18" charset="0"/>
                      </a:rPr>
                      <m:t>=</m:t>
                    </m:r>
                  </m:oMath>
                </a14:m>
                <a:r>
                  <a:rPr lang="en-US" sz="1200" dirty="0">
                    <a:latin typeface="Arial" panose="020B0604020202020204" pitchFamily="34" charset="0"/>
                    <a:ea typeface="Cambria Math" panose="02040503050406030204" pitchFamily="18" charset="0"/>
                    <a:cs typeface="Arial" panose="020B0604020202020204" pitchFamily="34" charset="0"/>
                  </a:rPr>
                  <a:t> </a:t>
                </a:r>
                <a14:m>
                  <m:oMath xmlns:m="http://schemas.openxmlformats.org/officeDocument/2006/math">
                    <m:d>
                      <m:dPr>
                        <m:begChr m:val="["/>
                        <m:endChr m:val="]"/>
                        <m:ctrlPr>
                          <a:rPr lang="en-US" sz="1200" i="1">
                            <a:latin typeface="Cambria Math" panose="02040503050406030204" pitchFamily="18" charset="0"/>
                            <a:ea typeface="Cambria Math" panose="02040503050406030204" pitchFamily="18" charset="0"/>
                          </a:rPr>
                        </m:ctrlPr>
                      </m:dPr>
                      <m:e>
                        <m:m>
                          <m:mPr>
                            <m:mcs>
                              <m:mc>
                                <m:mcPr>
                                  <m:count m:val="3"/>
                                  <m:mcJc m:val="center"/>
                                </m:mcPr>
                              </m:mc>
                            </m:mcs>
                            <m:ctrlPr>
                              <a:rPr lang="en-US" sz="1200" i="1">
                                <a:latin typeface="Cambria Math" panose="02040503050406030204" pitchFamily="18" charset="0"/>
                                <a:ea typeface="Cambria Math" panose="02040503050406030204" pitchFamily="18" charset="0"/>
                              </a:rPr>
                            </m:ctrlPr>
                          </m:mPr>
                          <m:mr>
                            <m:e>
                              <m:r>
                                <a:rPr lang="en-US" sz="1200" i="1">
                                  <a:latin typeface="Cambria Math" panose="02040503050406030204" pitchFamily="18" charset="0"/>
                                  <a:ea typeface="Cambria Math" panose="02040503050406030204" pitchFamily="18" charset="0"/>
                                </a:rPr>
                                <m:t>1</m:t>
                              </m:r>
                            </m:e>
                            <m:e>
                              <m:r>
                                <a:rPr lang="en-US" sz="1200" i="1">
                                  <a:latin typeface="Cambria Math" panose="02040503050406030204" pitchFamily="18" charset="0"/>
                                  <a:ea typeface="Cambria Math" panose="02040503050406030204" pitchFamily="18" charset="0"/>
                                </a:rPr>
                                <m:t>2</m:t>
                              </m:r>
                            </m:e>
                            <m:e>
                              <m:r>
                                <a:rPr lang="en-US" sz="1200" i="1">
                                  <a:latin typeface="Cambria Math" panose="02040503050406030204" pitchFamily="18" charset="0"/>
                                  <a:ea typeface="Cambria Math" panose="02040503050406030204" pitchFamily="18" charset="0"/>
                                </a:rPr>
                                <m:t>2</m:t>
                              </m:r>
                            </m:e>
                          </m:mr>
                          <m:mr>
                            <m:e>
                              <m:r>
                                <a:rPr lang="en-US" sz="1200" i="1">
                                  <a:latin typeface="Cambria Math" panose="02040503050406030204" pitchFamily="18" charset="0"/>
                                  <a:ea typeface="Cambria Math" panose="02040503050406030204" pitchFamily="18" charset="0"/>
                                </a:rPr>
                                <m:t>−1</m:t>
                              </m:r>
                            </m:e>
                            <m:e>
                              <m:r>
                                <a:rPr lang="en-US" sz="1200" i="1">
                                  <a:latin typeface="Cambria Math" panose="02040503050406030204" pitchFamily="18" charset="0"/>
                                  <a:ea typeface="Cambria Math" panose="02040503050406030204" pitchFamily="18" charset="0"/>
                                </a:rPr>
                                <m:t>−2</m:t>
                              </m:r>
                            </m:e>
                            <m:e>
                              <m:r>
                                <a:rPr lang="en-US" sz="1200" i="1">
                                  <a:latin typeface="Cambria Math" panose="02040503050406030204" pitchFamily="18" charset="0"/>
                                  <a:ea typeface="Cambria Math" panose="02040503050406030204" pitchFamily="18" charset="0"/>
                                </a:rPr>
                                <m:t>0</m:t>
                              </m:r>
                            </m:e>
                          </m:mr>
                          <m:mr>
                            <m:e>
                              <m:r>
                                <a:rPr lang="en-US" sz="1200" i="1">
                                  <a:latin typeface="Cambria Math" panose="02040503050406030204" pitchFamily="18" charset="0"/>
                                  <a:ea typeface="Cambria Math" panose="02040503050406030204" pitchFamily="18" charset="0"/>
                                </a:rPr>
                                <m:t>1</m:t>
                              </m:r>
                            </m:e>
                            <m:e>
                              <m:r>
                                <a:rPr lang="en-US" sz="1200" i="1">
                                  <a:latin typeface="Cambria Math" panose="02040503050406030204" pitchFamily="18" charset="0"/>
                                  <a:ea typeface="Cambria Math" panose="02040503050406030204" pitchFamily="18" charset="0"/>
                                </a:rPr>
                                <m:t>0</m:t>
                              </m:r>
                            </m:e>
                            <m:e>
                              <m:r>
                                <a:rPr lang="en-US" sz="1200" i="1">
                                  <a:latin typeface="Cambria Math" panose="02040503050406030204" pitchFamily="18" charset="0"/>
                                  <a:ea typeface="Cambria Math" panose="02040503050406030204" pitchFamily="18" charset="0"/>
                                </a:rPr>
                                <m:t>−2</m:t>
                              </m:r>
                            </m:e>
                          </m:mr>
                        </m:m>
                      </m:e>
                    </m:d>
                  </m:oMath>
                </a14:m>
                <a:endParaRPr lang="en-US" sz="1200" dirty="0">
                  <a:latin typeface="Arial" panose="020B0604020202020204" pitchFamily="34" charset="0"/>
                  <a:cs typeface="Arial" panose="020B0604020202020204" pitchFamily="34" charset="0"/>
                </a:endParaRPr>
              </a:p>
              <a:p>
                <a:pPr marL="457200" lvl="1" indent="0">
                  <a:lnSpc>
                    <a:spcPct val="100000"/>
                  </a:lnSpc>
                  <a:buNone/>
                </a:pPr>
                <a:endParaRPr lang="en-US" sz="1400" dirty="0">
                  <a:latin typeface="Arial" panose="020B0604020202020204" pitchFamily="34" charset="0"/>
                  <a:cs typeface="Arial" panose="020B0604020202020204" pitchFamily="34" charset="0"/>
                </a:endParaRPr>
              </a:p>
              <a:p>
                <a:pPr lvl="2">
                  <a:lnSpc>
                    <a:spcPct val="100000"/>
                  </a:lnSpc>
                  <a:buFont typeface="Wingdings" pitchFamily="2" charset="2"/>
                  <a:buChar char="§"/>
                </a:pPr>
                <a:endParaRPr lang="en-US" sz="1200" dirty="0">
                  <a:latin typeface="Arial" panose="020B0604020202020204" pitchFamily="34" charset="0"/>
                  <a:cs typeface="Arial" panose="020B0604020202020204" pitchFamily="34" charset="0"/>
                </a:endParaRPr>
              </a:p>
            </p:txBody>
          </p:sp>
        </mc:Choice>
        <mc:Fallback>
          <p:sp>
            <p:nvSpPr>
              <p:cNvPr id="5" name="Content Placeholder 2">
                <a:extLst>
                  <a:ext uri="{FF2B5EF4-FFF2-40B4-BE49-F238E27FC236}">
                    <a16:creationId xmlns:a16="http://schemas.microsoft.com/office/drawing/2014/main" id="{6CCAC79A-5BED-BF7F-13BE-7E6A15BB8424}"/>
                  </a:ext>
                </a:extLst>
              </p:cNvPr>
              <p:cNvSpPr txBox="1">
                <a:spLocks noRot="1" noChangeAspect="1" noMove="1" noResize="1" noEditPoints="1" noAdjustHandles="1" noChangeArrowheads="1" noChangeShapeType="1" noTextEdit="1"/>
              </p:cNvSpPr>
              <p:nvPr/>
            </p:nvSpPr>
            <p:spPr>
              <a:xfrm>
                <a:off x="6911440" y="1983581"/>
                <a:ext cx="5044044" cy="4509294"/>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7257362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AFDFE8-35B8-F936-582C-A75B3D677B0A}"/>
              </a:ext>
            </a:extLst>
          </p:cNvPr>
          <p:cNvSpPr>
            <a:spLocks noGrp="1"/>
          </p:cNvSpPr>
          <p:nvPr>
            <p:ph type="title"/>
          </p:nvPr>
        </p:nvSpPr>
        <p:spPr/>
        <p:txBody>
          <a:bodyPr/>
          <a:lstStyle/>
          <a:p>
            <a:r>
              <a:rPr lang="en-US" sz="4400" u="sng" dirty="0">
                <a:solidFill>
                  <a:srgbClr val="FF0000"/>
                </a:solidFill>
              </a:rPr>
              <a:t>Key points – </a:t>
            </a:r>
            <a:r>
              <a:rPr lang="en-US" altLang="zh-CN" sz="4400" u="sng" dirty="0">
                <a:solidFill>
                  <a:srgbClr val="FF0000"/>
                </a:solidFill>
              </a:rPr>
              <a:t>8</a:t>
            </a:r>
            <a:r>
              <a:rPr lang="en-US" sz="4400" u="sng" dirty="0">
                <a:solidFill>
                  <a:srgbClr val="FF0000"/>
                </a:solidFill>
              </a:rPr>
              <a:t>.1.3 Is a Matrix with Repeated Eigenvalues Diagonalizable? (</a:t>
            </a:r>
            <a:r>
              <a:rPr lang="en-US" sz="4400" u="sng">
                <a:solidFill>
                  <a:srgbClr val="FF0000"/>
                </a:solidFill>
              </a:rPr>
              <a:t>3).</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7A5F363-03F9-3EFA-6591-88A79A46D76D}"/>
                  </a:ext>
                </a:extLst>
              </p:cNvPr>
              <p:cNvSpPr>
                <a:spLocks noGrp="1"/>
              </p:cNvSpPr>
              <p:nvPr>
                <p:ph idx="1"/>
              </p:nvPr>
            </p:nvSpPr>
            <p:spPr>
              <a:xfrm>
                <a:off x="838200" y="1825625"/>
                <a:ext cx="10811494" cy="4667250"/>
              </a:xfrm>
            </p:spPr>
            <p:txBody>
              <a:bodyPr>
                <a:normAutofit fontScale="85000" lnSpcReduction="20000"/>
              </a:bodyPr>
              <a:lstStyle/>
              <a:p>
                <a:pPr>
                  <a:lnSpc>
                    <a:spcPct val="120000"/>
                  </a:lnSpc>
                </a:pPr>
                <a:r>
                  <a:rPr lang="en-US" dirty="0">
                    <a:latin typeface="Arial" panose="020B0604020202020204" pitchFamily="34" charset="0"/>
                    <a:cs typeface="Arial" panose="020B0604020202020204" pitchFamily="34" charset="0"/>
                  </a:rPr>
                  <a:t>Example</a:t>
                </a:r>
              </a:p>
              <a:p>
                <a:pPr lvl="1">
                  <a:lnSpc>
                    <a:spcPct val="120000"/>
                  </a:lnSpc>
                  <a:buFont typeface="Courier New" panose="02070309020205020404" pitchFamily="49" charset="0"/>
                  <a:buChar char="o"/>
                </a:pPr>
                <a14:m>
                  <m:oMath xmlns:m="http://schemas.openxmlformats.org/officeDocument/2006/math">
                    <m:r>
                      <a:rPr lang="en-US" sz="2400" b="0" i="1" smtClean="0">
                        <a:latin typeface="Cambria Math" panose="02040503050406030204" pitchFamily="18" charset="0"/>
                        <a:ea typeface="Cambria Math" panose="02040503050406030204" pitchFamily="18" charset="0"/>
                      </a:rPr>
                      <m:t>𝐴</m:t>
                    </m:r>
                    <m:r>
                      <a:rPr lang="en-US" sz="2400" b="0" i="1" smtClean="0">
                        <a:latin typeface="Cambria Math" panose="02040503050406030204" pitchFamily="18" charset="0"/>
                        <a:ea typeface="Cambria Math" panose="02040503050406030204" pitchFamily="18" charset="0"/>
                      </a:rPr>
                      <m:t>=</m:t>
                    </m:r>
                    <m:d>
                      <m:dPr>
                        <m:begChr m:val="["/>
                        <m:endChr m:val="]"/>
                        <m:ctrlPr>
                          <a:rPr lang="en-US" sz="2400" b="0" i="1" smtClean="0">
                            <a:latin typeface="Cambria Math" panose="02040503050406030204" pitchFamily="18" charset="0"/>
                            <a:ea typeface="Cambria Math" panose="02040503050406030204" pitchFamily="18" charset="0"/>
                          </a:rPr>
                        </m:ctrlPr>
                      </m:dPr>
                      <m:e>
                        <m:m>
                          <m:mPr>
                            <m:mcs>
                              <m:mc>
                                <m:mcPr>
                                  <m:count m:val="3"/>
                                  <m:mcJc m:val="center"/>
                                </m:mcPr>
                              </m:mc>
                            </m:mcs>
                            <m:ctrlPr>
                              <a:rPr lang="en-US" sz="2400" b="0" i="1" smtClean="0">
                                <a:latin typeface="Cambria Math" panose="02040503050406030204" pitchFamily="18" charset="0"/>
                                <a:ea typeface="Cambria Math" panose="02040503050406030204" pitchFamily="18" charset="0"/>
                              </a:rPr>
                            </m:ctrlPr>
                          </m:mPr>
                          <m:mr>
                            <m:e>
                              <m:r>
                                <m:rPr>
                                  <m:brk m:alnAt="7"/>
                                </m:rPr>
                                <a:rPr lang="en-US" sz="2400" b="0" i="1" smtClean="0">
                                  <a:latin typeface="Cambria Math" panose="02040503050406030204" pitchFamily="18" charset="0"/>
                                  <a:ea typeface="Cambria Math" panose="02040503050406030204" pitchFamily="18" charset="0"/>
                                </a:rPr>
                                <m:t>2</m:t>
                              </m:r>
                            </m:e>
                            <m:e>
                              <m:r>
                                <a:rPr lang="en-US" sz="2400" b="0" i="1" smtClean="0">
                                  <a:latin typeface="Cambria Math" panose="02040503050406030204" pitchFamily="18" charset="0"/>
                                  <a:ea typeface="Cambria Math" panose="02040503050406030204" pitchFamily="18" charset="0"/>
                                </a:rPr>
                                <m:t>4</m:t>
                              </m:r>
                            </m:e>
                            <m:e>
                              <m:r>
                                <a:rPr lang="en-US" sz="2400" b="0" i="1" smtClean="0">
                                  <a:latin typeface="Cambria Math" panose="02040503050406030204" pitchFamily="18" charset="0"/>
                                  <a:ea typeface="Cambria Math" panose="02040503050406030204" pitchFamily="18" charset="0"/>
                                </a:rPr>
                                <m:t>3</m:t>
                              </m:r>
                            </m:e>
                          </m:mr>
                          <m:mr>
                            <m:e>
                              <m:r>
                                <a:rPr lang="en-US" sz="2400" b="0" i="1" smtClean="0">
                                  <a:latin typeface="Cambria Math" panose="02040503050406030204" pitchFamily="18" charset="0"/>
                                  <a:ea typeface="Cambria Math" panose="02040503050406030204" pitchFamily="18" charset="0"/>
                                </a:rPr>
                                <m:t>−4</m:t>
                              </m:r>
                            </m:e>
                            <m:e>
                              <m:r>
                                <a:rPr lang="en-US" sz="2400" b="0" i="1" smtClean="0">
                                  <a:latin typeface="Cambria Math" panose="02040503050406030204" pitchFamily="18" charset="0"/>
                                  <a:ea typeface="Cambria Math" panose="02040503050406030204" pitchFamily="18" charset="0"/>
                                </a:rPr>
                                <m:t>−6</m:t>
                              </m:r>
                            </m:e>
                            <m:e>
                              <m:r>
                                <a:rPr lang="en-US" sz="2400" b="0" i="1" smtClean="0">
                                  <a:latin typeface="Cambria Math" panose="02040503050406030204" pitchFamily="18" charset="0"/>
                                  <a:ea typeface="Cambria Math" panose="02040503050406030204" pitchFamily="18" charset="0"/>
                                </a:rPr>
                                <m:t>−3</m:t>
                              </m:r>
                            </m:e>
                          </m:mr>
                          <m:mr>
                            <m:e>
                              <m:r>
                                <a:rPr lang="en-US" sz="2400" b="0" i="1" smtClean="0">
                                  <a:latin typeface="Cambria Math" panose="02040503050406030204" pitchFamily="18" charset="0"/>
                                  <a:ea typeface="Cambria Math" panose="02040503050406030204" pitchFamily="18" charset="0"/>
                                </a:rPr>
                                <m:t>3</m:t>
                              </m:r>
                            </m:e>
                            <m:e>
                              <m:r>
                                <a:rPr lang="en-US" sz="2400" b="0" i="1" smtClean="0">
                                  <a:latin typeface="Cambria Math" panose="02040503050406030204" pitchFamily="18" charset="0"/>
                                  <a:ea typeface="Cambria Math" panose="02040503050406030204" pitchFamily="18" charset="0"/>
                                </a:rPr>
                                <m:t>3</m:t>
                              </m:r>
                            </m:e>
                            <m:e>
                              <m:r>
                                <a:rPr lang="en-US" sz="2400" b="0" i="1" smtClean="0">
                                  <a:latin typeface="Cambria Math" panose="02040503050406030204" pitchFamily="18" charset="0"/>
                                  <a:ea typeface="Cambria Math" panose="02040503050406030204" pitchFamily="18" charset="0"/>
                                </a:rPr>
                                <m:t>1</m:t>
                              </m:r>
                            </m:e>
                          </m:mr>
                        </m:m>
                      </m:e>
                    </m:d>
                  </m:oMath>
                </a14:m>
                <a:endParaRPr lang="en-US" sz="2400" b="0" dirty="0">
                  <a:latin typeface="Arial" panose="020B0604020202020204" pitchFamily="34" charset="0"/>
                  <a:ea typeface="Cambria Math" panose="02040503050406030204" pitchFamily="18" charset="0"/>
                </a:endParaRPr>
              </a:p>
              <a:p>
                <a:pPr lvl="1">
                  <a:lnSpc>
                    <a:spcPct val="120000"/>
                  </a:lnSpc>
                  <a:buFont typeface="Courier New" panose="02070309020205020404" pitchFamily="49" charset="0"/>
                  <a:buChar char="o"/>
                </a:pPr>
                <a:r>
                  <a:rPr lang="en-US" dirty="0">
                    <a:latin typeface="Arial" panose="020B0604020202020204" pitchFamily="34" charset="0"/>
                    <a:cs typeface="Arial" panose="020B0604020202020204" pitchFamily="34" charset="0"/>
                  </a:rPr>
                  <a:t>Step 1: find the eigenvalues using the characteristic equation is (</a:t>
                </a:r>
                <a14:m>
                  <m:oMath xmlns:m="http://schemas.openxmlformats.org/officeDocument/2006/math">
                    <m:r>
                      <a:rPr lang="en-US" i="1">
                        <a:latin typeface="Cambria Math" panose="02040503050406030204" pitchFamily="18" charset="0"/>
                        <a:ea typeface="Cambria Math" panose="02040503050406030204" pitchFamily="18" charset="0"/>
                      </a:rPr>
                      <m:t>𝜆</m:t>
                    </m:r>
                  </m:oMath>
                </a14:m>
                <a:r>
                  <a:rPr lang="en-US" dirty="0">
                    <a:latin typeface="Arial" panose="020B0604020202020204" pitchFamily="34" charset="0"/>
                    <a:cs typeface="Arial" panose="020B0604020202020204" pitchFamily="34" charset="0"/>
                  </a:rPr>
                  <a:t>-1) </a:t>
                </a:r>
                <a14:m>
                  <m:oMath xmlns:m="http://schemas.openxmlformats.org/officeDocument/2006/math">
                    <m:sSup>
                      <m:sSupPr>
                        <m:ctrlPr>
                          <a:rPr lang="en-US" b="0" i="1" smtClean="0">
                            <a:latin typeface="Cambria Math" panose="02040503050406030204" pitchFamily="18" charset="0"/>
                            <a:ea typeface="Cambria Math" panose="02040503050406030204" pitchFamily="18" charset="0"/>
                          </a:rPr>
                        </m:ctrlPr>
                      </m:sSupPr>
                      <m:e>
                        <m:r>
                          <m:rPr>
                            <m:nor/>
                          </m:rPr>
                          <a:rPr lang="en-US" dirty="0">
                            <a:latin typeface="Arial" panose="020B0604020202020204" pitchFamily="34" charset="0"/>
                            <a:cs typeface="Arial" panose="020B0604020202020204" pitchFamily="34" charset="0"/>
                          </a:rPr>
                          <m:t>(</m:t>
                        </m:r>
                        <m:r>
                          <a:rPr lang="en-US" i="1">
                            <a:latin typeface="Cambria Math" panose="02040503050406030204" pitchFamily="18" charset="0"/>
                            <a:ea typeface="Cambria Math" panose="02040503050406030204" pitchFamily="18" charset="0"/>
                          </a:rPr>
                          <m:t>𝜆</m:t>
                        </m:r>
                        <m:r>
                          <a:rPr lang="en-US">
                            <a:latin typeface="Cambria Math" panose="02040503050406030204" pitchFamily="18" charset="0"/>
                            <a:ea typeface="Cambria Math" panose="02040503050406030204" pitchFamily="18" charset="0"/>
                          </a:rPr>
                          <m:t>+2)</m:t>
                        </m:r>
                      </m:e>
                      <m:sup>
                        <m:r>
                          <a:rPr lang="en-US" b="0" i="1" smtClean="0">
                            <a:latin typeface="Cambria Math" panose="02040503050406030204" pitchFamily="18" charset="0"/>
                            <a:ea typeface="Cambria Math" panose="02040503050406030204" pitchFamily="18" charset="0"/>
                          </a:rPr>
                          <m:t>2</m:t>
                        </m:r>
                      </m:sup>
                    </m:sSup>
                    <m:r>
                      <a:rPr lang="en-US" b="0" i="1" smtClean="0">
                        <a:latin typeface="Cambria Math" panose="02040503050406030204" pitchFamily="18" charset="0"/>
                        <a:ea typeface="Cambria Math" panose="02040503050406030204" pitchFamily="18" charset="0"/>
                      </a:rPr>
                      <m:t>=0</m:t>
                    </m:r>
                  </m:oMath>
                </a14:m>
                <a:r>
                  <a:rPr lang="en-US" dirty="0">
                    <a:latin typeface="Arial" panose="020B0604020202020204" pitchFamily="34" charset="0"/>
                    <a:cs typeface="Arial" panose="020B0604020202020204" pitchFamily="34" charset="0"/>
                  </a:rPr>
                  <a:t>:</a:t>
                </a:r>
              </a:p>
              <a:p>
                <a:pPr marL="457200" lvl="1" indent="0">
                  <a:lnSpc>
                    <a:spcPct val="120000"/>
                  </a:lnSpc>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𝜆</m:t>
                          </m:r>
                        </m:e>
                        <m:sub>
                          <m:r>
                            <a:rPr lang="en-US" i="1">
                              <a:latin typeface="Cambria Math" panose="02040503050406030204" pitchFamily="18" charset="0"/>
                              <a:ea typeface="Cambria Math" panose="02040503050406030204" pitchFamily="18" charset="0"/>
                            </a:rPr>
                            <m:t>1</m:t>
                          </m:r>
                        </m:sub>
                      </m:sSub>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1</m:t>
                      </m:r>
                      <m:r>
                        <a:rPr lang="en-US" i="1">
                          <a:latin typeface="Cambria Math" panose="02040503050406030204" pitchFamily="18" charset="0"/>
                          <a:ea typeface="Cambria Math" panose="02040503050406030204" pitchFamily="18" charset="0"/>
                        </a:rPr>
                        <m:t>(1</m:t>
                      </m:r>
                      <m:r>
                        <m:rPr>
                          <m:nor/>
                        </m:rPr>
                        <a:rPr lang="en-US" dirty="0">
                          <a:latin typeface="Arial" panose="020B0604020202020204" pitchFamily="34" charset="0"/>
                          <a:cs typeface="Arial" panose="020B0604020202020204" pitchFamily="34" charset="0"/>
                        </a:rPr>
                        <m:t>),</m:t>
                      </m:r>
                      <m:r>
                        <a:rPr lang="en-US" b="0" i="1" dirty="0" smtClean="0">
                          <a:latin typeface="Cambria Math" panose="02040503050406030204" pitchFamily="18" charset="0"/>
                          <a:cs typeface="Arial" panose="020B0604020202020204" pitchFamily="34" charset="0"/>
                        </a:rPr>
                        <m:t>    </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𝜆</m:t>
                          </m:r>
                        </m:e>
                        <m:sub>
                          <m:r>
                            <a:rPr lang="en-US" b="0" i="1" smtClean="0">
                              <a:latin typeface="Cambria Math" panose="02040503050406030204" pitchFamily="18" charset="0"/>
                              <a:ea typeface="Cambria Math" panose="02040503050406030204" pitchFamily="18" charset="0"/>
                            </a:rPr>
                            <m:t>2</m:t>
                          </m:r>
                        </m:sub>
                      </m:sSub>
                      <m:r>
                        <a:rPr lang="en-US" b="0" i="1" smtClean="0">
                          <a:latin typeface="Cambria Math" panose="02040503050406030204" pitchFamily="18" charset="0"/>
                          <a:ea typeface="Cambria Math" panose="02040503050406030204" pitchFamily="18" charset="0"/>
                        </a:rPr>
                        <m:t>=−2(2)</m:t>
                      </m:r>
                    </m:oMath>
                  </m:oMathPara>
                </a14:m>
                <a:endParaRPr lang="en-US" dirty="0">
                  <a:latin typeface="Arial" panose="020B0604020202020204" pitchFamily="34" charset="0"/>
                  <a:cs typeface="Arial" panose="020B0604020202020204" pitchFamily="34" charset="0"/>
                </a:endParaRPr>
              </a:p>
              <a:p>
                <a:pPr lvl="1">
                  <a:lnSpc>
                    <a:spcPct val="120000"/>
                  </a:lnSpc>
                  <a:buFont typeface="Courier New" panose="02070309020205020404" pitchFamily="49" charset="0"/>
                  <a:buChar char="o"/>
                </a:pPr>
                <a:r>
                  <a:rPr lang="en-US" dirty="0">
                    <a:latin typeface="Arial" panose="020B0604020202020204" pitchFamily="34" charset="0"/>
                    <a:cs typeface="Arial" panose="020B0604020202020204" pitchFamily="34" charset="0"/>
                  </a:rPr>
                  <a:t>Step 2: find the eigenvectors for each eigenvalue</a:t>
                </a:r>
              </a:p>
              <a:p>
                <a:pPr lvl="2">
                  <a:lnSpc>
                    <a:spcPct val="120000"/>
                  </a:lnSpc>
                  <a:buFont typeface="Wingdings" pitchFamily="2" charset="2"/>
                  <a:buChar char="§"/>
                </a:pPr>
                <a14:m>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𝜆</m:t>
                        </m:r>
                      </m:e>
                      <m:sub>
                        <m:r>
                          <a:rPr lang="en-US" i="1">
                            <a:latin typeface="Cambria Math" panose="02040503050406030204" pitchFamily="18" charset="0"/>
                            <a:ea typeface="Cambria Math" panose="02040503050406030204" pitchFamily="18" charset="0"/>
                          </a:rPr>
                          <m:t>1</m:t>
                        </m:r>
                      </m:sub>
                    </m:sSub>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1</m:t>
                    </m:r>
                  </m:oMath>
                </a14:m>
                <a:r>
                  <a:rPr lang="en-US" dirty="0">
                    <a:latin typeface="Arial" panose="020B0604020202020204" pitchFamily="34" charset="0"/>
                    <a:cs typeface="Arial" panose="020B0604020202020204" pitchFamily="34" charset="0"/>
                  </a:rPr>
                  <a:t>,</a:t>
                </a:r>
                <a:r>
                  <a:rPr lang="en-US" dirty="0">
                    <a:ea typeface="Cambria Math" panose="02040503050406030204" pitchFamily="18" charset="0"/>
                  </a:rPr>
                  <a:t>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𝒗</m:t>
                        </m:r>
                      </m:e>
                      <m:sub>
                        <m:r>
                          <a:rPr lang="en-US" i="1">
                            <a:latin typeface="Cambria Math" panose="02040503050406030204" pitchFamily="18" charset="0"/>
                            <a:ea typeface="Cambria Math" panose="02040503050406030204" pitchFamily="18" charset="0"/>
                          </a:rPr>
                          <m:t>1</m:t>
                        </m:r>
                      </m:sub>
                    </m:sSub>
                  </m:oMath>
                </a14:m>
                <a:r>
                  <a:rPr lang="en-US" dirty="0">
                    <a:latin typeface="Arial" panose="020B0604020202020204" pitchFamily="34" charset="0"/>
                    <a:cs typeface="Arial" panose="020B0604020202020204" pitchFamily="34" charset="0"/>
                  </a:rPr>
                  <a:t> </a:t>
                </a:r>
                <a14:m>
                  <m:oMath xmlns:m="http://schemas.openxmlformats.org/officeDocument/2006/math">
                    <m:r>
                      <a:rPr lang="en-US" i="1">
                        <a:latin typeface="Cambria Math" panose="02040503050406030204" pitchFamily="18" charset="0"/>
                        <a:ea typeface="Cambria Math" panose="02040503050406030204" pitchFamily="18" charset="0"/>
                      </a:rPr>
                      <m:t>=</m:t>
                    </m:r>
                    <m:d>
                      <m:dPr>
                        <m:begChr m:val="["/>
                        <m:endChr m:val="]"/>
                        <m:ctrlPr>
                          <a:rPr lang="en-US" i="1">
                            <a:latin typeface="Cambria Math" panose="02040503050406030204" pitchFamily="18" charset="0"/>
                            <a:ea typeface="Cambria Math" panose="02040503050406030204" pitchFamily="18" charset="0"/>
                          </a:rPr>
                        </m:ctrlPr>
                      </m:dPr>
                      <m:e>
                        <m:m>
                          <m:mPr>
                            <m:mcs>
                              <m:mc>
                                <m:mcPr>
                                  <m:count m:val="1"/>
                                  <m:mcJc m:val="center"/>
                                </m:mcPr>
                              </m:mc>
                            </m:mcs>
                            <m:ctrlPr>
                              <a:rPr lang="en-US" i="1">
                                <a:latin typeface="Cambria Math" panose="02040503050406030204" pitchFamily="18" charset="0"/>
                                <a:ea typeface="Cambria Math" panose="02040503050406030204" pitchFamily="18" charset="0"/>
                              </a:rPr>
                            </m:ctrlPr>
                          </m:mPr>
                          <m:mr>
                            <m:e>
                              <m:eqArr>
                                <m:eqArrPr>
                                  <m:ctrlPr>
                                    <a:rPr lang="en-US" b="0" i="1" smtClean="0">
                                      <a:latin typeface="Cambria Math" panose="02040503050406030204" pitchFamily="18" charset="0"/>
                                      <a:ea typeface="Cambria Math" panose="02040503050406030204" pitchFamily="18" charset="0"/>
                                    </a:rPr>
                                  </m:ctrlPr>
                                </m:eqArrPr>
                                <m:e>
                                  <m:r>
                                    <a:rPr lang="en-US" b="0" i="1" smtClean="0">
                                      <a:latin typeface="Cambria Math" panose="02040503050406030204" pitchFamily="18" charset="0"/>
                                      <a:ea typeface="Cambria Math" panose="02040503050406030204" pitchFamily="18" charset="0"/>
                                    </a:rPr>
                                    <m:t>1</m:t>
                                  </m:r>
                                </m:e>
                                <m:e>
                                  <m:r>
                                    <a:rPr lang="en-US" b="0" i="1" smtClean="0">
                                      <a:latin typeface="Cambria Math" panose="02040503050406030204" pitchFamily="18" charset="0"/>
                                      <a:ea typeface="Cambria Math" panose="02040503050406030204" pitchFamily="18" charset="0"/>
                                    </a:rPr>
                                    <m:t>−1</m:t>
                                  </m:r>
                                </m:e>
                              </m:eqArr>
                            </m:e>
                          </m:mr>
                          <m:mr>
                            <m:e>
                              <m:r>
                                <a:rPr lang="en-US" i="1">
                                  <a:latin typeface="Cambria Math" panose="02040503050406030204" pitchFamily="18" charset="0"/>
                                  <a:ea typeface="Cambria Math" panose="02040503050406030204" pitchFamily="18" charset="0"/>
                                </a:rPr>
                                <m:t>1</m:t>
                              </m:r>
                            </m:e>
                          </m:mr>
                        </m:m>
                      </m:e>
                    </m:d>
                  </m:oMath>
                </a14:m>
                <a:endParaRPr lang="en-US" dirty="0">
                  <a:latin typeface="Arial" panose="020B0604020202020204" pitchFamily="34" charset="0"/>
                  <a:cs typeface="Arial" panose="020B0604020202020204" pitchFamily="34" charset="0"/>
                </a:endParaRPr>
              </a:p>
              <a:p>
                <a:pPr lvl="2">
                  <a:lnSpc>
                    <a:spcPct val="120000"/>
                  </a:lnSpc>
                  <a:buFont typeface="Wingdings" pitchFamily="2" charset="2"/>
                  <a:buChar char="§"/>
                </a:pPr>
                <a14:m>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𝜆</m:t>
                        </m:r>
                      </m:e>
                      <m:sub>
                        <m:r>
                          <a:rPr lang="en-US" b="0" i="1" smtClean="0">
                            <a:latin typeface="Cambria Math" panose="02040503050406030204" pitchFamily="18" charset="0"/>
                            <a:ea typeface="Cambria Math" panose="02040503050406030204" pitchFamily="18" charset="0"/>
                          </a:rPr>
                          <m:t>2</m:t>
                        </m:r>
                      </m:sub>
                    </m:sSub>
                    <m:r>
                      <a:rPr lang="en-US" b="0" i="1" smtClean="0">
                        <a:latin typeface="Cambria Math" panose="02040503050406030204" pitchFamily="18" charset="0"/>
                        <a:ea typeface="Cambria Math" panose="02040503050406030204" pitchFamily="18" charset="0"/>
                      </a:rPr>
                      <m:t>=−2</m:t>
                    </m:r>
                  </m:oMath>
                </a14:m>
                <a:r>
                  <a:rPr lang="en-US" dirty="0">
                    <a:latin typeface="Arial" panose="020B0604020202020204" pitchFamily="34" charset="0"/>
                    <a:cs typeface="Arial" panose="020B0604020202020204" pitchFamily="34" charset="0"/>
                  </a:rPr>
                  <a:t> (algebraic multiplicity is 2),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𝒗</m:t>
                        </m:r>
                      </m:e>
                      <m:sub>
                        <m:r>
                          <a:rPr lang="en-US" b="0" i="1" smtClean="0">
                            <a:latin typeface="Cambria Math" panose="02040503050406030204" pitchFamily="18" charset="0"/>
                            <a:ea typeface="Cambria Math" panose="02040503050406030204" pitchFamily="18" charset="0"/>
                          </a:rPr>
                          <m:t>2</m:t>
                        </m:r>
                      </m:sub>
                    </m:sSub>
                    <m:r>
                      <a:rPr lang="en-US" b="0" i="1" smtClean="0">
                        <a:latin typeface="Cambria Math" panose="02040503050406030204" pitchFamily="18" charset="0"/>
                        <a:ea typeface="Cambria Math" panose="02040503050406030204" pitchFamily="18" charset="0"/>
                      </a:rPr>
                      <m:t>=</m:t>
                    </m:r>
                    <m:d>
                      <m:dPr>
                        <m:begChr m:val="["/>
                        <m:endChr m:val="]"/>
                        <m:ctrlPr>
                          <a:rPr lang="en-US" i="1">
                            <a:latin typeface="Cambria Math" panose="02040503050406030204" pitchFamily="18" charset="0"/>
                            <a:ea typeface="Cambria Math" panose="02040503050406030204" pitchFamily="18" charset="0"/>
                          </a:rPr>
                        </m:ctrlPr>
                      </m:dPr>
                      <m:e>
                        <m:m>
                          <m:mPr>
                            <m:mcs>
                              <m:mc>
                                <m:mcPr>
                                  <m:count m:val="1"/>
                                  <m:mcJc m:val="center"/>
                                </m:mcPr>
                              </m:mc>
                            </m:mcs>
                            <m:ctrlPr>
                              <a:rPr lang="en-US" i="1">
                                <a:latin typeface="Cambria Math" panose="02040503050406030204" pitchFamily="18" charset="0"/>
                                <a:ea typeface="Cambria Math" panose="02040503050406030204" pitchFamily="18" charset="0"/>
                              </a:rPr>
                            </m:ctrlPr>
                          </m:mPr>
                          <m:mr>
                            <m:e>
                              <m:eqArr>
                                <m:eqArrPr>
                                  <m:ctrlPr>
                                    <a:rPr lang="en-US" i="1">
                                      <a:latin typeface="Cambria Math" panose="02040503050406030204" pitchFamily="18" charset="0"/>
                                      <a:ea typeface="Cambria Math" panose="02040503050406030204" pitchFamily="18" charset="0"/>
                                    </a:rPr>
                                  </m:ctrlPr>
                                </m:eqArrPr>
                                <m:e>
                                  <m:r>
                                    <m:rPr>
                                      <m:brk m:alnAt="7"/>
                                    </m:rP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1</m:t>
                                  </m:r>
                                </m:e>
                                <m:e>
                                  <m:r>
                                    <a:rPr lang="en-US" i="1">
                                      <a:latin typeface="Cambria Math" panose="02040503050406030204" pitchFamily="18" charset="0"/>
                                      <a:ea typeface="Cambria Math" panose="02040503050406030204" pitchFamily="18" charset="0"/>
                                    </a:rPr>
                                    <m:t>1</m:t>
                                  </m:r>
                                </m:e>
                              </m:eqArr>
                            </m:e>
                          </m:mr>
                          <m:mr>
                            <m:e>
                              <m:r>
                                <a:rPr lang="en-US" i="1">
                                  <a:latin typeface="Cambria Math" panose="02040503050406030204" pitchFamily="18" charset="0"/>
                                  <a:ea typeface="Cambria Math" panose="02040503050406030204" pitchFamily="18" charset="0"/>
                                </a:rPr>
                                <m:t>0</m:t>
                              </m:r>
                            </m:e>
                          </m:mr>
                        </m:m>
                      </m:e>
                    </m:d>
                  </m:oMath>
                </a14:m>
                <a:r>
                  <a:rPr lang="en-US" dirty="0">
                    <a:latin typeface="Arial" panose="020B0604020202020204" pitchFamily="34" charset="0"/>
                    <a:cs typeface="Arial" panose="020B0604020202020204" pitchFamily="34" charset="0"/>
                  </a:rPr>
                  <a:t> (geometric multiplicity is 1)</a:t>
                </a:r>
              </a:p>
              <a:p>
                <a:pPr lvl="2">
                  <a:lnSpc>
                    <a:spcPct val="120000"/>
                  </a:lnSpc>
                  <a:buFont typeface="Wingdings" pitchFamily="2" charset="2"/>
                  <a:buChar char="§"/>
                </a:pPr>
                <a:r>
                  <a:rPr lang="en-US" dirty="0">
                    <a:latin typeface="Arial" panose="020B0604020202020204" pitchFamily="34" charset="0"/>
                    <a:cs typeface="Arial" panose="020B0604020202020204" pitchFamily="34" charset="0"/>
                  </a:rPr>
                  <a:t>Verify: only two linearly independent eigenvectors for </a:t>
                </a:r>
                <a14:m>
                  <m:oMath xmlns:m="http://schemas.openxmlformats.org/officeDocument/2006/math">
                    <m:r>
                      <a:rPr lang="en-US" sz="2000" b="0" i="1" smtClean="0">
                        <a:latin typeface="Cambria Math" panose="02040503050406030204" pitchFamily="18" charset="0"/>
                        <a:ea typeface="Cambria Math" panose="02040503050406030204" pitchFamily="18" charset="0"/>
                      </a:rPr>
                      <m:t>𝐴</m:t>
                    </m:r>
                    <m:r>
                      <a:rPr lang="en-US" sz="2000" b="0" i="1" smtClean="0">
                        <a:latin typeface="Cambria Math" panose="02040503050406030204" pitchFamily="18" charset="0"/>
                        <a:ea typeface="Cambria Math" panose="02040503050406030204" pitchFamily="18" charset="0"/>
                      </a:rPr>
                      <m:t>∈</m:t>
                    </m:r>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𝑅</m:t>
                        </m:r>
                      </m:e>
                      <m:sup>
                        <m:r>
                          <a:rPr lang="en-US" sz="2000" b="0" i="1" smtClean="0">
                            <a:latin typeface="Cambria Math" panose="02040503050406030204" pitchFamily="18" charset="0"/>
                            <a:ea typeface="Cambria Math" panose="02040503050406030204" pitchFamily="18" charset="0"/>
                          </a:rPr>
                          <m:t>3×3</m:t>
                        </m:r>
                      </m:sup>
                    </m:sSup>
                  </m:oMath>
                </a14:m>
                <a:r>
                  <a:rPr lang="en-US" dirty="0">
                    <a:latin typeface="Arial" panose="020B0604020202020204" pitchFamily="34" charset="0"/>
                    <a:cs typeface="Arial" panose="020B0604020202020204" pitchFamily="34" charset="0"/>
                  </a:rPr>
                  <a:t>. Any other eigenvectors will be a multiple of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𝒗</m:t>
                        </m:r>
                      </m:e>
                      <m:sub>
                        <m:r>
                          <a:rPr lang="en-US" i="1">
                            <a:latin typeface="Cambria Math" panose="02040503050406030204" pitchFamily="18" charset="0"/>
                            <a:ea typeface="Cambria Math" panose="02040503050406030204" pitchFamily="18" charset="0"/>
                          </a:rPr>
                          <m:t>1</m:t>
                        </m:r>
                      </m:sub>
                    </m:sSub>
                  </m:oMath>
                </a14:m>
                <a:r>
                  <a:rPr lang="en-US" dirty="0">
                    <a:latin typeface="Arial" panose="020B0604020202020204" pitchFamily="34" charset="0"/>
                    <a:cs typeface="Arial" panose="020B0604020202020204" pitchFamily="34" charset="0"/>
                  </a:rPr>
                  <a:t> or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𝒗</m:t>
                        </m:r>
                      </m:e>
                      <m:sub>
                        <m:r>
                          <a:rPr lang="en-US" b="0" i="1" smtClean="0">
                            <a:latin typeface="Cambria Math" panose="02040503050406030204" pitchFamily="18" charset="0"/>
                            <a:ea typeface="Cambria Math" panose="02040503050406030204" pitchFamily="18" charset="0"/>
                          </a:rPr>
                          <m:t>2</m:t>
                        </m:r>
                      </m:sub>
                    </m:sSub>
                  </m:oMath>
                </a14:m>
                <a:r>
                  <a:rPr lang="en-US" dirty="0">
                    <a:latin typeface="Arial" panose="020B0604020202020204" pitchFamily="34" charset="0"/>
                    <a:cs typeface="Arial" panose="020B0604020202020204" pitchFamily="34" charset="0"/>
                  </a:rPr>
                  <a:t>. Therefore, </a:t>
                </a:r>
                <a14:m>
                  <m:oMath xmlns:m="http://schemas.openxmlformats.org/officeDocument/2006/math">
                    <m:r>
                      <a:rPr lang="en-US" i="1">
                        <a:latin typeface="Cambria Math" panose="02040503050406030204" pitchFamily="18" charset="0"/>
                        <a:ea typeface="Cambria Math" panose="02040503050406030204" pitchFamily="18" charset="0"/>
                      </a:rPr>
                      <m:t>𝐴</m:t>
                    </m:r>
                  </m:oMath>
                </a14:m>
                <a:r>
                  <a:rPr lang="en-US" dirty="0">
                    <a:latin typeface="Arial" panose="020B0604020202020204" pitchFamily="34" charset="0"/>
                    <a:cs typeface="Arial" panose="020B0604020202020204" pitchFamily="34" charset="0"/>
                  </a:rPr>
                  <a:t> is not diagonalizable.</a:t>
                </a:r>
              </a:p>
            </p:txBody>
          </p:sp>
        </mc:Choice>
        <mc:Fallback xmlns="">
          <p:sp>
            <p:nvSpPr>
              <p:cNvPr id="3" name="Content Placeholder 2">
                <a:extLst>
                  <a:ext uri="{FF2B5EF4-FFF2-40B4-BE49-F238E27FC236}">
                    <a16:creationId xmlns:a16="http://schemas.microsoft.com/office/drawing/2014/main" id="{37A5F363-03F9-3EFA-6591-88A79A46D76D}"/>
                  </a:ext>
                </a:extLst>
              </p:cNvPr>
              <p:cNvSpPr>
                <a:spLocks noGrp="1" noRot="1" noChangeAspect="1" noMove="1" noResize="1" noEditPoints="1" noAdjustHandles="1" noChangeArrowheads="1" noChangeShapeType="1" noTextEdit="1"/>
              </p:cNvSpPr>
              <p:nvPr>
                <p:ph idx="1"/>
              </p:nvPr>
            </p:nvSpPr>
            <p:spPr>
              <a:xfrm>
                <a:off x="838200" y="1825625"/>
                <a:ext cx="10811494" cy="4667250"/>
              </a:xfrm>
              <a:blipFill>
                <a:blip r:embed="rId2"/>
                <a:stretch>
                  <a:fillRect l="-822" t="-1084"/>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85720FE4-0C10-84A4-273A-01881C91E849}"/>
              </a:ext>
            </a:extLst>
          </p:cNvPr>
          <p:cNvSpPr>
            <a:spLocks noGrp="1"/>
          </p:cNvSpPr>
          <p:nvPr>
            <p:ph type="sldNum" sz="quarter" idx="12"/>
          </p:nvPr>
        </p:nvSpPr>
        <p:spPr/>
        <p:txBody>
          <a:bodyPr/>
          <a:lstStyle/>
          <a:p>
            <a:fld id="{753F1077-7B91-4D11-8473-7F9D495CD0E2}" type="slidenum">
              <a:rPr lang="en-SG" smtClean="0"/>
              <a:t>21</a:t>
            </a:fld>
            <a:endParaRPr lang="en-SG"/>
          </a:p>
        </p:txBody>
      </p:sp>
    </p:spTree>
    <p:extLst>
      <p:ext uri="{BB962C8B-B14F-4D97-AF65-F5344CB8AC3E}">
        <p14:creationId xmlns:p14="http://schemas.microsoft.com/office/powerpoint/2010/main" val="10009210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207245-BA16-E59F-582E-6810652DA429}"/>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Continued to the previous example: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CE794FE-2992-0D9B-C252-4D8C6841F5AA}"/>
                  </a:ext>
                </a:extLst>
              </p:cNvPr>
              <p:cNvSpPr>
                <a:spLocks noGrp="1"/>
              </p:cNvSpPr>
              <p:nvPr>
                <p:ph idx="1"/>
              </p:nvPr>
            </p:nvSpPr>
            <p:spPr>
              <a:xfrm>
                <a:off x="838200" y="1538868"/>
                <a:ext cx="10515600" cy="4954007"/>
              </a:xfrm>
            </p:spPr>
            <p:txBody>
              <a:bodyPr>
                <a:normAutofit fontScale="85000" lnSpcReduction="10000"/>
              </a:bodyPr>
              <a:lstStyle/>
              <a:p>
                <a:pPr>
                  <a:spcBef>
                    <a:spcPts val="0"/>
                  </a:spcBef>
                </a:pPr>
                <a14:m>
                  <m:oMath xmlns:m="http://schemas.openxmlformats.org/officeDocument/2006/math">
                    <m:r>
                      <a:rPr lang="en-US" sz="1900" b="0" i="1" smtClean="0">
                        <a:latin typeface="Cambria Math" panose="02040503050406030204" pitchFamily="18" charset="0"/>
                        <a:ea typeface="Cambria Math" panose="02040503050406030204" pitchFamily="18" charset="0"/>
                      </a:rPr>
                      <m:t>𝐴</m:t>
                    </m:r>
                    <m:r>
                      <a:rPr lang="en-US" sz="1900" b="0" i="1" smtClean="0">
                        <a:latin typeface="Cambria Math" panose="02040503050406030204" pitchFamily="18" charset="0"/>
                        <a:ea typeface="Cambria Math" panose="02040503050406030204" pitchFamily="18" charset="0"/>
                      </a:rPr>
                      <m:t>=</m:t>
                    </m:r>
                    <m:d>
                      <m:dPr>
                        <m:begChr m:val="["/>
                        <m:endChr m:val="]"/>
                        <m:ctrlPr>
                          <a:rPr lang="en-US" sz="1900" b="0" i="1" smtClean="0">
                            <a:latin typeface="Cambria Math" panose="02040503050406030204" pitchFamily="18" charset="0"/>
                            <a:ea typeface="Cambria Math" panose="02040503050406030204" pitchFamily="18" charset="0"/>
                          </a:rPr>
                        </m:ctrlPr>
                      </m:dPr>
                      <m:e>
                        <m:m>
                          <m:mPr>
                            <m:mcs>
                              <m:mc>
                                <m:mcPr>
                                  <m:count m:val="3"/>
                                  <m:mcJc m:val="center"/>
                                </m:mcPr>
                              </m:mc>
                            </m:mcs>
                            <m:ctrlPr>
                              <a:rPr lang="en-US" sz="1900" b="0" i="1" smtClean="0">
                                <a:latin typeface="Cambria Math" panose="02040503050406030204" pitchFamily="18" charset="0"/>
                                <a:ea typeface="Cambria Math" panose="02040503050406030204" pitchFamily="18" charset="0"/>
                              </a:rPr>
                            </m:ctrlPr>
                          </m:mPr>
                          <m:mr>
                            <m:e>
                              <m:r>
                                <m:rPr>
                                  <m:brk m:alnAt="7"/>
                                </m:rPr>
                                <a:rPr lang="en-US" sz="1900" b="0" i="1" smtClean="0">
                                  <a:latin typeface="Cambria Math" panose="02040503050406030204" pitchFamily="18" charset="0"/>
                                  <a:ea typeface="Cambria Math" panose="02040503050406030204" pitchFamily="18" charset="0"/>
                                </a:rPr>
                                <m:t>2</m:t>
                              </m:r>
                            </m:e>
                            <m:e>
                              <m:r>
                                <a:rPr lang="en-US" sz="1900" b="0" i="1" smtClean="0">
                                  <a:latin typeface="Cambria Math" panose="02040503050406030204" pitchFamily="18" charset="0"/>
                                  <a:ea typeface="Cambria Math" panose="02040503050406030204" pitchFamily="18" charset="0"/>
                                </a:rPr>
                                <m:t>4</m:t>
                              </m:r>
                            </m:e>
                            <m:e>
                              <m:r>
                                <a:rPr lang="en-US" sz="1900" b="0" i="1" smtClean="0">
                                  <a:latin typeface="Cambria Math" panose="02040503050406030204" pitchFamily="18" charset="0"/>
                                  <a:ea typeface="Cambria Math" panose="02040503050406030204" pitchFamily="18" charset="0"/>
                                </a:rPr>
                                <m:t>3</m:t>
                              </m:r>
                            </m:e>
                          </m:mr>
                          <m:mr>
                            <m:e>
                              <m:r>
                                <a:rPr lang="en-US" sz="1900" b="0" i="1" smtClean="0">
                                  <a:latin typeface="Cambria Math" panose="02040503050406030204" pitchFamily="18" charset="0"/>
                                  <a:ea typeface="Cambria Math" panose="02040503050406030204" pitchFamily="18" charset="0"/>
                                </a:rPr>
                                <m:t>−4</m:t>
                              </m:r>
                            </m:e>
                            <m:e>
                              <m:r>
                                <a:rPr lang="en-US" sz="1900" b="0" i="1" smtClean="0">
                                  <a:latin typeface="Cambria Math" panose="02040503050406030204" pitchFamily="18" charset="0"/>
                                  <a:ea typeface="Cambria Math" panose="02040503050406030204" pitchFamily="18" charset="0"/>
                                </a:rPr>
                                <m:t>−6</m:t>
                              </m:r>
                            </m:e>
                            <m:e>
                              <m:r>
                                <a:rPr lang="en-US" sz="1900" b="0" i="1" smtClean="0">
                                  <a:latin typeface="Cambria Math" panose="02040503050406030204" pitchFamily="18" charset="0"/>
                                  <a:ea typeface="Cambria Math" panose="02040503050406030204" pitchFamily="18" charset="0"/>
                                </a:rPr>
                                <m:t>−3</m:t>
                              </m:r>
                            </m:e>
                          </m:mr>
                          <m:mr>
                            <m:e>
                              <m:r>
                                <a:rPr lang="en-US" sz="1900" b="0" i="1" smtClean="0">
                                  <a:latin typeface="Cambria Math" panose="02040503050406030204" pitchFamily="18" charset="0"/>
                                  <a:ea typeface="Cambria Math" panose="02040503050406030204" pitchFamily="18" charset="0"/>
                                </a:rPr>
                                <m:t>3</m:t>
                              </m:r>
                            </m:e>
                            <m:e>
                              <m:r>
                                <a:rPr lang="en-US" sz="1900" b="0" i="1" smtClean="0">
                                  <a:latin typeface="Cambria Math" panose="02040503050406030204" pitchFamily="18" charset="0"/>
                                  <a:ea typeface="Cambria Math" panose="02040503050406030204" pitchFamily="18" charset="0"/>
                                </a:rPr>
                                <m:t>3</m:t>
                              </m:r>
                            </m:e>
                            <m:e>
                              <m:r>
                                <a:rPr lang="en-US" sz="1900" b="0" i="1" smtClean="0">
                                  <a:latin typeface="Cambria Math" panose="02040503050406030204" pitchFamily="18" charset="0"/>
                                  <a:ea typeface="Cambria Math" panose="02040503050406030204" pitchFamily="18" charset="0"/>
                                </a:rPr>
                                <m:t>1</m:t>
                              </m:r>
                            </m:e>
                          </m:mr>
                        </m:m>
                      </m:e>
                    </m:d>
                    <m:r>
                      <a:rPr lang="en-US" sz="1900" b="0" i="1" smtClean="0">
                        <a:latin typeface="Cambria Math" panose="02040503050406030204" pitchFamily="18" charset="0"/>
                        <a:ea typeface="Cambria Math" panose="02040503050406030204" pitchFamily="18" charset="0"/>
                      </a:rPr>
                      <m:t>, </m:t>
                    </m:r>
                    <m:r>
                      <m:rPr>
                        <m:sty m:val="p"/>
                      </m:rPr>
                      <a:rPr lang="en-US" sz="1900" smtClean="0">
                        <a:latin typeface="Cambria Math" panose="02040503050406030204" pitchFamily="18" charset="0"/>
                      </a:rPr>
                      <m:t>det</m:t>
                    </m:r>
                    <m:d>
                      <m:dPr>
                        <m:ctrlPr>
                          <a:rPr lang="en-US" sz="1900" i="1">
                            <a:latin typeface="Cambria Math" panose="02040503050406030204" pitchFamily="18" charset="0"/>
                          </a:rPr>
                        </m:ctrlPr>
                      </m:dPr>
                      <m:e>
                        <m:r>
                          <a:rPr lang="en-US" sz="1900" i="1">
                            <a:latin typeface="Cambria Math" panose="02040503050406030204" pitchFamily="18" charset="0"/>
                          </a:rPr>
                          <m:t>𝐴</m:t>
                        </m:r>
                        <m:r>
                          <a:rPr lang="en-US" sz="1900" i="1">
                            <a:latin typeface="Cambria Math" panose="02040503050406030204" pitchFamily="18" charset="0"/>
                          </a:rPr>
                          <m:t>−</m:t>
                        </m:r>
                        <m:r>
                          <a:rPr lang="en-US" sz="1900" i="1">
                            <a:latin typeface="Cambria Math" panose="02040503050406030204" pitchFamily="18" charset="0"/>
                            <a:ea typeface="Cambria Math" panose="02040503050406030204" pitchFamily="18" charset="0"/>
                          </a:rPr>
                          <m:t>𝜆</m:t>
                        </m:r>
                        <m:r>
                          <a:rPr lang="en-US" sz="1900" i="1">
                            <a:latin typeface="Cambria Math" panose="02040503050406030204" pitchFamily="18" charset="0"/>
                            <a:ea typeface="Cambria Math" panose="02040503050406030204" pitchFamily="18" charset="0"/>
                          </a:rPr>
                          <m:t>𝐼</m:t>
                        </m:r>
                      </m:e>
                    </m:d>
                    <m:r>
                      <a:rPr lang="en-US" sz="1900" b="0" i="1" smtClean="0">
                        <a:latin typeface="Cambria Math" panose="02040503050406030204" pitchFamily="18" charset="0"/>
                        <a:ea typeface="Cambria Math" panose="02040503050406030204" pitchFamily="18" charset="0"/>
                      </a:rPr>
                      <m:t>=</m:t>
                    </m:r>
                    <m:r>
                      <m:rPr>
                        <m:sty m:val="p"/>
                      </m:rPr>
                      <a:rPr lang="en-US" sz="1900">
                        <a:latin typeface="Cambria Math" panose="02040503050406030204" pitchFamily="18" charset="0"/>
                      </a:rPr>
                      <m:t>det</m:t>
                    </m:r>
                    <m:d>
                      <m:dPr>
                        <m:ctrlPr>
                          <a:rPr lang="en-US" sz="1900" i="1">
                            <a:latin typeface="Cambria Math" panose="02040503050406030204" pitchFamily="18" charset="0"/>
                          </a:rPr>
                        </m:ctrlPr>
                      </m:dPr>
                      <m:e>
                        <m:d>
                          <m:dPr>
                            <m:begChr m:val="["/>
                            <m:endChr m:val="]"/>
                            <m:ctrlPr>
                              <a:rPr lang="en-US" sz="1900" i="1">
                                <a:latin typeface="Cambria Math" panose="02040503050406030204" pitchFamily="18" charset="0"/>
                                <a:ea typeface="Cambria Math" panose="02040503050406030204" pitchFamily="18" charset="0"/>
                              </a:rPr>
                            </m:ctrlPr>
                          </m:dPr>
                          <m:e>
                            <m:m>
                              <m:mPr>
                                <m:mcs>
                                  <m:mc>
                                    <m:mcPr>
                                      <m:count m:val="3"/>
                                      <m:mcJc m:val="center"/>
                                    </m:mcPr>
                                  </m:mc>
                                </m:mcs>
                                <m:ctrlPr>
                                  <a:rPr lang="en-US" sz="1900" i="1">
                                    <a:latin typeface="Cambria Math" panose="02040503050406030204" pitchFamily="18" charset="0"/>
                                    <a:ea typeface="Cambria Math" panose="02040503050406030204" pitchFamily="18" charset="0"/>
                                  </a:rPr>
                                </m:ctrlPr>
                              </m:mPr>
                              <m:mr>
                                <m:e>
                                  <m:r>
                                    <m:rPr>
                                      <m:brk m:alnAt="7"/>
                                    </m:rPr>
                                    <a:rPr lang="en-US" sz="1900" i="1">
                                      <a:latin typeface="Cambria Math" panose="02040503050406030204" pitchFamily="18" charset="0"/>
                                      <a:ea typeface="Cambria Math" panose="02040503050406030204" pitchFamily="18" charset="0"/>
                                    </a:rPr>
                                    <m:t>2</m:t>
                                  </m:r>
                                  <m:r>
                                    <a:rPr lang="en-US" sz="1900" b="0" i="1" smtClean="0">
                                      <a:latin typeface="Cambria Math" panose="02040503050406030204" pitchFamily="18" charset="0"/>
                                      <a:ea typeface="Cambria Math" panose="02040503050406030204" pitchFamily="18" charset="0"/>
                                    </a:rPr>
                                    <m:t>−</m:t>
                                  </m:r>
                                  <m:r>
                                    <a:rPr lang="en-US" sz="1900" i="1">
                                      <a:latin typeface="Cambria Math" panose="02040503050406030204" pitchFamily="18" charset="0"/>
                                      <a:ea typeface="Cambria Math" panose="02040503050406030204" pitchFamily="18" charset="0"/>
                                    </a:rPr>
                                    <m:t>𝜆</m:t>
                                  </m:r>
                                </m:e>
                                <m:e>
                                  <m:r>
                                    <a:rPr lang="en-US" sz="1900" i="1">
                                      <a:latin typeface="Cambria Math" panose="02040503050406030204" pitchFamily="18" charset="0"/>
                                      <a:ea typeface="Cambria Math" panose="02040503050406030204" pitchFamily="18" charset="0"/>
                                    </a:rPr>
                                    <m:t>4</m:t>
                                  </m:r>
                                </m:e>
                                <m:e>
                                  <m:r>
                                    <a:rPr lang="en-US" sz="1900" i="1">
                                      <a:latin typeface="Cambria Math" panose="02040503050406030204" pitchFamily="18" charset="0"/>
                                      <a:ea typeface="Cambria Math" panose="02040503050406030204" pitchFamily="18" charset="0"/>
                                    </a:rPr>
                                    <m:t>3</m:t>
                                  </m:r>
                                </m:e>
                              </m:mr>
                              <m:mr>
                                <m:e>
                                  <m:r>
                                    <a:rPr lang="en-US" sz="1900" i="1">
                                      <a:latin typeface="Cambria Math" panose="02040503050406030204" pitchFamily="18" charset="0"/>
                                      <a:ea typeface="Cambria Math" panose="02040503050406030204" pitchFamily="18" charset="0"/>
                                    </a:rPr>
                                    <m:t>−4</m:t>
                                  </m:r>
                                </m:e>
                                <m:e>
                                  <m:r>
                                    <a:rPr lang="en-US" sz="1900" i="1">
                                      <a:latin typeface="Cambria Math" panose="02040503050406030204" pitchFamily="18" charset="0"/>
                                      <a:ea typeface="Cambria Math" panose="02040503050406030204" pitchFamily="18" charset="0"/>
                                    </a:rPr>
                                    <m:t>−6</m:t>
                                  </m:r>
                                  <m:r>
                                    <a:rPr lang="en-US" sz="1900" b="0" i="1" smtClean="0">
                                      <a:latin typeface="Cambria Math" panose="02040503050406030204" pitchFamily="18" charset="0"/>
                                      <a:ea typeface="Cambria Math" panose="02040503050406030204" pitchFamily="18" charset="0"/>
                                    </a:rPr>
                                    <m:t>−</m:t>
                                  </m:r>
                                  <m:r>
                                    <a:rPr lang="en-US" sz="1900" i="1">
                                      <a:latin typeface="Cambria Math" panose="02040503050406030204" pitchFamily="18" charset="0"/>
                                      <a:ea typeface="Cambria Math" panose="02040503050406030204" pitchFamily="18" charset="0"/>
                                    </a:rPr>
                                    <m:t>𝜆</m:t>
                                  </m:r>
                                </m:e>
                                <m:e>
                                  <m:r>
                                    <a:rPr lang="en-US" sz="1900" i="1">
                                      <a:latin typeface="Cambria Math" panose="02040503050406030204" pitchFamily="18" charset="0"/>
                                      <a:ea typeface="Cambria Math" panose="02040503050406030204" pitchFamily="18" charset="0"/>
                                    </a:rPr>
                                    <m:t>−3</m:t>
                                  </m:r>
                                </m:e>
                              </m:mr>
                              <m:mr>
                                <m:e>
                                  <m:r>
                                    <a:rPr lang="en-US" sz="1900" i="1">
                                      <a:latin typeface="Cambria Math" panose="02040503050406030204" pitchFamily="18" charset="0"/>
                                      <a:ea typeface="Cambria Math" panose="02040503050406030204" pitchFamily="18" charset="0"/>
                                    </a:rPr>
                                    <m:t>3</m:t>
                                  </m:r>
                                </m:e>
                                <m:e>
                                  <m:r>
                                    <a:rPr lang="en-US" sz="1900" i="1">
                                      <a:latin typeface="Cambria Math" panose="02040503050406030204" pitchFamily="18" charset="0"/>
                                      <a:ea typeface="Cambria Math" panose="02040503050406030204" pitchFamily="18" charset="0"/>
                                    </a:rPr>
                                    <m:t>3</m:t>
                                  </m:r>
                                </m:e>
                                <m:e>
                                  <m:r>
                                    <a:rPr lang="en-US" sz="1900" i="1">
                                      <a:latin typeface="Cambria Math" panose="02040503050406030204" pitchFamily="18" charset="0"/>
                                      <a:ea typeface="Cambria Math" panose="02040503050406030204" pitchFamily="18" charset="0"/>
                                    </a:rPr>
                                    <m:t>1</m:t>
                                  </m:r>
                                  <m:r>
                                    <a:rPr lang="en-US" sz="1900" b="0" i="1" smtClean="0">
                                      <a:latin typeface="Cambria Math" panose="02040503050406030204" pitchFamily="18" charset="0"/>
                                      <a:ea typeface="Cambria Math" panose="02040503050406030204" pitchFamily="18" charset="0"/>
                                    </a:rPr>
                                    <m:t>−</m:t>
                                  </m:r>
                                  <m:r>
                                    <a:rPr lang="en-US" sz="1900" i="1">
                                      <a:latin typeface="Cambria Math" panose="02040503050406030204" pitchFamily="18" charset="0"/>
                                      <a:ea typeface="Cambria Math" panose="02040503050406030204" pitchFamily="18" charset="0"/>
                                    </a:rPr>
                                    <m:t>𝜆</m:t>
                                  </m:r>
                                </m:e>
                              </m:mr>
                            </m:m>
                          </m:e>
                        </m:d>
                      </m:e>
                    </m:d>
                    <m:r>
                      <a:rPr lang="en-US" sz="1900" i="1">
                        <a:latin typeface="Cambria Math" panose="02040503050406030204" pitchFamily="18" charset="0"/>
                        <a:ea typeface="Cambria Math" panose="02040503050406030204" pitchFamily="18" charset="0"/>
                      </a:rPr>
                      <m:t>=</m:t>
                    </m:r>
                    <m:r>
                      <a:rPr lang="en-US" sz="1900" b="0" i="1" smtClean="0">
                        <a:latin typeface="Cambria Math" panose="02040503050406030204" pitchFamily="18" charset="0"/>
                        <a:ea typeface="Cambria Math" panose="02040503050406030204" pitchFamily="18" charset="0"/>
                      </a:rPr>
                      <m:t>0, </m:t>
                    </m:r>
                  </m:oMath>
                </a14:m>
                <a:r>
                  <a:rPr lang="en-US" sz="1800" dirty="0">
                    <a:latin typeface="Arial" panose="020B0604020202020204" pitchFamily="34" charset="0"/>
                    <a:cs typeface="Arial" panose="020B0604020202020204" pitchFamily="34" charset="0"/>
                  </a:rPr>
                  <a:t>(</a:t>
                </a:r>
                <a14:m>
                  <m:oMath xmlns:m="http://schemas.openxmlformats.org/officeDocument/2006/math">
                    <m:r>
                      <a:rPr lang="en-US" sz="1800" i="1">
                        <a:latin typeface="Cambria Math" panose="02040503050406030204" pitchFamily="18" charset="0"/>
                        <a:ea typeface="Cambria Math" panose="02040503050406030204" pitchFamily="18" charset="0"/>
                      </a:rPr>
                      <m:t>𝜆</m:t>
                    </m:r>
                  </m:oMath>
                </a14:m>
                <a:r>
                  <a:rPr lang="en-US" sz="1800" dirty="0">
                    <a:latin typeface="Arial" panose="020B0604020202020204" pitchFamily="34" charset="0"/>
                    <a:cs typeface="Arial" panose="020B0604020202020204" pitchFamily="34" charset="0"/>
                  </a:rPr>
                  <a:t>-1) </a:t>
                </a:r>
                <a14:m>
                  <m:oMath xmlns:m="http://schemas.openxmlformats.org/officeDocument/2006/math">
                    <m:sSup>
                      <m:sSupPr>
                        <m:ctrlPr>
                          <a:rPr lang="en-US" sz="1800" i="1">
                            <a:latin typeface="Cambria Math" panose="02040503050406030204" pitchFamily="18" charset="0"/>
                            <a:ea typeface="Cambria Math" panose="02040503050406030204" pitchFamily="18" charset="0"/>
                          </a:rPr>
                        </m:ctrlPr>
                      </m:sSupPr>
                      <m:e>
                        <m:r>
                          <m:rPr>
                            <m:nor/>
                          </m:rPr>
                          <a:rPr lang="en-US" sz="1800" dirty="0">
                            <a:latin typeface="Arial" panose="020B0604020202020204" pitchFamily="34" charset="0"/>
                            <a:cs typeface="Arial" panose="020B0604020202020204" pitchFamily="34" charset="0"/>
                          </a:rPr>
                          <m:t>(</m:t>
                        </m:r>
                        <m:r>
                          <a:rPr lang="en-US" sz="1800" i="1">
                            <a:latin typeface="Cambria Math" panose="02040503050406030204" pitchFamily="18" charset="0"/>
                            <a:ea typeface="Cambria Math" panose="02040503050406030204" pitchFamily="18" charset="0"/>
                          </a:rPr>
                          <m:t>𝜆</m:t>
                        </m:r>
                        <m:r>
                          <a:rPr lang="en-US" sz="1800">
                            <a:latin typeface="Cambria Math" panose="02040503050406030204" pitchFamily="18" charset="0"/>
                            <a:ea typeface="Cambria Math" panose="02040503050406030204" pitchFamily="18" charset="0"/>
                          </a:rPr>
                          <m:t>+2)</m:t>
                        </m:r>
                      </m:e>
                      <m:sup>
                        <m:r>
                          <a:rPr lang="en-US" sz="1800" i="1">
                            <a:latin typeface="Cambria Math" panose="02040503050406030204" pitchFamily="18" charset="0"/>
                            <a:ea typeface="Cambria Math" panose="02040503050406030204" pitchFamily="18" charset="0"/>
                          </a:rPr>
                          <m:t>2</m:t>
                        </m:r>
                      </m:sup>
                    </m:sSup>
                    <m:r>
                      <a:rPr lang="en-US" sz="1800" i="1">
                        <a:latin typeface="Cambria Math" panose="02040503050406030204" pitchFamily="18" charset="0"/>
                        <a:ea typeface="Cambria Math" panose="02040503050406030204" pitchFamily="18" charset="0"/>
                      </a:rPr>
                      <m:t>=0</m:t>
                    </m:r>
                    <m:r>
                      <a:rPr lang="en-US" sz="1800" b="0" i="1" smtClean="0">
                        <a:latin typeface="Cambria Math" panose="02040503050406030204" pitchFamily="18" charset="0"/>
                        <a:ea typeface="Cambria Math" panose="02040503050406030204" pitchFamily="18" charset="0"/>
                      </a:rPr>
                      <m:t>,  </m:t>
                    </m:r>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𝜆</m:t>
                        </m:r>
                      </m:e>
                      <m:sub>
                        <m:r>
                          <a:rPr lang="en-US" sz="1800" i="1">
                            <a:latin typeface="Cambria Math" panose="02040503050406030204" pitchFamily="18" charset="0"/>
                            <a:ea typeface="Cambria Math" panose="02040503050406030204" pitchFamily="18" charset="0"/>
                          </a:rPr>
                          <m:t>1</m:t>
                        </m:r>
                      </m:sub>
                    </m:sSub>
                    <m:r>
                      <a:rPr lang="en-US" sz="1800" i="1">
                        <a:latin typeface="Cambria Math" panose="02040503050406030204" pitchFamily="18" charset="0"/>
                        <a:ea typeface="Cambria Math" panose="02040503050406030204" pitchFamily="18" charset="0"/>
                      </a:rPr>
                      <m:t>=1(1</m:t>
                    </m:r>
                    <m:r>
                      <m:rPr>
                        <m:nor/>
                      </m:rPr>
                      <a:rPr lang="en-US" sz="1800" dirty="0">
                        <a:latin typeface="Arial" panose="020B0604020202020204" pitchFamily="34" charset="0"/>
                        <a:cs typeface="Arial" panose="020B0604020202020204" pitchFamily="34" charset="0"/>
                      </a:rPr>
                      <m:t>),</m:t>
                    </m:r>
                    <m:r>
                      <a:rPr lang="en-US" sz="1800" i="1" dirty="0">
                        <a:latin typeface="Cambria Math" panose="02040503050406030204" pitchFamily="18" charset="0"/>
                        <a:cs typeface="Arial" panose="020B0604020202020204" pitchFamily="34" charset="0"/>
                      </a:rPr>
                      <m:t>    </m:t>
                    </m:r>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𝜆</m:t>
                        </m:r>
                      </m:e>
                      <m:sub>
                        <m:r>
                          <a:rPr lang="en-US" sz="1800" i="1">
                            <a:latin typeface="Cambria Math" panose="02040503050406030204" pitchFamily="18" charset="0"/>
                            <a:ea typeface="Cambria Math" panose="02040503050406030204" pitchFamily="18" charset="0"/>
                          </a:rPr>
                          <m:t>2</m:t>
                        </m:r>
                      </m:sub>
                    </m:sSub>
                    <m:r>
                      <a:rPr lang="en-US" sz="1800" i="1">
                        <a:latin typeface="Cambria Math" panose="02040503050406030204" pitchFamily="18" charset="0"/>
                        <a:ea typeface="Cambria Math" panose="02040503050406030204" pitchFamily="18" charset="0"/>
                      </a:rPr>
                      <m:t>=−2(2)</m:t>
                    </m:r>
                  </m:oMath>
                </a14:m>
                <a:endParaRPr lang="en-US" sz="1800" dirty="0">
                  <a:latin typeface="Arial" panose="020B0604020202020204" pitchFamily="34" charset="0"/>
                  <a:cs typeface="Arial" panose="020B0604020202020204" pitchFamily="34" charset="0"/>
                </a:endParaRPr>
              </a:p>
              <a:p>
                <a:pPr>
                  <a:spcBef>
                    <a:spcPts val="0"/>
                  </a:spcBef>
                </a:pPr>
                <a:endParaRPr lang="en-US" sz="1800" dirty="0">
                  <a:latin typeface="Arial" panose="020B0604020202020204" pitchFamily="34" charset="0"/>
                  <a:cs typeface="Arial" panose="020B0604020202020204" pitchFamily="34" charset="0"/>
                </a:endParaRPr>
              </a:p>
              <a:p>
                <a:pPr lvl="1">
                  <a:lnSpc>
                    <a:spcPct val="120000"/>
                  </a:lnSpc>
                  <a:spcBef>
                    <a:spcPts val="0"/>
                  </a:spcBef>
                  <a:buFont typeface="Courier New" panose="02070309020205020404" pitchFamily="49" charset="0"/>
                  <a:buChar char="o"/>
                </a:pPr>
                <a14:m>
                  <m:oMath xmlns:m="http://schemas.openxmlformats.org/officeDocument/2006/math">
                    <m:d>
                      <m:dPr>
                        <m:ctrlPr>
                          <a:rPr lang="en-US" sz="1800" b="0" i="1" smtClean="0">
                            <a:latin typeface="Cambria Math" panose="02040503050406030204" pitchFamily="18" charset="0"/>
                          </a:rPr>
                        </m:ctrlPr>
                      </m:dPr>
                      <m:e>
                        <m:r>
                          <a:rPr lang="en-US" sz="1800" i="1">
                            <a:latin typeface="Cambria Math" panose="02040503050406030204" pitchFamily="18" charset="0"/>
                          </a:rPr>
                          <m:t>𝐴</m:t>
                        </m:r>
                        <m:r>
                          <a:rPr lang="en-US" sz="1800" i="1">
                            <a:latin typeface="Cambria Math" panose="02040503050406030204" pitchFamily="18" charset="0"/>
                          </a:rPr>
                          <m:t>−1</m:t>
                        </m:r>
                        <m:r>
                          <a:rPr lang="en-US" sz="1800" b="0" i="1" smtClean="0">
                            <a:latin typeface="Cambria Math" panose="02040503050406030204" pitchFamily="18" charset="0"/>
                            <a:ea typeface="Cambria Math" panose="02040503050406030204" pitchFamily="18" charset="0"/>
                          </a:rPr>
                          <m:t>𝐼</m:t>
                        </m:r>
                      </m:e>
                    </m:d>
                    <m:r>
                      <a:rPr lang="en-US" sz="1800" b="1" i="1">
                        <a:latin typeface="Cambria Math" panose="02040503050406030204" pitchFamily="18" charset="0"/>
                      </a:rPr>
                      <m:t>𝒙</m:t>
                    </m:r>
                    <m:r>
                      <a:rPr lang="en-US" sz="1800" b="1" i="1" smtClean="0">
                        <a:latin typeface="Cambria Math" panose="02040503050406030204" pitchFamily="18" charset="0"/>
                      </a:rPr>
                      <m:t>=</m:t>
                    </m:r>
                    <m:r>
                      <a:rPr lang="en-US" sz="1800" b="1" i="1" smtClean="0">
                        <a:latin typeface="Cambria Math" panose="02040503050406030204" pitchFamily="18" charset="0"/>
                      </a:rPr>
                      <m:t>𝟎</m:t>
                    </m:r>
                  </m:oMath>
                </a14:m>
                <a:r>
                  <a:rPr lang="en-US" sz="1800" dirty="0">
                    <a:latin typeface="Arial" panose="020B0604020202020204" pitchFamily="34" charset="0"/>
                    <a:cs typeface="Arial" panose="020B0604020202020204" pitchFamily="34" charset="0"/>
                  </a:rPr>
                  <a:t>: </a:t>
                </a:r>
                <a14:m>
                  <m:oMath xmlns:m="http://schemas.openxmlformats.org/officeDocument/2006/math">
                    <m:d>
                      <m:dPr>
                        <m:begChr m:val="["/>
                        <m:endChr m:val="]"/>
                        <m:ctrlPr>
                          <a:rPr lang="en-US" sz="1800" i="1">
                            <a:latin typeface="Cambria Math" panose="02040503050406030204" pitchFamily="18" charset="0"/>
                            <a:ea typeface="Cambria Math" panose="02040503050406030204" pitchFamily="18" charset="0"/>
                          </a:rPr>
                        </m:ctrlPr>
                      </m:dPr>
                      <m:e>
                        <m:m>
                          <m:mPr>
                            <m:mcs>
                              <m:mc>
                                <m:mcPr>
                                  <m:count m:val="3"/>
                                  <m:mcJc m:val="center"/>
                                </m:mcPr>
                              </m:mc>
                            </m:mcs>
                            <m:ctrlPr>
                              <a:rPr lang="en-US" sz="1800" i="1">
                                <a:latin typeface="Cambria Math" panose="02040503050406030204" pitchFamily="18" charset="0"/>
                                <a:ea typeface="Cambria Math" panose="02040503050406030204" pitchFamily="18" charset="0"/>
                              </a:rPr>
                            </m:ctrlPr>
                          </m:mPr>
                          <m:mr>
                            <m:e>
                              <m:r>
                                <a:rPr lang="en-US" sz="1800" b="0" i="1" smtClean="0">
                                  <a:latin typeface="Cambria Math" panose="02040503050406030204" pitchFamily="18" charset="0"/>
                                  <a:ea typeface="Cambria Math" panose="02040503050406030204" pitchFamily="18" charset="0"/>
                                </a:rPr>
                                <m:t>1</m:t>
                              </m:r>
                            </m:e>
                            <m:e>
                              <m:r>
                                <a:rPr lang="en-US" sz="1800" i="1">
                                  <a:latin typeface="Cambria Math" panose="02040503050406030204" pitchFamily="18" charset="0"/>
                                  <a:ea typeface="Cambria Math" panose="02040503050406030204" pitchFamily="18" charset="0"/>
                                </a:rPr>
                                <m:t>4</m:t>
                              </m:r>
                            </m:e>
                            <m:e>
                              <m:r>
                                <a:rPr lang="en-US" sz="1800" i="1">
                                  <a:latin typeface="Cambria Math" panose="02040503050406030204" pitchFamily="18" charset="0"/>
                                  <a:ea typeface="Cambria Math" panose="02040503050406030204" pitchFamily="18" charset="0"/>
                                </a:rPr>
                                <m:t>3</m:t>
                              </m:r>
                            </m:e>
                          </m:mr>
                          <m:mr>
                            <m:e>
                              <m:r>
                                <a:rPr lang="en-US" sz="1800" i="1">
                                  <a:latin typeface="Cambria Math" panose="02040503050406030204" pitchFamily="18" charset="0"/>
                                  <a:ea typeface="Cambria Math" panose="02040503050406030204" pitchFamily="18" charset="0"/>
                                </a:rPr>
                                <m:t>−4</m:t>
                              </m:r>
                            </m:e>
                            <m:e>
                              <m:r>
                                <a:rPr lang="en-US" sz="1800" i="1">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7</m:t>
                              </m:r>
                            </m:e>
                            <m:e>
                              <m:r>
                                <a:rPr lang="en-US" sz="1800" i="1">
                                  <a:latin typeface="Cambria Math" panose="02040503050406030204" pitchFamily="18" charset="0"/>
                                  <a:ea typeface="Cambria Math" panose="02040503050406030204" pitchFamily="18" charset="0"/>
                                </a:rPr>
                                <m:t>−3</m:t>
                              </m:r>
                            </m:e>
                          </m:mr>
                          <m:mr>
                            <m:e>
                              <m:r>
                                <a:rPr lang="en-US" sz="1800" i="1">
                                  <a:latin typeface="Cambria Math" panose="02040503050406030204" pitchFamily="18" charset="0"/>
                                  <a:ea typeface="Cambria Math" panose="02040503050406030204" pitchFamily="18" charset="0"/>
                                </a:rPr>
                                <m:t>3</m:t>
                              </m:r>
                            </m:e>
                            <m:e>
                              <m:r>
                                <a:rPr lang="en-US" sz="1800" i="1">
                                  <a:latin typeface="Cambria Math" panose="02040503050406030204" pitchFamily="18" charset="0"/>
                                  <a:ea typeface="Cambria Math" panose="02040503050406030204" pitchFamily="18" charset="0"/>
                                </a:rPr>
                                <m:t>3</m:t>
                              </m:r>
                            </m:e>
                            <m:e>
                              <m:r>
                                <a:rPr lang="en-US" sz="1800" b="0" i="1" smtClean="0">
                                  <a:latin typeface="Cambria Math" panose="02040503050406030204" pitchFamily="18" charset="0"/>
                                  <a:ea typeface="Cambria Math" panose="02040503050406030204" pitchFamily="18" charset="0"/>
                                </a:rPr>
                                <m:t>0</m:t>
                              </m:r>
                            </m:e>
                          </m:mr>
                        </m:m>
                      </m:e>
                    </m:d>
                  </m:oMath>
                </a14:m>
                <a:r>
                  <a:rPr lang="en-US" sz="1800" b="1" dirty="0">
                    <a:latin typeface="Arial" panose="020B0604020202020204" pitchFamily="34" charset="0"/>
                    <a:cs typeface="Arial" panose="020B0604020202020204" pitchFamily="34" charset="0"/>
                  </a:rPr>
                  <a:t> </a:t>
                </a:r>
                <a14:m>
                  <m:oMath xmlns:m="http://schemas.openxmlformats.org/officeDocument/2006/math">
                    <m:r>
                      <a:rPr lang="en-US" sz="1800" b="1" i="1">
                        <a:latin typeface="Cambria Math" panose="02040503050406030204" pitchFamily="18" charset="0"/>
                      </a:rPr>
                      <m:t>𝒙</m:t>
                    </m:r>
                    <m:r>
                      <a:rPr lang="en-US" sz="1800" b="1" i="1">
                        <a:latin typeface="Cambria Math" panose="02040503050406030204" pitchFamily="18" charset="0"/>
                      </a:rPr>
                      <m:t>=</m:t>
                    </m:r>
                    <m:r>
                      <a:rPr lang="en-US" sz="1800" b="0" i="1" smtClean="0">
                        <a:latin typeface="Cambria Math" panose="02040503050406030204" pitchFamily="18" charset="0"/>
                      </a:rPr>
                      <m:t>0</m:t>
                    </m:r>
                  </m:oMath>
                </a14:m>
                <a:endParaRPr lang="en-US" sz="1800" b="0" i="1" dirty="0">
                  <a:latin typeface="Arial" panose="020B0604020202020204" pitchFamily="34" charset="0"/>
                  <a:cs typeface="Arial" panose="020B0604020202020204" pitchFamily="34" charset="0"/>
                </a:endParaRPr>
              </a:p>
              <a:p>
                <a:pPr marL="457200" lvl="1" indent="0">
                  <a:lnSpc>
                    <a:spcPct val="120000"/>
                  </a:lnSpc>
                  <a:spcBef>
                    <a:spcPts val="0"/>
                  </a:spcBef>
                  <a:buNone/>
                </a:pPr>
                <a:r>
                  <a:rPr lang="en-US" sz="1800" b="1" dirty="0">
                    <a:latin typeface="Arial" panose="020B0604020202020204" pitchFamily="34" charset="0"/>
                    <a:cs typeface="Arial" panose="020B0604020202020204" pitchFamily="34" charset="0"/>
                  </a:rPr>
                  <a:t>	</a:t>
                </a:r>
                <a14:m>
                  <m:oMath xmlns:m="http://schemas.openxmlformats.org/officeDocument/2006/math">
                    <m:r>
                      <a:rPr lang="en-US" sz="1800" b="1" i="1" smtClean="0">
                        <a:latin typeface="Cambria Math" panose="02040503050406030204" pitchFamily="18" charset="0"/>
                      </a:rPr>
                      <m:t>⇒</m:t>
                    </m:r>
                  </m:oMath>
                </a14:m>
                <a:r>
                  <a:rPr lang="en-US" sz="1800" dirty="0">
                    <a:latin typeface="Arial" panose="020B0604020202020204" pitchFamily="34" charset="0"/>
                    <a:cs typeface="Arial" panose="020B0604020202020204" pitchFamily="34" charset="0"/>
                  </a:rPr>
                  <a:t> </a:t>
                </a:r>
                <a14:m>
                  <m:oMath xmlns:m="http://schemas.openxmlformats.org/officeDocument/2006/math">
                    <m:d>
                      <m:dPr>
                        <m:begChr m:val="["/>
                        <m:endChr m:val="]"/>
                        <m:ctrlPr>
                          <a:rPr lang="en-US" sz="1800" i="1">
                            <a:latin typeface="Cambria Math" panose="02040503050406030204" pitchFamily="18" charset="0"/>
                            <a:ea typeface="Cambria Math" panose="02040503050406030204" pitchFamily="18" charset="0"/>
                          </a:rPr>
                        </m:ctrlPr>
                      </m:dPr>
                      <m:e>
                        <m:m>
                          <m:mPr>
                            <m:mcs>
                              <m:mc>
                                <m:mcPr>
                                  <m:count m:val="3"/>
                                  <m:mcJc m:val="center"/>
                                </m:mcPr>
                              </m:mc>
                            </m:mcs>
                            <m:ctrlPr>
                              <a:rPr lang="en-US" sz="1800" i="1">
                                <a:latin typeface="Cambria Math" panose="02040503050406030204" pitchFamily="18" charset="0"/>
                                <a:ea typeface="Cambria Math" panose="02040503050406030204" pitchFamily="18" charset="0"/>
                              </a:rPr>
                            </m:ctrlPr>
                          </m:mPr>
                          <m:mr>
                            <m:e>
                              <m:r>
                                <a:rPr lang="en-US" sz="1800" i="1">
                                  <a:latin typeface="Cambria Math" panose="02040503050406030204" pitchFamily="18" charset="0"/>
                                  <a:ea typeface="Cambria Math" panose="02040503050406030204" pitchFamily="18" charset="0"/>
                                </a:rPr>
                                <m:t>1</m:t>
                              </m:r>
                            </m:e>
                            <m:e>
                              <m:r>
                                <a:rPr lang="en-US" sz="1800" i="1">
                                  <a:latin typeface="Cambria Math" panose="02040503050406030204" pitchFamily="18" charset="0"/>
                                  <a:ea typeface="Cambria Math" panose="02040503050406030204" pitchFamily="18" charset="0"/>
                                </a:rPr>
                                <m:t>4</m:t>
                              </m:r>
                            </m:e>
                            <m:e>
                              <m:r>
                                <a:rPr lang="en-US" sz="1800" i="1">
                                  <a:latin typeface="Cambria Math" panose="02040503050406030204" pitchFamily="18" charset="0"/>
                                  <a:ea typeface="Cambria Math" panose="02040503050406030204" pitchFamily="18" charset="0"/>
                                </a:rPr>
                                <m:t>3</m:t>
                              </m:r>
                            </m:e>
                          </m:mr>
                          <m:mr>
                            <m:e>
                              <m:r>
                                <a:rPr lang="en-US" sz="1800" i="1">
                                  <a:latin typeface="Cambria Math" panose="02040503050406030204" pitchFamily="18" charset="0"/>
                                  <a:ea typeface="Cambria Math" panose="02040503050406030204" pitchFamily="18" charset="0"/>
                                </a:rPr>
                                <m:t>−4</m:t>
                              </m:r>
                            </m:e>
                            <m:e>
                              <m:r>
                                <a:rPr lang="en-US" sz="1800" i="1">
                                  <a:latin typeface="Cambria Math" panose="02040503050406030204" pitchFamily="18" charset="0"/>
                                  <a:ea typeface="Cambria Math" panose="02040503050406030204" pitchFamily="18" charset="0"/>
                                </a:rPr>
                                <m:t>−7</m:t>
                              </m:r>
                            </m:e>
                            <m:e>
                              <m:r>
                                <a:rPr lang="en-US" sz="1800" i="1">
                                  <a:latin typeface="Cambria Math" panose="02040503050406030204" pitchFamily="18" charset="0"/>
                                  <a:ea typeface="Cambria Math" panose="02040503050406030204" pitchFamily="18" charset="0"/>
                                </a:rPr>
                                <m:t>−3</m:t>
                              </m:r>
                            </m:e>
                          </m:mr>
                          <m:mr>
                            <m:e>
                              <m:r>
                                <a:rPr lang="en-US" sz="1800" i="1">
                                  <a:latin typeface="Cambria Math" panose="02040503050406030204" pitchFamily="18" charset="0"/>
                                  <a:ea typeface="Cambria Math" panose="02040503050406030204" pitchFamily="18" charset="0"/>
                                </a:rPr>
                                <m:t>3</m:t>
                              </m:r>
                            </m:e>
                            <m:e>
                              <m:r>
                                <a:rPr lang="en-US" sz="1800" i="1">
                                  <a:latin typeface="Cambria Math" panose="02040503050406030204" pitchFamily="18" charset="0"/>
                                  <a:ea typeface="Cambria Math" panose="02040503050406030204" pitchFamily="18" charset="0"/>
                                </a:rPr>
                                <m:t>3</m:t>
                              </m:r>
                            </m:e>
                            <m:e>
                              <m:r>
                                <a:rPr lang="en-US" sz="1800" i="1">
                                  <a:latin typeface="Cambria Math" panose="02040503050406030204" pitchFamily="18" charset="0"/>
                                  <a:ea typeface="Cambria Math" panose="02040503050406030204" pitchFamily="18" charset="0"/>
                                </a:rPr>
                                <m:t>0</m:t>
                              </m:r>
                            </m:e>
                          </m:mr>
                        </m:m>
                        <m:m>
                          <m:mPr>
                            <m:mcs>
                              <m:mc>
                                <m:mcPr>
                                  <m:count m:val="1"/>
                                  <m:mcJc m:val="center"/>
                                </m:mcPr>
                              </m:mc>
                            </m:mcs>
                            <m:ctrlPr>
                              <a:rPr lang="en-US" sz="1800" i="1">
                                <a:latin typeface="Cambria Math" panose="02040503050406030204" pitchFamily="18" charset="0"/>
                                <a:ea typeface="Cambria Math" panose="02040503050406030204" pitchFamily="18" charset="0"/>
                              </a:rPr>
                            </m:ctrlPr>
                          </m:mPr>
                          <m:mr>
                            <m:e>
                              <m:eqArr>
                                <m:eqArrPr>
                                  <m:ctrlPr>
                                    <a:rPr lang="en-US" sz="1800" i="1">
                                      <a:latin typeface="Cambria Math" panose="02040503050406030204" pitchFamily="18" charset="0"/>
                                      <a:ea typeface="Cambria Math" panose="02040503050406030204" pitchFamily="18" charset="0"/>
                                    </a:rPr>
                                  </m:ctrlPr>
                                </m:eqArrPr>
                                <m:e>
                                  <m:r>
                                    <a:rPr lang="en-US" sz="1800" b="0" i="1" smtClean="0">
                                      <a:latin typeface="Cambria Math" panose="02040503050406030204" pitchFamily="18" charset="0"/>
                                      <a:ea typeface="Cambria Math" panose="02040503050406030204" pitchFamily="18" charset="0"/>
                                    </a:rPr>
                                    <m:t>  0</m:t>
                                  </m:r>
                                </m:e>
                                <m:e>
                                  <m:r>
                                    <a:rPr lang="en-US" sz="1800" b="0" i="1" smtClean="0">
                                      <a:latin typeface="Cambria Math" panose="02040503050406030204" pitchFamily="18" charset="0"/>
                                      <a:ea typeface="Cambria Math" panose="02040503050406030204" pitchFamily="18" charset="0"/>
                                    </a:rPr>
                                    <m:t>  0</m:t>
                                  </m:r>
                                </m:e>
                              </m:eqArr>
                            </m:e>
                          </m:mr>
                          <m:mr>
                            <m:e>
                              <m:r>
                                <a:rPr lang="en-US" sz="1800" b="0" i="1" smtClean="0">
                                  <a:latin typeface="Cambria Math" panose="02040503050406030204" pitchFamily="18" charset="0"/>
                                  <a:ea typeface="Cambria Math" panose="02040503050406030204" pitchFamily="18" charset="0"/>
                                </a:rPr>
                                <m:t>  0</m:t>
                              </m:r>
                            </m:e>
                          </m:mr>
                        </m:m>
                      </m:e>
                    </m:d>
                  </m:oMath>
                </a14:m>
                <a:r>
                  <a:rPr lang="en-US" sz="1800" dirty="0">
                    <a:latin typeface="Arial" panose="020B0604020202020204" pitchFamily="34" charset="0"/>
                    <a:cs typeface="Arial" panose="020B0604020202020204" pitchFamily="34" charset="0"/>
                  </a:rPr>
                  <a:t>=</a:t>
                </a:r>
                <a:r>
                  <a:rPr lang="en-US" sz="1800" dirty="0">
                    <a:latin typeface="Arial" panose="020B0604020202020204" pitchFamily="34" charset="0"/>
                    <a:ea typeface="Cambria Math" panose="02040503050406030204" pitchFamily="18" charset="0"/>
                    <a:cs typeface="Arial" panose="020B0604020202020204" pitchFamily="34" charset="0"/>
                  </a:rPr>
                  <a:t> </a:t>
                </a:r>
                <a14:m>
                  <m:oMath xmlns:m="http://schemas.openxmlformats.org/officeDocument/2006/math">
                    <m:d>
                      <m:dPr>
                        <m:begChr m:val="["/>
                        <m:endChr m:val="]"/>
                        <m:ctrlPr>
                          <a:rPr lang="en-US" sz="1800" i="1">
                            <a:latin typeface="Cambria Math" panose="02040503050406030204" pitchFamily="18" charset="0"/>
                            <a:ea typeface="Cambria Math" panose="02040503050406030204" pitchFamily="18" charset="0"/>
                          </a:rPr>
                        </m:ctrlPr>
                      </m:dPr>
                      <m:e>
                        <m:m>
                          <m:mPr>
                            <m:mcs>
                              <m:mc>
                                <m:mcPr>
                                  <m:count m:val="3"/>
                                  <m:mcJc m:val="center"/>
                                </m:mcPr>
                              </m:mc>
                            </m:mcs>
                            <m:ctrlPr>
                              <a:rPr lang="en-US" sz="1800" i="1">
                                <a:latin typeface="Cambria Math" panose="02040503050406030204" pitchFamily="18" charset="0"/>
                                <a:ea typeface="Cambria Math" panose="02040503050406030204" pitchFamily="18" charset="0"/>
                              </a:rPr>
                            </m:ctrlPr>
                          </m:mPr>
                          <m:mr>
                            <m:e>
                              <m:r>
                                <a:rPr lang="en-US" sz="1800" i="1">
                                  <a:latin typeface="Cambria Math" panose="02040503050406030204" pitchFamily="18" charset="0"/>
                                  <a:ea typeface="Cambria Math" panose="02040503050406030204" pitchFamily="18" charset="0"/>
                                </a:rPr>
                                <m:t>1</m:t>
                              </m:r>
                            </m:e>
                            <m:e>
                              <m:r>
                                <a:rPr lang="en-US" sz="1800" i="1">
                                  <a:latin typeface="Cambria Math" panose="02040503050406030204" pitchFamily="18" charset="0"/>
                                  <a:ea typeface="Cambria Math" panose="02040503050406030204" pitchFamily="18" charset="0"/>
                                </a:rPr>
                                <m:t>4</m:t>
                              </m:r>
                            </m:e>
                            <m:e>
                              <m:r>
                                <a:rPr lang="en-US" sz="1800" i="1">
                                  <a:latin typeface="Cambria Math" panose="02040503050406030204" pitchFamily="18" charset="0"/>
                                  <a:ea typeface="Cambria Math" panose="02040503050406030204" pitchFamily="18" charset="0"/>
                                </a:rPr>
                                <m:t>3</m:t>
                              </m:r>
                            </m:e>
                          </m:mr>
                          <m:mr>
                            <m:e>
                              <m:r>
                                <a:rPr lang="en-US" sz="1800" b="0" i="1" smtClean="0">
                                  <a:latin typeface="Cambria Math" panose="02040503050406030204" pitchFamily="18" charset="0"/>
                                  <a:ea typeface="Cambria Math" panose="02040503050406030204" pitchFamily="18" charset="0"/>
                                </a:rPr>
                                <m:t>0</m:t>
                              </m:r>
                            </m:e>
                            <m:e>
                              <m:r>
                                <a:rPr lang="en-US" sz="1800" b="0" i="1" smtClean="0">
                                  <a:latin typeface="Cambria Math" panose="02040503050406030204" pitchFamily="18" charset="0"/>
                                  <a:ea typeface="Cambria Math" panose="02040503050406030204" pitchFamily="18" charset="0"/>
                                </a:rPr>
                                <m:t>1</m:t>
                              </m:r>
                            </m:e>
                            <m:e>
                              <m:r>
                                <a:rPr lang="en-US" sz="1800" b="0" i="1" smtClean="0">
                                  <a:latin typeface="Cambria Math" panose="02040503050406030204" pitchFamily="18" charset="0"/>
                                  <a:ea typeface="Cambria Math" panose="02040503050406030204" pitchFamily="18" charset="0"/>
                                </a:rPr>
                                <m:t>1</m:t>
                              </m:r>
                            </m:e>
                          </m:mr>
                          <m:mr>
                            <m:e>
                              <m:r>
                                <a:rPr lang="en-US" sz="1800" b="0" i="1" smtClean="0">
                                  <a:latin typeface="Cambria Math" panose="02040503050406030204" pitchFamily="18" charset="0"/>
                                  <a:ea typeface="Cambria Math" panose="02040503050406030204" pitchFamily="18" charset="0"/>
                                </a:rPr>
                                <m:t>0</m:t>
                              </m:r>
                            </m:e>
                            <m:e>
                              <m:r>
                                <a:rPr lang="en-US" sz="1800" b="0" i="1" smtClean="0">
                                  <a:latin typeface="Cambria Math" panose="02040503050406030204" pitchFamily="18" charset="0"/>
                                  <a:ea typeface="Cambria Math" panose="02040503050406030204" pitchFamily="18" charset="0"/>
                                </a:rPr>
                                <m:t>0</m:t>
                              </m:r>
                            </m:e>
                            <m:e>
                              <m:r>
                                <a:rPr lang="en-US" sz="1800" i="1">
                                  <a:latin typeface="Cambria Math" panose="02040503050406030204" pitchFamily="18" charset="0"/>
                                  <a:ea typeface="Cambria Math" panose="02040503050406030204" pitchFamily="18" charset="0"/>
                                </a:rPr>
                                <m:t>0</m:t>
                              </m:r>
                            </m:e>
                          </m:mr>
                        </m:m>
                        <m:m>
                          <m:mPr>
                            <m:mcs>
                              <m:mc>
                                <m:mcPr>
                                  <m:count m:val="1"/>
                                  <m:mcJc m:val="center"/>
                                </m:mcPr>
                              </m:mc>
                            </m:mcs>
                            <m:ctrlPr>
                              <a:rPr lang="en-US" sz="1800" i="1">
                                <a:latin typeface="Cambria Math" panose="02040503050406030204" pitchFamily="18" charset="0"/>
                                <a:ea typeface="Cambria Math" panose="02040503050406030204" pitchFamily="18" charset="0"/>
                              </a:rPr>
                            </m:ctrlPr>
                          </m:mPr>
                          <m:mr>
                            <m:e>
                              <m:eqArr>
                                <m:eqArrPr>
                                  <m:ctrlPr>
                                    <a:rPr lang="en-US" sz="1800" i="1">
                                      <a:latin typeface="Cambria Math" panose="02040503050406030204" pitchFamily="18" charset="0"/>
                                      <a:ea typeface="Cambria Math" panose="02040503050406030204" pitchFamily="18" charset="0"/>
                                    </a:rPr>
                                  </m:ctrlPr>
                                </m:eqArrPr>
                                <m:e>
                                  <m:r>
                                    <a:rPr lang="en-US" sz="1800" i="1">
                                      <a:latin typeface="Cambria Math" panose="02040503050406030204" pitchFamily="18" charset="0"/>
                                      <a:ea typeface="Cambria Math" panose="02040503050406030204" pitchFamily="18" charset="0"/>
                                    </a:rPr>
                                    <m:t> 0</m:t>
                                  </m:r>
                                </m:e>
                                <m:e>
                                  <m:r>
                                    <a:rPr lang="en-US" sz="1800" i="1">
                                      <a:latin typeface="Cambria Math" panose="02040503050406030204" pitchFamily="18" charset="0"/>
                                      <a:ea typeface="Cambria Math" panose="02040503050406030204" pitchFamily="18" charset="0"/>
                                    </a:rPr>
                                    <m:t> 0</m:t>
                                  </m:r>
                                </m:e>
                              </m:eqArr>
                            </m:e>
                          </m:mr>
                          <m:mr>
                            <m:e>
                              <m:r>
                                <a:rPr lang="en-US" sz="1800" i="1">
                                  <a:latin typeface="Cambria Math" panose="02040503050406030204" pitchFamily="18" charset="0"/>
                                  <a:ea typeface="Cambria Math" panose="02040503050406030204" pitchFamily="18" charset="0"/>
                                </a:rPr>
                                <m:t>  0</m:t>
                              </m:r>
                            </m:e>
                          </m:mr>
                        </m:m>
                      </m:e>
                    </m:d>
                    <m:r>
                      <a:rPr lang="en-US" sz="1800" b="0" i="1" smtClean="0">
                        <a:latin typeface="Cambria Math" panose="02040503050406030204" pitchFamily="18" charset="0"/>
                        <a:ea typeface="Cambria Math" panose="02040503050406030204" pitchFamily="18" charset="0"/>
                      </a:rPr>
                      <m:t>:</m:t>
                    </m:r>
                  </m:oMath>
                </a14:m>
                <a:r>
                  <a:rPr lang="en-US" sz="1800" dirty="0">
                    <a:latin typeface="Arial" panose="020B0604020202020204" pitchFamily="34" charset="0"/>
                    <a:cs typeface="Arial" panose="020B0604020202020204" pitchFamily="34" charset="0"/>
                  </a:rPr>
                  <a:t> </a:t>
                </a:r>
                <a14:m>
                  <m:oMath xmlns:m="http://schemas.openxmlformats.org/officeDocument/2006/math">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 </m:t>
                        </m:r>
                        <m:r>
                          <a:rPr lang="en-US" sz="1800" i="1">
                            <a:latin typeface="Cambria Math" panose="02040503050406030204" pitchFamily="18" charset="0"/>
                            <a:ea typeface="Cambria Math" panose="02040503050406030204" pitchFamily="18" charset="0"/>
                          </a:rPr>
                          <m:t>𝑥</m:t>
                        </m:r>
                      </m:e>
                      <m:sub>
                        <m:r>
                          <a:rPr lang="en-US" sz="1800" i="1">
                            <a:latin typeface="Cambria Math" panose="02040503050406030204" pitchFamily="18" charset="0"/>
                            <a:ea typeface="Cambria Math" panose="02040503050406030204" pitchFamily="18" charset="0"/>
                          </a:rPr>
                          <m:t>1</m:t>
                        </m:r>
                      </m:sub>
                    </m:sSub>
                    <m:r>
                      <a:rPr lang="en-US" sz="1800" b="0" i="1" smtClean="0">
                        <a:latin typeface="Cambria Math" panose="02040503050406030204" pitchFamily="18" charset="0"/>
                        <a:ea typeface="Cambria Math" panose="02040503050406030204" pitchFamily="18" charset="0"/>
                      </a:rPr>
                      <m:t>+</m:t>
                    </m:r>
                    <m:sSub>
                      <m:sSubPr>
                        <m:ctrlPr>
                          <a:rPr lang="en-US" sz="1800" i="1">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4</m:t>
                        </m:r>
                        <m:r>
                          <a:rPr lang="en-US" sz="1800" i="1">
                            <a:latin typeface="Cambria Math" panose="02040503050406030204" pitchFamily="18" charset="0"/>
                            <a:ea typeface="Cambria Math" panose="02040503050406030204" pitchFamily="18" charset="0"/>
                          </a:rPr>
                          <m:t>𝑥</m:t>
                        </m:r>
                      </m:e>
                      <m:sub>
                        <m:r>
                          <a:rPr lang="en-US" sz="1800" i="1">
                            <a:latin typeface="Cambria Math" panose="02040503050406030204" pitchFamily="18" charset="0"/>
                            <a:ea typeface="Cambria Math" panose="02040503050406030204" pitchFamily="18" charset="0"/>
                          </a:rPr>
                          <m:t>2</m:t>
                        </m:r>
                      </m:sub>
                    </m:sSub>
                    <m:r>
                      <a:rPr lang="en-US" sz="1800" b="0" i="1" smtClean="0">
                        <a:latin typeface="Cambria Math" panose="02040503050406030204" pitchFamily="18" charset="0"/>
                        <a:ea typeface="Cambria Math" panose="02040503050406030204" pitchFamily="18" charset="0"/>
                      </a:rPr>
                      <m:t>+</m:t>
                    </m:r>
                    <m:sSub>
                      <m:sSubPr>
                        <m:ctrlPr>
                          <a:rPr lang="en-US" sz="1800" i="1">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3</m:t>
                        </m:r>
                        <m:r>
                          <a:rPr lang="en-US" sz="1800" i="1">
                            <a:latin typeface="Cambria Math" panose="02040503050406030204" pitchFamily="18" charset="0"/>
                            <a:ea typeface="Cambria Math" panose="02040503050406030204" pitchFamily="18" charset="0"/>
                          </a:rPr>
                          <m:t>𝑥</m:t>
                        </m:r>
                      </m:e>
                      <m:sub>
                        <m:r>
                          <a:rPr lang="en-US" sz="1800" b="0" i="1" smtClean="0">
                            <a:latin typeface="Cambria Math" panose="02040503050406030204" pitchFamily="18" charset="0"/>
                            <a:ea typeface="Cambria Math" panose="02040503050406030204" pitchFamily="18" charset="0"/>
                          </a:rPr>
                          <m:t>3</m:t>
                        </m:r>
                      </m:sub>
                    </m:sSub>
                    <m:r>
                      <a:rPr lang="en-US" sz="1800" b="1" i="1">
                        <a:latin typeface="Cambria Math" panose="02040503050406030204" pitchFamily="18" charset="0"/>
                        <a:ea typeface="Cambria Math" panose="02040503050406030204" pitchFamily="18" charset="0"/>
                      </a:rPr>
                      <m:t>=</m:t>
                    </m:r>
                    <m:r>
                      <a:rPr lang="en-US" sz="1800" i="1">
                        <a:latin typeface="Cambria Math" panose="02040503050406030204" pitchFamily="18" charset="0"/>
                        <a:ea typeface="Cambria Math" panose="02040503050406030204" pitchFamily="18" charset="0"/>
                      </a:rPr>
                      <m:t>0</m:t>
                    </m:r>
                    <m:r>
                      <a:rPr lang="en-US" sz="1800" b="0" i="1" smtClean="0">
                        <a:latin typeface="Cambria Math" panose="02040503050406030204" pitchFamily="18" charset="0"/>
                        <a:ea typeface="Cambria Math" panose="02040503050406030204" pitchFamily="18" charset="0"/>
                      </a:rPr>
                      <m:t>,</m:t>
                    </m:r>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𝑥</m:t>
                        </m:r>
                      </m:e>
                      <m:sub>
                        <m:r>
                          <a:rPr lang="en-US" sz="1800" i="1">
                            <a:latin typeface="Cambria Math" panose="02040503050406030204" pitchFamily="18" charset="0"/>
                            <a:ea typeface="Cambria Math" panose="02040503050406030204" pitchFamily="18" charset="0"/>
                          </a:rPr>
                          <m:t>2</m:t>
                        </m:r>
                      </m:sub>
                    </m:sSub>
                    <m:r>
                      <a:rPr lang="en-US" sz="1800" i="1">
                        <a:latin typeface="Cambria Math" panose="02040503050406030204" pitchFamily="18" charset="0"/>
                        <a:ea typeface="Cambria Math" panose="02040503050406030204" pitchFamily="18" charset="0"/>
                      </a:rPr>
                      <m:t>+</m:t>
                    </m:r>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𝑥</m:t>
                        </m:r>
                      </m:e>
                      <m:sub>
                        <m:r>
                          <a:rPr lang="en-US" sz="1800" i="1">
                            <a:latin typeface="Cambria Math" panose="02040503050406030204" pitchFamily="18" charset="0"/>
                            <a:ea typeface="Cambria Math" panose="02040503050406030204" pitchFamily="18" charset="0"/>
                          </a:rPr>
                          <m:t>3</m:t>
                        </m:r>
                      </m:sub>
                    </m:sSub>
                    <m:r>
                      <a:rPr lang="en-US" sz="1800" b="1" i="1">
                        <a:latin typeface="Cambria Math" panose="02040503050406030204" pitchFamily="18" charset="0"/>
                        <a:ea typeface="Cambria Math" panose="02040503050406030204" pitchFamily="18" charset="0"/>
                      </a:rPr>
                      <m:t>=</m:t>
                    </m:r>
                    <m:r>
                      <a:rPr lang="en-US" sz="1800" i="1">
                        <a:latin typeface="Cambria Math" panose="02040503050406030204" pitchFamily="18" charset="0"/>
                        <a:ea typeface="Cambria Math" panose="02040503050406030204" pitchFamily="18" charset="0"/>
                      </a:rPr>
                      <m:t>0</m:t>
                    </m:r>
                  </m:oMath>
                </a14:m>
                <a:endParaRPr lang="en-US" dirty="0">
                  <a:latin typeface="Arial" panose="020B0604020202020204" pitchFamily="34" charset="0"/>
                  <a:cs typeface="Arial" panose="020B0604020202020204" pitchFamily="34" charset="0"/>
                </a:endParaRPr>
              </a:p>
              <a:p>
                <a:pPr marL="914400" lvl="2" indent="0">
                  <a:lnSpc>
                    <a:spcPct val="120000"/>
                  </a:lnSpc>
                  <a:spcBef>
                    <a:spcPts val="0"/>
                  </a:spcBef>
                  <a:buNone/>
                </a:pPr>
                <a14:m>
                  <m:oMath xmlns:m="http://schemas.openxmlformats.org/officeDocument/2006/math">
                    <m:r>
                      <a:rPr lang="en-US" b="1" i="1" smtClean="0">
                        <a:latin typeface="Cambria Math" panose="02040503050406030204" pitchFamily="18" charset="0"/>
                      </a:rPr>
                      <m:t>⇒</m:t>
                    </m:r>
                  </m:oMath>
                </a14:m>
                <a:r>
                  <a:rPr lang="en-US" dirty="0">
                    <a:latin typeface="Arial" panose="020B0604020202020204" pitchFamily="34" charset="0"/>
                    <a:ea typeface="Cambria Math" panose="02040503050406030204" pitchFamily="18" charset="0"/>
                    <a:cs typeface="Arial" panose="020B0604020202020204" pitchFamily="34" charset="0"/>
                  </a:rPr>
                  <a:t>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𝑥</m:t>
                        </m:r>
                      </m:e>
                      <m:sub>
                        <m:r>
                          <a:rPr lang="en-US" i="1">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3</m:t>
                        </m:r>
                      </m:sub>
                    </m:sSub>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2</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𝑥</m:t>
                        </m:r>
                      </m:e>
                      <m:sub>
                        <m:r>
                          <a:rPr lang="en-US" i="1">
                            <a:latin typeface="Cambria Math" panose="02040503050406030204" pitchFamily="18" charset="0"/>
                            <a:ea typeface="Cambria Math" panose="02040503050406030204" pitchFamily="18" charset="0"/>
                          </a:rPr>
                          <m:t>3</m:t>
                        </m:r>
                      </m:sub>
                    </m:sSub>
                    <m:r>
                      <a:rPr lang="en-US" b="0" i="0" smtClean="0">
                        <a:latin typeface="Cambria Math" panose="02040503050406030204" pitchFamily="18" charset="0"/>
                        <a:ea typeface="Cambria Math" panose="02040503050406030204" pitchFamily="18" charset="0"/>
                      </a:rPr>
                      <m:t>, </m:t>
                    </m:r>
                    <m:r>
                      <a:rPr lang="en-US" b="1" i="1" smtClean="0">
                        <a:latin typeface="Cambria Math" panose="02040503050406030204" pitchFamily="18" charset="0"/>
                        <a:ea typeface="Cambria Math" panose="02040503050406030204" pitchFamily="18" charset="0"/>
                      </a:rPr>
                      <m:t>𝒙</m:t>
                    </m:r>
                    <m:r>
                      <a:rPr lang="en-US" i="1">
                        <a:latin typeface="Cambria Math" panose="02040503050406030204" pitchFamily="18" charset="0"/>
                        <a:ea typeface="Cambria Math" panose="02040503050406030204" pitchFamily="18" charset="0"/>
                      </a:rPr>
                      <m:t>=</m:t>
                    </m:r>
                    <m:d>
                      <m:dPr>
                        <m:begChr m:val="["/>
                        <m:endChr m:val="]"/>
                        <m:ctrlPr>
                          <a:rPr lang="en-US" i="1">
                            <a:latin typeface="Cambria Math" panose="02040503050406030204" pitchFamily="18" charset="0"/>
                            <a:ea typeface="Cambria Math" panose="02040503050406030204" pitchFamily="18" charset="0"/>
                          </a:rPr>
                        </m:ctrlPr>
                      </m:dPr>
                      <m:e>
                        <m:m>
                          <m:mPr>
                            <m:mcs>
                              <m:mc>
                                <m:mcPr>
                                  <m:count m:val="1"/>
                                  <m:mcJc m:val="center"/>
                                </m:mcPr>
                              </m:mc>
                            </m:mcs>
                            <m:ctrlPr>
                              <a:rPr lang="en-US" i="1">
                                <a:latin typeface="Cambria Math" panose="02040503050406030204" pitchFamily="18" charset="0"/>
                                <a:ea typeface="Cambria Math" panose="02040503050406030204" pitchFamily="18" charset="0"/>
                              </a:rPr>
                            </m:ctrlPr>
                          </m:mPr>
                          <m:mr>
                            <m:e>
                              <m:eqArr>
                                <m:eqArrPr>
                                  <m:ctrlPr>
                                    <a:rPr lang="en-US" i="1">
                                      <a:latin typeface="Cambria Math" panose="02040503050406030204" pitchFamily="18" charset="0"/>
                                      <a:ea typeface="Cambria Math" panose="02040503050406030204" pitchFamily="18" charset="0"/>
                                    </a:rPr>
                                  </m:ctrlPr>
                                </m:eqArr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𝑥</m:t>
                                      </m:r>
                                    </m:e>
                                    <m:sub>
                                      <m:r>
                                        <a:rPr lang="en-US" i="1">
                                          <a:latin typeface="Cambria Math" panose="02040503050406030204" pitchFamily="18" charset="0"/>
                                          <a:ea typeface="Cambria Math" panose="02040503050406030204" pitchFamily="18" charset="0"/>
                                        </a:rPr>
                                        <m:t>1</m:t>
                                      </m:r>
                                    </m:sub>
                                  </m:sSub>
                                </m:e>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2</m:t>
                                      </m:r>
                                    </m:sub>
                                  </m:sSub>
                                </m:e>
                              </m:eqArr>
                            </m:e>
                          </m:mr>
                          <m:m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3</m:t>
                                  </m:r>
                                </m:sub>
                              </m:sSub>
                            </m:e>
                          </m:mr>
                        </m:m>
                      </m:e>
                    </m:d>
                    <m:r>
                      <a:rPr lang="en-US" b="0" i="1" smtClean="0">
                        <a:latin typeface="Cambria Math" panose="02040503050406030204" pitchFamily="18" charset="0"/>
                        <a:ea typeface="Cambria Math" panose="02040503050406030204" pitchFamily="18" charset="0"/>
                      </a:rPr>
                      <m:t>=</m:t>
                    </m:r>
                    <m:d>
                      <m:dPr>
                        <m:begChr m:val="["/>
                        <m:endChr m:val="]"/>
                        <m:ctrlPr>
                          <a:rPr lang="en-US" i="1">
                            <a:latin typeface="Cambria Math" panose="02040503050406030204" pitchFamily="18" charset="0"/>
                            <a:ea typeface="Cambria Math" panose="02040503050406030204" pitchFamily="18" charset="0"/>
                          </a:rPr>
                        </m:ctrlPr>
                      </m:dPr>
                      <m:e>
                        <m:m>
                          <m:mPr>
                            <m:mcs>
                              <m:mc>
                                <m:mcPr>
                                  <m:count m:val="1"/>
                                  <m:mcJc m:val="center"/>
                                </m:mcPr>
                              </m:mc>
                            </m:mcs>
                            <m:ctrlPr>
                              <a:rPr lang="en-US" i="1">
                                <a:latin typeface="Cambria Math" panose="02040503050406030204" pitchFamily="18" charset="0"/>
                                <a:ea typeface="Cambria Math" panose="02040503050406030204" pitchFamily="18" charset="0"/>
                              </a:rPr>
                            </m:ctrlPr>
                          </m:mPr>
                          <m:mr>
                            <m:e>
                              <m:eqArr>
                                <m:eqArrPr>
                                  <m:ctrlPr>
                                    <a:rPr lang="en-US" i="1">
                                      <a:latin typeface="Cambria Math" panose="02040503050406030204" pitchFamily="18" charset="0"/>
                                      <a:ea typeface="Cambria Math" panose="02040503050406030204" pitchFamily="18" charset="0"/>
                                    </a:rPr>
                                  </m:ctrlPr>
                                </m:eqArr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3</m:t>
                                      </m:r>
                                    </m:sub>
                                  </m:sSub>
                                </m:e>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3</m:t>
                                      </m:r>
                                    </m:sub>
                                  </m:sSub>
                                </m:e>
                              </m:eqArr>
                            </m:e>
                          </m:mr>
                          <m:m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𝑥</m:t>
                                  </m:r>
                                </m:e>
                                <m:sub>
                                  <m:r>
                                    <a:rPr lang="en-US" i="1">
                                      <a:latin typeface="Cambria Math" panose="02040503050406030204" pitchFamily="18" charset="0"/>
                                      <a:ea typeface="Cambria Math" panose="02040503050406030204" pitchFamily="18" charset="0"/>
                                    </a:rPr>
                                    <m:t>3</m:t>
                                  </m:r>
                                </m:sub>
                              </m:sSub>
                            </m:e>
                          </m:mr>
                        </m:m>
                      </m:e>
                    </m:d>
                  </m:oMath>
                </a14:m>
                <a:r>
                  <a:rPr lang="en-US" dirty="0">
                    <a:latin typeface="Arial" panose="020B0604020202020204" pitchFamily="34" charset="0"/>
                    <a:ea typeface="Cambria Math" panose="02040503050406030204" pitchFamily="18" charset="0"/>
                    <a:cs typeface="Arial" panose="020B0604020202020204" pitchFamily="34" charset="0"/>
                  </a:rPr>
                  <a:t> </a:t>
                </a:r>
                <a14:m>
                  <m:oMath xmlns:m="http://schemas.openxmlformats.org/officeDocument/2006/math">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𝑥</m:t>
                        </m:r>
                      </m:e>
                      <m:sub>
                        <m:r>
                          <a:rPr lang="en-US" i="1">
                            <a:latin typeface="Cambria Math" panose="02040503050406030204" pitchFamily="18" charset="0"/>
                            <a:ea typeface="Cambria Math" panose="02040503050406030204" pitchFamily="18" charset="0"/>
                          </a:rPr>
                          <m:t>3</m:t>
                        </m:r>
                      </m:sub>
                    </m:sSub>
                    <m:d>
                      <m:dPr>
                        <m:begChr m:val="["/>
                        <m:endChr m:val="]"/>
                        <m:ctrlPr>
                          <a:rPr lang="en-US" i="1">
                            <a:latin typeface="Cambria Math" panose="02040503050406030204" pitchFamily="18" charset="0"/>
                            <a:ea typeface="Cambria Math" panose="02040503050406030204" pitchFamily="18" charset="0"/>
                          </a:rPr>
                        </m:ctrlPr>
                      </m:dPr>
                      <m:e>
                        <m:m>
                          <m:mPr>
                            <m:mcs>
                              <m:mc>
                                <m:mcPr>
                                  <m:count m:val="1"/>
                                  <m:mcJc m:val="center"/>
                                </m:mcPr>
                              </m:mc>
                            </m:mcs>
                            <m:ctrlPr>
                              <a:rPr lang="en-US" i="1">
                                <a:latin typeface="Cambria Math" panose="02040503050406030204" pitchFamily="18" charset="0"/>
                                <a:ea typeface="Cambria Math" panose="02040503050406030204" pitchFamily="18" charset="0"/>
                              </a:rPr>
                            </m:ctrlPr>
                          </m:mPr>
                          <m:mr>
                            <m:e>
                              <m:eqArr>
                                <m:eqArrPr>
                                  <m:ctrlPr>
                                    <a:rPr lang="en-US" i="1">
                                      <a:latin typeface="Cambria Math" panose="02040503050406030204" pitchFamily="18" charset="0"/>
                                      <a:ea typeface="Cambria Math" panose="02040503050406030204" pitchFamily="18" charset="0"/>
                                    </a:rPr>
                                  </m:ctrlPr>
                                </m:eqArrPr>
                                <m:e>
                                  <m:r>
                                    <a:rPr lang="en-US" b="0" i="1" smtClean="0">
                                      <a:latin typeface="Cambria Math" panose="02040503050406030204" pitchFamily="18" charset="0"/>
                                      <a:ea typeface="Cambria Math" panose="02040503050406030204" pitchFamily="18" charset="0"/>
                                    </a:rPr>
                                    <m:t>1</m:t>
                                  </m:r>
                                </m:e>
                                <m:e>
                                  <m:r>
                                    <a:rPr lang="en-US" b="0" i="1" smtClean="0">
                                      <a:latin typeface="Cambria Math" panose="02040503050406030204" pitchFamily="18" charset="0"/>
                                      <a:ea typeface="Cambria Math" panose="02040503050406030204" pitchFamily="18" charset="0"/>
                                    </a:rPr>
                                    <m:t>−1</m:t>
                                  </m:r>
                                </m:e>
                              </m:eqArr>
                            </m:e>
                          </m:mr>
                          <m:mr>
                            <m:e>
                              <m:r>
                                <a:rPr lang="en-US" b="0" i="1" smtClean="0">
                                  <a:latin typeface="Cambria Math" panose="02040503050406030204" pitchFamily="18" charset="0"/>
                                  <a:ea typeface="Cambria Math" panose="02040503050406030204" pitchFamily="18" charset="0"/>
                                </a:rPr>
                                <m:t>1</m:t>
                              </m:r>
                            </m:e>
                          </m:mr>
                        </m:m>
                      </m:e>
                    </m:d>
                  </m:oMath>
                </a14:m>
                <a:r>
                  <a:rPr lang="en-US" dirty="0">
                    <a:solidFill>
                      <a:srgbClr val="FF0000"/>
                    </a:solidFill>
                    <a:latin typeface="Arial" panose="020B0604020202020204" pitchFamily="34" charset="0"/>
                    <a:cs typeface="Arial" panose="020B0604020202020204" pitchFamily="34" charset="0"/>
                  </a:rPr>
                  <a:t>. </a:t>
                </a:r>
                <a14:m>
                  <m:oMath xmlns:m="http://schemas.openxmlformats.org/officeDocument/2006/math">
                    <m:sSub>
                      <m:sSubPr>
                        <m:ctrlPr>
                          <a:rPr lang="en-US" i="1">
                            <a:solidFill>
                              <a:srgbClr val="FF0000"/>
                            </a:solidFill>
                            <a:latin typeface="Cambria Math" panose="02040503050406030204" pitchFamily="18" charset="0"/>
                            <a:ea typeface="Cambria Math" panose="02040503050406030204" pitchFamily="18" charset="0"/>
                          </a:rPr>
                        </m:ctrlPr>
                      </m:sSubPr>
                      <m:e>
                        <m:r>
                          <a:rPr lang="en-US" b="1" i="1">
                            <a:solidFill>
                              <a:srgbClr val="FF0000"/>
                            </a:solidFill>
                            <a:latin typeface="Cambria Math" panose="02040503050406030204" pitchFamily="18" charset="0"/>
                            <a:ea typeface="Cambria Math" panose="02040503050406030204" pitchFamily="18" charset="0"/>
                          </a:rPr>
                          <m:t>𝒗</m:t>
                        </m:r>
                      </m:e>
                      <m:sub>
                        <m:r>
                          <a:rPr lang="en-US" i="1">
                            <a:solidFill>
                              <a:srgbClr val="FF0000"/>
                            </a:solidFill>
                            <a:latin typeface="Cambria Math" panose="02040503050406030204" pitchFamily="18" charset="0"/>
                            <a:ea typeface="Cambria Math" panose="02040503050406030204" pitchFamily="18" charset="0"/>
                          </a:rPr>
                          <m:t>1</m:t>
                        </m:r>
                      </m:sub>
                    </m:sSub>
                  </m:oMath>
                </a14:m>
                <a:r>
                  <a:rPr lang="en-US" dirty="0">
                    <a:solidFill>
                      <a:srgbClr val="FF0000"/>
                    </a:solidFill>
                    <a:latin typeface="Arial" panose="020B0604020202020204" pitchFamily="34" charset="0"/>
                    <a:cs typeface="Arial" panose="020B0604020202020204" pitchFamily="34" charset="0"/>
                  </a:rPr>
                  <a:t> </a:t>
                </a:r>
                <a14:m>
                  <m:oMath xmlns:m="http://schemas.openxmlformats.org/officeDocument/2006/math">
                    <m:r>
                      <a:rPr lang="en-US" i="1">
                        <a:solidFill>
                          <a:srgbClr val="FF0000"/>
                        </a:solidFill>
                        <a:latin typeface="Cambria Math" panose="02040503050406030204" pitchFamily="18" charset="0"/>
                        <a:ea typeface="Cambria Math" panose="02040503050406030204" pitchFamily="18" charset="0"/>
                      </a:rPr>
                      <m:t>=</m:t>
                    </m:r>
                    <m:d>
                      <m:dPr>
                        <m:begChr m:val="["/>
                        <m:endChr m:val="]"/>
                        <m:ctrlPr>
                          <a:rPr lang="en-US" i="1">
                            <a:solidFill>
                              <a:srgbClr val="FF0000"/>
                            </a:solidFill>
                            <a:latin typeface="Cambria Math" panose="02040503050406030204" pitchFamily="18" charset="0"/>
                            <a:ea typeface="Cambria Math" panose="02040503050406030204" pitchFamily="18" charset="0"/>
                          </a:rPr>
                        </m:ctrlPr>
                      </m:dPr>
                      <m:e>
                        <m:m>
                          <m:mPr>
                            <m:mcs>
                              <m:mc>
                                <m:mcPr>
                                  <m:count m:val="1"/>
                                  <m:mcJc m:val="center"/>
                                </m:mcPr>
                              </m:mc>
                            </m:mcs>
                            <m:ctrlPr>
                              <a:rPr lang="en-US" i="1">
                                <a:solidFill>
                                  <a:srgbClr val="FF0000"/>
                                </a:solidFill>
                                <a:latin typeface="Cambria Math" panose="02040503050406030204" pitchFamily="18" charset="0"/>
                                <a:ea typeface="Cambria Math" panose="02040503050406030204" pitchFamily="18" charset="0"/>
                              </a:rPr>
                            </m:ctrlPr>
                          </m:mPr>
                          <m:mr>
                            <m:e>
                              <m:eqArr>
                                <m:eqArrPr>
                                  <m:ctrlPr>
                                    <a:rPr lang="en-US" i="1">
                                      <a:solidFill>
                                        <a:srgbClr val="FF0000"/>
                                      </a:solidFill>
                                      <a:latin typeface="Cambria Math" panose="02040503050406030204" pitchFamily="18" charset="0"/>
                                      <a:ea typeface="Cambria Math" panose="02040503050406030204" pitchFamily="18" charset="0"/>
                                    </a:rPr>
                                  </m:ctrlPr>
                                </m:eqArrPr>
                                <m:e>
                                  <m:r>
                                    <a:rPr lang="en-US" i="1">
                                      <a:solidFill>
                                        <a:srgbClr val="FF0000"/>
                                      </a:solidFill>
                                      <a:latin typeface="Cambria Math" panose="02040503050406030204" pitchFamily="18" charset="0"/>
                                      <a:ea typeface="Cambria Math" panose="02040503050406030204" pitchFamily="18" charset="0"/>
                                    </a:rPr>
                                    <m:t>1</m:t>
                                  </m:r>
                                </m:e>
                                <m:e>
                                  <m:r>
                                    <a:rPr lang="en-US" i="1">
                                      <a:solidFill>
                                        <a:srgbClr val="FF0000"/>
                                      </a:solidFill>
                                      <a:latin typeface="Cambria Math" panose="02040503050406030204" pitchFamily="18" charset="0"/>
                                      <a:ea typeface="Cambria Math" panose="02040503050406030204" pitchFamily="18" charset="0"/>
                                    </a:rPr>
                                    <m:t>−1</m:t>
                                  </m:r>
                                </m:e>
                              </m:eqArr>
                            </m:e>
                          </m:mr>
                          <m:mr>
                            <m:e>
                              <m:r>
                                <a:rPr lang="en-US" i="1">
                                  <a:solidFill>
                                    <a:srgbClr val="FF0000"/>
                                  </a:solidFill>
                                  <a:latin typeface="Cambria Math" panose="02040503050406030204" pitchFamily="18" charset="0"/>
                                  <a:ea typeface="Cambria Math" panose="02040503050406030204" pitchFamily="18" charset="0"/>
                                </a:rPr>
                                <m:t>1</m:t>
                              </m:r>
                            </m:e>
                          </m:mr>
                        </m:m>
                      </m:e>
                    </m:d>
                  </m:oMath>
                </a14:m>
                <a:r>
                  <a:rPr lang="en-US" dirty="0">
                    <a:latin typeface="Arial" panose="020B0604020202020204" pitchFamily="34" charset="0"/>
                    <a:cs typeface="Arial" panose="020B0604020202020204" pitchFamily="34" charset="0"/>
                  </a:rPr>
                  <a:t>     </a:t>
                </a:r>
              </a:p>
              <a:p>
                <a:pPr lvl="1">
                  <a:lnSpc>
                    <a:spcPct val="120000"/>
                  </a:lnSpc>
                  <a:spcBef>
                    <a:spcPts val="0"/>
                  </a:spcBef>
                  <a:buFont typeface="Courier New" panose="02070309020205020404" pitchFamily="49" charset="0"/>
                  <a:buChar char="o"/>
                </a:pPr>
                <a14:m>
                  <m:oMath xmlns:m="http://schemas.openxmlformats.org/officeDocument/2006/math">
                    <m:d>
                      <m:dPr>
                        <m:ctrlPr>
                          <a:rPr lang="en-US" sz="1800" b="0" i="1" smtClean="0">
                            <a:latin typeface="Cambria Math" panose="02040503050406030204" pitchFamily="18" charset="0"/>
                          </a:rPr>
                        </m:ctrlPr>
                      </m:dPr>
                      <m:e>
                        <m:r>
                          <a:rPr lang="en-US" sz="1800" i="1">
                            <a:latin typeface="Cambria Math" panose="02040503050406030204" pitchFamily="18" charset="0"/>
                          </a:rPr>
                          <m:t>𝐴</m:t>
                        </m:r>
                        <m:r>
                          <a:rPr lang="en-US" sz="1800" b="0" i="1" smtClean="0">
                            <a:latin typeface="Cambria Math" panose="02040503050406030204" pitchFamily="18" charset="0"/>
                          </a:rPr>
                          <m:t>+2</m:t>
                        </m:r>
                        <m:r>
                          <a:rPr lang="en-US" sz="1800" b="0" i="1" smtClean="0">
                            <a:latin typeface="Cambria Math" panose="02040503050406030204" pitchFamily="18" charset="0"/>
                            <a:ea typeface="Cambria Math" panose="02040503050406030204" pitchFamily="18" charset="0"/>
                          </a:rPr>
                          <m:t>𝐼</m:t>
                        </m:r>
                      </m:e>
                    </m:d>
                    <m:r>
                      <a:rPr lang="en-US" sz="1800" b="1" i="1">
                        <a:latin typeface="Cambria Math" panose="02040503050406030204" pitchFamily="18" charset="0"/>
                      </a:rPr>
                      <m:t>𝒙</m:t>
                    </m:r>
                    <m:r>
                      <a:rPr lang="en-US" sz="1800" b="1" i="1" smtClean="0">
                        <a:latin typeface="Cambria Math" panose="02040503050406030204" pitchFamily="18" charset="0"/>
                      </a:rPr>
                      <m:t>=</m:t>
                    </m:r>
                    <m:r>
                      <a:rPr lang="en-US" sz="1800" b="1" i="1" smtClean="0">
                        <a:latin typeface="Cambria Math" panose="02040503050406030204" pitchFamily="18" charset="0"/>
                      </a:rPr>
                      <m:t>𝟎</m:t>
                    </m:r>
                  </m:oMath>
                </a14:m>
                <a:r>
                  <a:rPr lang="en-US" sz="1800" dirty="0">
                    <a:latin typeface="Arial" panose="020B0604020202020204" pitchFamily="34" charset="0"/>
                    <a:cs typeface="Arial" panose="020B0604020202020204" pitchFamily="34" charset="0"/>
                  </a:rPr>
                  <a:t>: </a:t>
                </a:r>
                <a14:m>
                  <m:oMath xmlns:m="http://schemas.openxmlformats.org/officeDocument/2006/math">
                    <m:d>
                      <m:dPr>
                        <m:begChr m:val="["/>
                        <m:endChr m:val="]"/>
                        <m:ctrlPr>
                          <a:rPr lang="en-US" sz="1800" i="1">
                            <a:latin typeface="Cambria Math" panose="02040503050406030204" pitchFamily="18" charset="0"/>
                            <a:ea typeface="Cambria Math" panose="02040503050406030204" pitchFamily="18" charset="0"/>
                          </a:rPr>
                        </m:ctrlPr>
                      </m:dPr>
                      <m:e>
                        <m:m>
                          <m:mPr>
                            <m:mcs>
                              <m:mc>
                                <m:mcPr>
                                  <m:count m:val="3"/>
                                  <m:mcJc m:val="center"/>
                                </m:mcPr>
                              </m:mc>
                            </m:mcs>
                            <m:ctrlPr>
                              <a:rPr lang="en-US" sz="1800" i="1">
                                <a:latin typeface="Cambria Math" panose="02040503050406030204" pitchFamily="18" charset="0"/>
                                <a:ea typeface="Cambria Math" panose="02040503050406030204" pitchFamily="18" charset="0"/>
                              </a:rPr>
                            </m:ctrlPr>
                          </m:mPr>
                          <m:mr>
                            <m:e>
                              <m:r>
                                <m:rPr>
                                  <m:brk m:alnAt="7"/>
                                </m:rPr>
                                <a:rPr lang="en-US" sz="1800" b="0" i="1" smtClean="0">
                                  <a:latin typeface="Cambria Math" panose="02040503050406030204" pitchFamily="18" charset="0"/>
                                  <a:ea typeface="Cambria Math" panose="02040503050406030204" pitchFamily="18" charset="0"/>
                                </a:rPr>
                                <m:t>4</m:t>
                              </m:r>
                            </m:e>
                            <m:e>
                              <m:r>
                                <a:rPr lang="en-US" sz="1800" i="1">
                                  <a:latin typeface="Cambria Math" panose="02040503050406030204" pitchFamily="18" charset="0"/>
                                  <a:ea typeface="Cambria Math" panose="02040503050406030204" pitchFamily="18" charset="0"/>
                                </a:rPr>
                                <m:t>4</m:t>
                              </m:r>
                            </m:e>
                            <m:e>
                              <m:r>
                                <a:rPr lang="en-US" sz="1800" i="1">
                                  <a:latin typeface="Cambria Math" panose="02040503050406030204" pitchFamily="18" charset="0"/>
                                  <a:ea typeface="Cambria Math" panose="02040503050406030204" pitchFamily="18" charset="0"/>
                                </a:rPr>
                                <m:t>3</m:t>
                              </m:r>
                            </m:e>
                          </m:mr>
                          <m:mr>
                            <m:e>
                              <m:r>
                                <a:rPr lang="en-US" sz="1800" i="1">
                                  <a:latin typeface="Cambria Math" panose="02040503050406030204" pitchFamily="18" charset="0"/>
                                  <a:ea typeface="Cambria Math" panose="02040503050406030204" pitchFamily="18" charset="0"/>
                                </a:rPr>
                                <m:t>−4</m:t>
                              </m:r>
                            </m:e>
                            <m:e>
                              <m:r>
                                <a:rPr lang="en-US" sz="1800" i="1">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4</m:t>
                              </m:r>
                            </m:e>
                            <m:e>
                              <m:r>
                                <a:rPr lang="en-US" sz="1800" i="1">
                                  <a:latin typeface="Cambria Math" panose="02040503050406030204" pitchFamily="18" charset="0"/>
                                  <a:ea typeface="Cambria Math" panose="02040503050406030204" pitchFamily="18" charset="0"/>
                                </a:rPr>
                                <m:t>−3</m:t>
                              </m:r>
                            </m:e>
                          </m:mr>
                          <m:mr>
                            <m:e>
                              <m:r>
                                <a:rPr lang="en-US" sz="1800" i="1">
                                  <a:latin typeface="Cambria Math" panose="02040503050406030204" pitchFamily="18" charset="0"/>
                                  <a:ea typeface="Cambria Math" panose="02040503050406030204" pitchFamily="18" charset="0"/>
                                </a:rPr>
                                <m:t>3</m:t>
                              </m:r>
                            </m:e>
                            <m:e>
                              <m:r>
                                <a:rPr lang="en-US" sz="1800" i="1">
                                  <a:latin typeface="Cambria Math" panose="02040503050406030204" pitchFamily="18" charset="0"/>
                                  <a:ea typeface="Cambria Math" panose="02040503050406030204" pitchFamily="18" charset="0"/>
                                </a:rPr>
                                <m:t>3</m:t>
                              </m:r>
                            </m:e>
                            <m:e>
                              <m:r>
                                <a:rPr lang="en-US" sz="1800" b="0" i="1" smtClean="0">
                                  <a:latin typeface="Cambria Math" panose="02040503050406030204" pitchFamily="18" charset="0"/>
                                  <a:ea typeface="Cambria Math" panose="02040503050406030204" pitchFamily="18" charset="0"/>
                                </a:rPr>
                                <m:t>3</m:t>
                              </m:r>
                            </m:e>
                          </m:mr>
                        </m:m>
                      </m:e>
                    </m:d>
                  </m:oMath>
                </a14:m>
                <a:r>
                  <a:rPr lang="en-US" sz="1800" b="1" dirty="0">
                    <a:latin typeface="Arial" panose="020B0604020202020204" pitchFamily="34" charset="0"/>
                    <a:cs typeface="Arial" panose="020B0604020202020204" pitchFamily="34" charset="0"/>
                  </a:rPr>
                  <a:t> </a:t>
                </a:r>
                <a14:m>
                  <m:oMath xmlns:m="http://schemas.openxmlformats.org/officeDocument/2006/math">
                    <m:r>
                      <a:rPr lang="en-US" sz="1800" b="1" i="1">
                        <a:latin typeface="Cambria Math" panose="02040503050406030204" pitchFamily="18" charset="0"/>
                      </a:rPr>
                      <m:t>𝒙</m:t>
                    </m:r>
                    <m:r>
                      <a:rPr lang="en-US" sz="1800" b="1" i="1">
                        <a:latin typeface="Cambria Math" panose="02040503050406030204" pitchFamily="18" charset="0"/>
                      </a:rPr>
                      <m:t>=</m:t>
                    </m:r>
                    <m:r>
                      <a:rPr lang="en-US" sz="1800" b="0" i="1" smtClean="0">
                        <a:latin typeface="Cambria Math" panose="02040503050406030204" pitchFamily="18" charset="0"/>
                      </a:rPr>
                      <m:t>0</m:t>
                    </m:r>
                  </m:oMath>
                </a14:m>
                <a:endParaRPr lang="en-US" sz="1800" b="0" i="1" dirty="0">
                  <a:latin typeface="Arial" panose="020B0604020202020204" pitchFamily="34" charset="0"/>
                  <a:cs typeface="Arial" panose="020B0604020202020204" pitchFamily="34" charset="0"/>
                </a:endParaRPr>
              </a:p>
              <a:p>
                <a:pPr marL="457200" lvl="1" indent="0">
                  <a:lnSpc>
                    <a:spcPct val="120000"/>
                  </a:lnSpc>
                  <a:spcBef>
                    <a:spcPts val="0"/>
                  </a:spcBef>
                  <a:buNone/>
                </a:pPr>
                <a:r>
                  <a:rPr lang="en-US" sz="1800" b="1" dirty="0">
                    <a:latin typeface="Arial" panose="020B0604020202020204" pitchFamily="34" charset="0"/>
                    <a:cs typeface="Arial" panose="020B0604020202020204" pitchFamily="34" charset="0"/>
                  </a:rPr>
                  <a:t>	</a:t>
                </a:r>
                <a14:m>
                  <m:oMath xmlns:m="http://schemas.openxmlformats.org/officeDocument/2006/math">
                    <m:r>
                      <a:rPr lang="en-US" sz="1800" b="1" i="1" smtClean="0">
                        <a:latin typeface="Cambria Math" panose="02040503050406030204" pitchFamily="18" charset="0"/>
                      </a:rPr>
                      <m:t>⇒</m:t>
                    </m:r>
                  </m:oMath>
                </a14:m>
                <a:r>
                  <a:rPr lang="en-US" sz="1800" dirty="0">
                    <a:latin typeface="Arial" panose="020B0604020202020204" pitchFamily="34" charset="0"/>
                    <a:cs typeface="Arial" panose="020B0604020202020204" pitchFamily="34" charset="0"/>
                  </a:rPr>
                  <a:t> </a:t>
                </a:r>
                <a14:m>
                  <m:oMath xmlns:m="http://schemas.openxmlformats.org/officeDocument/2006/math">
                    <m:d>
                      <m:dPr>
                        <m:begChr m:val="["/>
                        <m:endChr m:val="]"/>
                        <m:ctrlPr>
                          <a:rPr lang="en-US" sz="1800" i="1">
                            <a:latin typeface="Cambria Math" panose="02040503050406030204" pitchFamily="18" charset="0"/>
                            <a:ea typeface="Cambria Math" panose="02040503050406030204" pitchFamily="18" charset="0"/>
                          </a:rPr>
                        </m:ctrlPr>
                      </m:dPr>
                      <m:e>
                        <m:m>
                          <m:mPr>
                            <m:mcs>
                              <m:mc>
                                <m:mcPr>
                                  <m:count m:val="3"/>
                                  <m:mcJc m:val="center"/>
                                </m:mcPr>
                              </m:mc>
                            </m:mcs>
                            <m:ctrlPr>
                              <a:rPr lang="en-US" sz="1800" i="1">
                                <a:latin typeface="Cambria Math" panose="02040503050406030204" pitchFamily="18" charset="0"/>
                                <a:ea typeface="Cambria Math" panose="02040503050406030204" pitchFamily="18" charset="0"/>
                              </a:rPr>
                            </m:ctrlPr>
                          </m:mPr>
                          <m:mr>
                            <m:e>
                              <m:r>
                                <a:rPr lang="en-US" sz="1800" b="0" i="1" smtClean="0">
                                  <a:latin typeface="Cambria Math" panose="02040503050406030204" pitchFamily="18" charset="0"/>
                                  <a:ea typeface="Cambria Math" panose="02040503050406030204" pitchFamily="18" charset="0"/>
                                </a:rPr>
                                <m:t>4</m:t>
                              </m:r>
                            </m:e>
                            <m:e>
                              <m:r>
                                <a:rPr lang="en-US" sz="1800" i="1">
                                  <a:latin typeface="Cambria Math" panose="02040503050406030204" pitchFamily="18" charset="0"/>
                                  <a:ea typeface="Cambria Math" panose="02040503050406030204" pitchFamily="18" charset="0"/>
                                </a:rPr>
                                <m:t>4</m:t>
                              </m:r>
                            </m:e>
                            <m:e>
                              <m:r>
                                <a:rPr lang="en-US" sz="1800" i="1">
                                  <a:latin typeface="Cambria Math" panose="02040503050406030204" pitchFamily="18" charset="0"/>
                                  <a:ea typeface="Cambria Math" panose="02040503050406030204" pitchFamily="18" charset="0"/>
                                </a:rPr>
                                <m:t>3</m:t>
                              </m:r>
                            </m:e>
                          </m:mr>
                          <m:mr>
                            <m:e>
                              <m:r>
                                <a:rPr lang="en-US" sz="1800" i="1">
                                  <a:latin typeface="Cambria Math" panose="02040503050406030204" pitchFamily="18" charset="0"/>
                                  <a:ea typeface="Cambria Math" panose="02040503050406030204" pitchFamily="18" charset="0"/>
                                </a:rPr>
                                <m:t>−4</m:t>
                              </m:r>
                            </m:e>
                            <m:e>
                              <m:r>
                                <a:rPr lang="en-US" sz="1800" i="1">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4</m:t>
                              </m:r>
                            </m:e>
                            <m:e>
                              <m:r>
                                <a:rPr lang="en-US" sz="1800" i="1">
                                  <a:latin typeface="Cambria Math" panose="02040503050406030204" pitchFamily="18" charset="0"/>
                                  <a:ea typeface="Cambria Math" panose="02040503050406030204" pitchFamily="18" charset="0"/>
                                </a:rPr>
                                <m:t>−3</m:t>
                              </m:r>
                            </m:e>
                          </m:mr>
                          <m:mr>
                            <m:e>
                              <m:r>
                                <a:rPr lang="en-US" sz="1800" i="1">
                                  <a:latin typeface="Cambria Math" panose="02040503050406030204" pitchFamily="18" charset="0"/>
                                  <a:ea typeface="Cambria Math" panose="02040503050406030204" pitchFamily="18" charset="0"/>
                                </a:rPr>
                                <m:t>3</m:t>
                              </m:r>
                            </m:e>
                            <m:e>
                              <m:r>
                                <a:rPr lang="en-US" sz="1800" i="1">
                                  <a:latin typeface="Cambria Math" panose="02040503050406030204" pitchFamily="18" charset="0"/>
                                  <a:ea typeface="Cambria Math" panose="02040503050406030204" pitchFamily="18" charset="0"/>
                                </a:rPr>
                                <m:t>3</m:t>
                              </m:r>
                            </m:e>
                            <m:e>
                              <m:r>
                                <a:rPr lang="en-US" sz="1800" b="0" i="1" smtClean="0">
                                  <a:latin typeface="Cambria Math" panose="02040503050406030204" pitchFamily="18" charset="0"/>
                                  <a:ea typeface="Cambria Math" panose="02040503050406030204" pitchFamily="18" charset="0"/>
                                </a:rPr>
                                <m:t>3</m:t>
                              </m:r>
                            </m:e>
                          </m:mr>
                        </m:m>
                        <m:m>
                          <m:mPr>
                            <m:mcs>
                              <m:mc>
                                <m:mcPr>
                                  <m:count m:val="1"/>
                                  <m:mcJc m:val="center"/>
                                </m:mcPr>
                              </m:mc>
                            </m:mcs>
                            <m:ctrlPr>
                              <a:rPr lang="en-US" sz="1800" i="1">
                                <a:latin typeface="Cambria Math" panose="02040503050406030204" pitchFamily="18" charset="0"/>
                                <a:ea typeface="Cambria Math" panose="02040503050406030204" pitchFamily="18" charset="0"/>
                              </a:rPr>
                            </m:ctrlPr>
                          </m:mPr>
                          <m:mr>
                            <m:e>
                              <m:eqArr>
                                <m:eqArrPr>
                                  <m:ctrlPr>
                                    <a:rPr lang="en-US" sz="1800" i="1">
                                      <a:latin typeface="Cambria Math" panose="02040503050406030204" pitchFamily="18" charset="0"/>
                                      <a:ea typeface="Cambria Math" panose="02040503050406030204" pitchFamily="18" charset="0"/>
                                    </a:rPr>
                                  </m:ctrlPr>
                                </m:eqArrPr>
                                <m:e>
                                  <m:r>
                                    <a:rPr lang="en-US" sz="1800" b="0" i="1" smtClean="0">
                                      <a:latin typeface="Cambria Math" panose="02040503050406030204" pitchFamily="18" charset="0"/>
                                      <a:ea typeface="Cambria Math" panose="02040503050406030204" pitchFamily="18" charset="0"/>
                                    </a:rPr>
                                    <m:t>  0</m:t>
                                  </m:r>
                                </m:e>
                                <m:e>
                                  <m:r>
                                    <a:rPr lang="en-US" sz="1800" b="0" i="1" smtClean="0">
                                      <a:latin typeface="Cambria Math" panose="02040503050406030204" pitchFamily="18" charset="0"/>
                                      <a:ea typeface="Cambria Math" panose="02040503050406030204" pitchFamily="18" charset="0"/>
                                    </a:rPr>
                                    <m:t>  0</m:t>
                                  </m:r>
                                </m:e>
                              </m:eqArr>
                            </m:e>
                          </m:mr>
                          <m:mr>
                            <m:e>
                              <m:r>
                                <a:rPr lang="en-US" sz="1800" b="0" i="1" smtClean="0">
                                  <a:latin typeface="Cambria Math" panose="02040503050406030204" pitchFamily="18" charset="0"/>
                                  <a:ea typeface="Cambria Math" panose="02040503050406030204" pitchFamily="18" charset="0"/>
                                </a:rPr>
                                <m:t>  0</m:t>
                              </m:r>
                            </m:e>
                          </m:mr>
                        </m:m>
                      </m:e>
                    </m:d>
                  </m:oMath>
                </a14:m>
                <a:r>
                  <a:rPr lang="en-US" sz="1800" dirty="0">
                    <a:latin typeface="Arial" panose="020B0604020202020204" pitchFamily="34" charset="0"/>
                    <a:cs typeface="Arial" panose="020B0604020202020204" pitchFamily="34" charset="0"/>
                  </a:rPr>
                  <a:t>=</a:t>
                </a:r>
                <a:r>
                  <a:rPr lang="en-US" sz="1800" dirty="0">
                    <a:latin typeface="Arial" panose="020B0604020202020204" pitchFamily="34" charset="0"/>
                    <a:ea typeface="Cambria Math" panose="02040503050406030204" pitchFamily="18" charset="0"/>
                    <a:cs typeface="Arial" panose="020B0604020202020204" pitchFamily="34" charset="0"/>
                  </a:rPr>
                  <a:t> </a:t>
                </a:r>
                <a14:m>
                  <m:oMath xmlns:m="http://schemas.openxmlformats.org/officeDocument/2006/math">
                    <m:d>
                      <m:dPr>
                        <m:begChr m:val="["/>
                        <m:endChr m:val="]"/>
                        <m:ctrlPr>
                          <a:rPr lang="en-US" sz="1800" i="1">
                            <a:latin typeface="Cambria Math" panose="02040503050406030204" pitchFamily="18" charset="0"/>
                            <a:ea typeface="Cambria Math" panose="02040503050406030204" pitchFamily="18" charset="0"/>
                          </a:rPr>
                        </m:ctrlPr>
                      </m:dPr>
                      <m:e>
                        <m:m>
                          <m:mPr>
                            <m:mcs>
                              <m:mc>
                                <m:mcPr>
                                  <m:count m:val="3"/>
                                  <m:mcJc m:val="center"/>
                                </m:mcPr>
                              </m:mc>
                            </m:mcs>
                            <m:ctrlPr>
                              <a:rPr lang="en-US" sz="1800" i="1">
                                <a:latin typeface="Cambria Math" panose="02040503050406030204" pitchFamily="18" charset="0"/>
                                <a:ea typeface="Cambria Math" panose="02040503050406030204" pitchFamily="18" charset="0"/>
                              </a:rPr>
                            </m:ctrlPr>
                          </m:mPr>
                          <m:mr>
                            <m:e>
                              <m:r>
                                <m:rPr>
                                  <m:brk m:alnAt="7"/>
                                </m:rPr>
                                <a:rPr lang="en-US" sz="1800" b="0" i="1" smtClean="0">
                                  <a:latin typeface="Cambria Math" panose="02040503050406030204" pitchFamily="18" charset="0"/>
                                  <a:ea typeface="Cambria Math" panose="02040503050406030204" pitchFamily="18" charset="0"/>
                                </a:rPr>
                                <m:t>1</m:t>
                              </m:r>
                            </m:e>
                            <m:e>
                              <m:r>
                                <a:rPr lang="en-US" sz="1800" b="0" i="1" smtClean="0">
                                  <a:latin typeface="Cambria Math" panose="02040503050406030204" pitchFamily="18" charset="0"/>
                                  <a:ea typeface="Cambria Math" panose="02040503050406030204" pitchFamily="18" charset="0"/>
                                </a:rPr>
                                <m:t>1</m:t>
                              </m:r>
                            </m:e>
                            <m:e>
                              <m:r>
                                <a:rPr lang="en-US" sz="1800" b="0" i="1" smtClean="0">
                                  <a:latin typeface="Cambria Math" panose="02040503050406030204" pitchFamily="18" charset="0"/>
                                  <a:ea typeface="Cambria Math" panose="02040503050406030204" pitchFamily="18" charset="0"/>
                                </a:rPr>
                                <m:t>0</m:t>
                              </m:r>
                            </m:e>
                          </m:mr>
                          <m:mr>
                            <m:e>
                              <m:r>
                                <a:rPr lang="en-US" sz="1800" b="0" i="1" smtClean="0">
                                  <a:latin typeface="Cambria Math" panose="02040503050406030204" pitchFamily="18" charset="0"/>
                                  <a:ea typeface="Cambria Math" panose="02040503050406030204" pitchFamily="18" charset="0"/>
                                </a:rPr>
                                <m:t>0</m:t>
                              </m:r>
                            </m:e>
                            <m:e>
                              <m:r>
                                <a:rPr lang="en-US" sz="1800" b="0" i="1" smtClean="0">
                                  <a:latin typeface="Cambria Math" panose="02040503050406030204" pitchFamily="18" charset="0"/>
                                  <a:ea typeface="Cambria Math" panose="02040503050406030204" pitchFamily="18" charset="0"/>
                                </a:rPr>
                                <m:t>0</m:t>
                              </m:r>
                            </m:e>
                            <m:e>
                              <m:r>
                                <a:rPr lang="en-US" sz="1800" b="0" i="1" smtClean="0">
                                  <a:latin typeface="Cambria Math" panose="02040503050406030204" pitchFamily="18" charset="0"/>
                                  <a:ea typeface="Cambria Math" panose="02040503050406030204" pitchFamily="18" charset="0"/>
                                </a:rPr>
                                <m:t>0</m:t>
                              </m:r>
                            </m:e>
                          </m:mr>
                          <m:mr>
                            <m:e>
                              <m:r>
                                <a:rPr lang="en-US" sz="1800" b="0" i="1" smtClean="0">
                                  <a:latin typeface="Cambria Math" panose="02040503050406030204" pitchFamily="18" charset="0"/>
                                  <a:ea typeface="Cambria Math" panose="02040503050406030204" pitchFamily="18" charset="0"/>
                                </a:rPr>
                                <m:t>0</m:t>
                              </m:r>
                            </m:e>
                            <m:e>
                              <m:r>
                                <a:rPr lang="en-US" sz="1800" b="0" i="1" smtClean="0">
                                  <a:latin typeface="Cambria Math" panose="02040503050406030204" pitchFamily="18" charset="0"/>
                                  <a:ea typeface="Cambria Math" panose="02040503050406030204" pitchFamily="18" charset="0"/>
                                </a:rPr>
                                <m:t>0</m:t>
                              </m:r>
                            </m:e>
                            <m:e>
                              <m:r>
                                <a:rPr lang="en-US" sz="1800" b="0" i="1" smtClean="0">
                                  <a:latin typeface="Cambria Math" panose="02040503050406030204" pitchFamily="18" charset="0"/>
                                  <a:ea typeface="Cambria Math" panose="02040503050406030204" pitchFamily="18" charset="0"/>
                                </a:rPr>
                                <m:t>3</m:t>
                              </m:r>
                            </m:e>
                          </m:mr>
                        </m:m>
                        <m:m>
                          <m:mPr>
                            <m:mcs>
                              <m:mc>
                                <m:mcPr>
                                  <m:count m:val="1"/>
                                  <m:mcJc m:val="center"/>
                                </m:mcPr>
                              </m:mc>
                            </m:mcs>
                            <m:ctrlPr>
                              <a:rPr lang="en-US" sz="1800" i="1">
                                <a:latin typeface="Cambria Math" panose="02040503050406030204" pitchFamily="18" charset="0"/>
                                <a:ea typeface="Cambria Math" panose="02040503050406030204" pitchFamily="18" charset="0"/>
                              </a:rPr>
                            </m:ctrlPr>
                          </m:mPr>
                          <m:mr>
                            <m:e>
                              <m:eqArr>
                                <m:eqArrPr>
                                  <m:ctrlPr>
                                    <a:rPr lang="en-US" sz="1800" i="1">
                                      <a:latin typeface="Cambria Math" panose="02040503050406030204" pitchFamily="18" charset="0"/>
                                      <a:ea typeface="Cambria Math" panose="02040503050406030204" pitchFamily="18" charset="0"/>
                                    </a:rPr>
                                  </m:ctrlPr>
                                </m:eqArrPr>
                                <m:e>
                                  <m:r>
                                    <a:rPr lang="en-US" sz="1800" i="1">
                                      <a:latin typeface="Cambria Math" panose="02040503050406030204" pitchFamily="18" charset="0"/>
                                      <a:ea typeface="Cambria Math" panose="02040503050406030204" pitchFamily="18" charset="0"/>
                                    </a:rPr>
                                    <m:t> 0</m:t>
                                  </m:r>
                                </m:e>
                                <m:e>
                                  <m:r>
                                    <a:rPr lang="en-US" sz="1800" i="1">
                                      <a:latin typeface="Cambria Math" panose="02040503050406030204" pitchFamily="18" charset="0"/>
                                      <a:ea typeface="Cambria Math" panose="02040503050406030204" pitchFamily="18" charset="0"/>
                                    </a:rPr>
                                    <m:t> 0</m:t>
                                  </m:r>
                                </m:e>
                              </m:eqArr>
                            </m:e>
                          </m:mr>
                          <m:mr>
                            <m:e>
                              <m:r>
                                <a:rPr lang="en-US" sz="1800" i="1">
                                  <a:latin typeface="Cambria Math" panose="02040503050406030204" pitchFamily="18" charset="0"/>
                                  <a:ea typeface="Cambria Math" panose="02040503050406030204" pitchFamily="18" charset="0"/>
                                </a:rPr>
                                <m:t>  0</m:t>
                              </m:r>
                            </m:e>
                          </m:mr>
                        </m:m>
                      </m:e>
                    </m:d>
                    <m:r>
                      <a:rPr lang="en-US" sz="1800" b="0" i="1" smtClean="0">
                        <a:latin typeface="Cambria Math" panose="02040503050406030204" pitchFamily="18" charset="0"/>
                        <a:ea typeface="Cambria Math" panose="02040503050406030204" pitchFamily="18" charset="0"/>
                      </a:rPr>
                      <m:t>:</m:t>
                    </m:r>
                  </m:oMath>
                </a14:m>
                <a:r>
                  <a:rPr lang="en-US" sz="1800" dirty="0">
                    <a:latin typeface="Arial" panose="020B0604020202020204" pitchFamily="34" charset="0"/>
                    <a:cs typeface="Arial" panose="020B0604020202020204" pitchFamily="34" charset="0"/>
                  </a:rPr>
                  <a:t> </a:t>
                </a:r>
                <a14:m>
                  <m:oMath xmlns:m="http://schemas.openxmlformats.org/officeDocument/2006/math">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 </m:t>
                        </m:r>
                        <m:r>
                          <a:rPr lang="en-US" sz="1800" i="1">
                            <a:latin typeface="Cambria Math" panose="02040503050406030204" pitchFamily="18" charset="0"/>
                            <a:ea typeface="Cambria Math" panose="02040503050406030204" pitchFamily="18" charset="0"/>
                          </a:rPr>
                          <m:t>𝑥</m:t>
                        </m:r>
                      </m:e>
                      <m:sub>
                        <m:r>
                          <a:rPr lang="en-US" sz="1800" i="1">
                            <a:latin typeface="Cambria Math" panose="02040503050406030204" pitchFamily="18" charset="0"/>
                            <a:ea typeface="Cambria Math" panose="02040503050406030204" pitchFamily="18" charset="0"/>
                          </a:rPr>
                          <m:t>1</m:t>
                        </m:r>
                      </m:sub>
                    </m:sSub>
                    <m:r>
                      <a:rPr lang="en-US" sz="1800" b="0" i="1" smtClean="0">
                        <a:latin typeface="Cambria Math" panose="02040503050406030204" pitchFamily="18" charset="0"/>
                        <a:ea typeface="Cambria Math" panose="02040503050406030204" pitchFamily="18" charset="0"/>
                      </a:rPr>
                      <m:t>+</m:t>
                    </m:r>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𝑥</m:t>
                        </m:r>
                      </m:e>
                      <m:sub>
                        <m:r>
                          <a:rPr lang="en-US" sz="1800" i="1">
                            <a:latin typeface="Cambria Math" panose="02040503050406030204" pitchFamily="18" charset="0"/>
                            <a:ea typeface="Cambria Math" panose="02040503050406030204" pitchFamily="18" charset="0"/>
                          </a:rPr>
                          <m:t>2</m:t>
                        </m:r>
                      </m:sub>
                    </m:sSub>
                    <m:r>
                      <a:rPr lang="en-US" sz="1800" b="1" i="1">
                        <a:latin typeface="Cambria Math" panose="02040503050406030204" pitchFamily="18" charset="0"/>
                        <a:ea typeface="Cambria Math" panose="02040503050406030204" pitchFamily="18" charset="0"/>
                      </a:rPr>
                      <m:t>=</m:t>
                    </m:r>
                    <m:r>
                      <a:rPr lang="en-US" sz="1800" i="1">
                        <a:latin typeface="Cambria Math" panose="02040503050406030204" pitchFamily="18" charset="0"/>
                        <a:ea typeface="Cambria Math" panose="02040503050406030204" pitchFamily="18" charset="0"/>
                      </a:rPr>
                      <m:t>0</m:t>
                    </m:r>
                    <m:r>
                      <a:rPr lang="en-US" sz="1800" b="0" i="1" smtClean="0">
                        <a:latin typeface="Cambria Math" panose="02040503050406030204" pitchFamily="18" charset="0"/>
                        <a:ea typeface="Cambria Math" panose="02040503050406030204" pitchFamily="18" charset="0"/>
                      </a:rPr>
                      <m:t>, 3</m:t>
                    </m:r>
                    <m:sSub>
                      <m:sSubPr>
                        <m:ctrlPr>
                          <a:rPr lang="en-US" sz="1800" i="1" smtClean="0">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𝑥</m:t>
                        </m:r>
                      </m:e>
                      <m:sub>
                        <m:r>
                          <a:rPr lang="en-US" sz="1800" b="0" i="1" smtClean="0">
                            <a:latin typeface="Cambria Math" panose="02040503050406030204" pitchFamily="18" charset="0"/>
                            <a:ea typeface="Cambria Math" panose="02040503050406030204" pitchFamily="18" charset="0"/>
                          </a:rPr>
                          <m:t>3</m:t>
                        </m:r>
                      </m:sub>
                    </m:sSub>
                    <m:r>
                      <a:rPr lang="en-US" sz="1800" b="1" i="1">
                        <a:latin typeface="Cambria Math" panose="02040503050406030204" pitchFamily="18" charset="0"/>
                        <a:ea typeface="Cambria Math" panose="02040503050406030204" pitchFamily="18" charset="0"/>
                      </a:rPr>
                      <m:t>=</m:t>
                    </m:r>
                    <m:r>
                      <a:rPr lang="en-US" sz="1800" i="1">
                        <a:latin typeface="Cambria Math" panose="02040503050406030204" pitchFamily="18" charset="0"/>
                        <a:ea typeface="Cambria Math" panose="02040503050406030204" pitchFamily="18" charset="0"/>
                      </a:rPr>
                      <m:t>0</m:t>
                    </m:r>
                  </m:oMath>
                </a14:m>
                <a:endParaRPr lang="en-US" dirty="0">
                  <a:latin typeface="Arial" panose="020B0604020202020204" pitchFamily="34" charset="0"/>
                  <a:cs typeface="Arial" panose="020B0604020202020204" pitchFamily="34" charset="0"/>
                </a:endParaRPr>
              </a:p>
              <a:p>
                <a:pPr marL="914400" lvl="2" indent="0">
                  <a:lnSpc>
                    <a:spcPct val="120000"/>
                  </a:lnSpc>
                  <a:spcBef>
                    <a:spcPts val="0"/>
                  </a:spcBef>
                  <a:buNone/>
                </a:pPr>
                <a14:m>
                  <m:oMath xmlns:m="http://schemas.openxmlformats.org/officeDocument/2006/math">
                    <m:r>
                      <a:rPr lang="en-US" b="1" i="1" smtClean="0">
                        <a:latin typeface="Cambria Math" panose="02040503050406030204" pitchFamily="18" charset="0"/>
                      </a:rPr>
                      <m:t>⇒</m:t>
                    </m:r>
                  </m:oMath>
                </a14:m>
                <a:r>
                  <a:rPr lang="en-US" dirty="0">
                    <a:latin typeface="Arial" panose="020B0604020202020204" pitchFamily="34" charset="0"/>
                    <a:ea typeface="Cambria Math" panose="02040503050406030204" pitchFamily="18" charset="0"/>
                    <a:cs typeface="Arial" panose="020B0604020202020204" pitchFamily="34" charset="0"/>
                  </a:rPr>
                  <a:t>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𝑥</m:t>
                        </m:r>
                      </m:e>
                      <m:sub>
                        <m:r>
                          <a:rPr lang="en-US" i="1">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2</m:t>
                        </m:r>
                      </m:sub>
                    </m:sSub>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3</m:t>
                        </m:r>
                      </m:sub>
                    </m:sSub>
                    <m:r>
                      <a:rPr lang="en-US" i="1">
                        <a:latin typeface="Cambria Math" panose="02040503050406030204" pitchFamily="18" charset="0"/>
                        <a:ea typeface="Cambria Math" panose="02040503050406030204" pitchFamily="18" charset="0"/>
                      </a:rPr>
                      <m:t>=</m:t>
                    </m:r>
                    <m:r>
                      <a:rPr lang="en-US" b="0" i="0" smtClean="0">
                        <a:latin typeface="Cambria Math" panose="02040503050406030204" pitchFamily="18" charset="0"/>
                        <a:ea typeface="Cambria Math" panose="02040503050406030204" pitchFamily="18" charset="0"/>
                      </a:rPr>
                      <m:t>0, </m:t>
                    </m:r>
                    <m:r>
                      <a:rPr lang="en-US" b="1" i="1" smtClean="0">
                        <a:latin typeface="Cambria Math" panose="02040503050406030204" pitchFamily="18" charset="0"/>
                        <a:ea typeface="Cambria Math" panose="02040503050406030204" pitchFamily="18" charset="0"/>
                      </a:rPr>
                      <m:t>𝒙</m:t>
                    </m:r>
                    <m:r>
                      <a:rPr lang="en-US" i="1">
                        <a:latin typeface="Cambria Math" panose="02040503050406030204" pitchFamily="18" charset="0"/>
                        <a:ea typeface="Cambria Math" panose="02040503050406030204" pitchFamily="18" charset="0"/>
                      </a:rPr>
                      <m:t>=</m:t>
                    </m:r>
                    <m:d>
                      <m:dPr>
                        <m:begChr m:val="["/>
                        <m:endChr m:val="]"/>
                        <m:ctrlPr>
                          <a:rPr lang="en-US" i="1">
                            <a:latin typeface="Cambria Math" panose="02040503050406030204" pitchFamily="18" charset="0"/>
                            <a:ea typeface="Cambria Math" panose="02040503050406030204" pitchFamily="18" charset="0"/>
                          </a:rPr>
                        </m:ctrlPr>
                      </m:dPr>
                      <m:e>
                        <m:m>
                          <m:mPr>
                            <m:mcs>
                              <m:mc>
                                <m:mcPr>
                                  <m:count m:val="1"/>
                                  <m:mcJc m:val="center"/>
                                </m:mcPr>
                              </m:mc>
                            </m:mcs>
                            <m:ctrlPr>
                              <a:rPr lang="en-US" i="1">
                                <a:latin typeface="Cambria Math" panose="02040503050406030204" pitchFamily="18" charset="0"/>
                                <a:ea typeface="Cambria Math" panose="02040503050406030204" pitchFamily="18" charset="0"/>
                              </a:rPr>
                            </m:ctrlPr>
                          </m:mPr>
                          <m:mr>
                            <m:e>
                              <m:eqArr>
                                <m:eqArrPr>
                                  <m:ctrlPr>
                                    <a:rPr lang="en-US" i="1">
                                      <a:latin typeface="Cambria Math" panose="02040503050406030204" pitchFamily="18" charset="0"/>
                                      <a:ea typeface="Cambria Math" panose="02040503050406030204" pitchFamily="18" charset="0"/>
                                    </a:rPr>
                                  </m:ctrlPr>
                                </m:eqArr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𝑥</m:t>
                                      </m:r>
                                    </m:e>
                                    <m:sub>
                                      <m:r>
                                        <a:rPr lang="en-US" i="1">
                                          <a:latin typeface="Cambria Math" panose="02040503050406030204" pitchFamily="18" charset="0"/>
                                          <a:ea typeface="Cambria Math" panose="02040503050406030204" pitchFamily="18" charset="0"/>
                                        </a:rPr>
                                        <m:t>1</m:t>
                                      </m:r>
                                    </m:sub>
                                  </m:sSub>
                                </m:e>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2</m:t>
                                      </m:r>
                                    </m:sub>
                                  </m:sSub>
                                </m:e>
                              </m:eqArr>
                            </m:e>
                          </m:mr>
                          <m:m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3</m:t>
                                  </m:r>
                                </m:sub>
                              </m:sSub>
                            </m:e>
                          </m:mr>
                        </m:m>
                      </m:e>
                    </m:d>
                    <m:r>
                      <a:rPr lang="en-US" b="0" i="1" smtClean="0">
                        <a:latin typeface="Cambria Math" panose="02040503050406030204" pitchFamily="18" charset="0"/>
                        <a:ea typeface="Cambria Math" panose="02040503050406030204" pitchFamily="18" charset="0"/>
                      </a:rPr>
                      <m:t>=</m:t>
                    </m:r>
                    <m:d>
                      <m:dPr>
                        <m:begChr m:val="["/>
                        <m:endChr m:val="]"/>
                        <m:ctrlPr>
                          <a:rPr lang="en-US" i="1">
                            <a:latin typeface="Cambria Math" panose="02040503050406030204" pitchFamily="18" charset="0"/>
                            <a:ea typeface="Cambria Math" panose="02040503050406030204" pitchFamily="18" charset="0"/>
                          </a:rPr>
                        </m:ctrlPr>
                      </m:dPr>
                      <m:e>
                        <m:m>
                          <m:mPr>
                            <m:mcs>
                              <m:mc>
                                <m:mcPr>
                                  <m:count m:val="1"/>
                                  <m:mcJc m:val="center"/>
                                </m:mcPr>
                              </m:mc>
                            </m:mcs>
                            <m:ctrlPr>
                              <a:rPr lang="en-US" i="1">
                                <a:latin typeface="Cambria Math" panose="02040503050406030204" pitchFamily="18" charset="0"/>
                                <a:ea typeface="Cambria Math" panose="02040503050406030204" pitchFamily="18" charset="0"/>
                              </a:rPr>
                            </m:ctrlPr>
                          </m:mPr>
                          <m:mr>
                            <m:e>
                              <m:eqArr>
                                <m:eqArrPr>
                                  <m:ctrlPr>
                                    <a:rPr lang="en-US" i="1">
                                      <a:latin typeface="Cambria Math" panose="02040503050406030204" pitchFamily="18" charset="0"/>
                                      <a:ea typeface="Cambria Math" panose="02040503050406030204" pitchFamily="18" charset="0"/>
                                    </a:rPr>
                                  </m:ctrlPr>
                                </m:eqArr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2</m:t>
                                      </m:r>
                                    </m:sub>
                                  </m:sSub>
                                </m:e>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2</m:t>
                                      </m:r>
                                    </m:sub>
                                  </m:sSub>
                                </m:e>
                              </m:eqArr>
                            </m:e>
                          </m:mr>
                          <m:mr>
                            <m:e>
                              <m:r>
                                <a:rPr lang="en-US" b="0" i="1" smtClean="0">
                                  <a:latin typeface="Cambria Math" panose="02040503050406030204" pitchFamily="18" charset="0"/>
                                  <a:ea typeface="Cambria Math" panose="02040503050406030204" pitchFamily="18" charset="0"/>
                                </a:rPr>
                                <m:t>0</m:t>
                              </m:r>
                            </m:e>
                          </m:mr>
                        </m:m>
                      </m:e>
                    </m:d>
                  </m:oMath>
                </a14:m>
                <a:r>
                  <a:rPr lang="en-US" dirty="0">
                    <a:latin typeface="Arial" panose="020B0604020202020204" pitchFamily="34" charset="0"/>
                    <a:ea typeface="Cambria Math" panose="02040503050406030204" pitchFamily="18" charset="0"/>
                    <a:cs typeface="Arial" panose="020B0604020202020204" pitchFamily="34" charset="0"/>
                  </a:rPr>
                  <a:t> </a:t>
                </a:r>
                <a14:m>
                  <m:oMath xmlns:m="http://schemas.openxmlformats.org/officeDocument/2006/math">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2</m:t>
                        </m:r>
                      </m:sub>
                    </m:sSub>
                    <m:d>
                      <m:dPr>
                        <m:begChr m:val="["/>
                        <m:endChr m:val="]"/>
                        <m:ctrlPr>
                          <a:rPr lang="en-US" i="1">
                            <a:latin typeface="Cambria Math" panose="02040503050406030204" pitchFamily="18" charset="0"/>
                            <a:ea typeface="Cambria Math" panose="02040503050406030204" pitchFamily="18" charset="0"/>
                          </a:rPr>
                        </m:ctrlPr>
                      </m:dPr>
                      <m:e>
                        <m:m>
                          <m:mPr>
                            <m:mcs>
                              <m:mc>
                                <m:mcPr>
                                  <m:count m:val="1"/>
                                  <m:mcJc m:val="center"/>
                                </m:mcPr>
                              </m:mc>
                            </m:mcs>
                            <m:ctrlPr>
                              <a:rPr lang="en-US" i="1">
                                <a:latin typeface="Cambria Math" panose="02040503050406030204" pitchFamily="18" charset="0"/>
                                <a:ea typeface="Cambria Math" panose="02040503050406030204" pitchFamily="18" charset="0"/>
                              </a:rPr>
                            </m:ctrlPr>
                          </m:mPr>
                          <m:mr>
                            <m:e>
                              <m:eqArr>
                                <m:eqArrPr>
                                  <m:ctrlPr>
                                    <a:rPr lang="en-US" i="1">
                                      <a:latin typeface="Cambria Math" panose="02040503050406030204" pitchFamily="18" charset="0"/>
                                      <a:ea typeface="Cambria Math" panose="02040503050406030204" pitchFamily="18" charset="0"/>
                                    </a:rPr>
                                  </m:ctrlPr>
                                </m:eqArrPr>
                                <m:e>
                                  <m:r>
                                    <a:rPr lang="en-US" b="0" i="1" smtClean="0">
                                      <a:latin typeface="Cambria Math" panose="02040503050406030204" pitchFamily="18" charset="0"/>
                                      <a:ea typeface="Cambria Math" panose="02040503050406030204" pitchFamily="18" charset="0"/>
                                    </a:rPr>
                                    <m:t>−1</m:t>
                                  </m:r>
                                </m:e>
                                <m:e>
                                  <m:r>
                                    <a:rPr lang="en-US" b="0" i="1" smtClean="0">
                                      <a:latin typeface="Cambria Math" panose="02040503050406030204" pitchFamily="18" charset="0"/>
                                      <a:ea typeface="Cambria Math" panose="02040503050406030204" pitchFamily="18" charset="0"/>
                                    </a:rPr>
                                    <m:t>1</m:t>
                                  </m:r>
                                </m:e>
                              </m:eqArr>
                            </m:e>
                          </m:mr>
                          <m:mr>
                            <m:e>
                              <m:r>
                                <a:rPr lang="en-US" b="0" i="1" smtClean="0">
                                  <a:latin typeface="Cambria Math" panose="02040503050406030204" pitchFamily="18" charset="0"/>
                                  <a:ea typeface="Cambria Math" panose="02040503050406030204" pitchFamily="18" charset="0"/>
                                </a:rPr>
                                <m:t>0</m:t>
                              </m:r>
                            </m:e>
                          </m:mr>
                        </m:m>
                      </m:e>
                    </m:d>
                  </m:oMath>
                </a14:m>
                <a:r>
                  <a:rPr lang="en-US" dirty="0">
                    <a:latin typeface="Arial" panose="020B0604020202020204" pitchFamily="34" charset="0"/>
                    <a:cs typeface="Arial" panose="020B0604020202020204" pitchFamily="34" charset="0"/>
                  </a:rPr>
                  <a:t>. </a:t>
                </a:r>
                <a14:m>
                  <m:oMath xmlns:m="http://schemas.openxmlformats.org/officeDocument/2006/math">
                    <m:sSub>
                      <m:sSubPr>
                        <m:ctrlPr>
                          <a:rPr lang="en-US" i="1" smtClean="0">
                            <a:solidFill>
                              <a:srgbClr val="FF0000"/>
                            </a:solidFill>
                            <a:latin typeface="Cambria Math" panose="02040503050406030204" pitchFamily="18" charset="0"/>
                            <a:ea typeface="Cambria Math" panose="02040503050406030204" pitchFamily="18" charset="0"/>
                          </a:rPr>
                        </m:ctrlPr>
                      </m:sSubPr>
                      <m:e>
                        <m:r>
                          <a:rPr lang="en-US" b="1" i="1">
                            <a:solidFill>
                              <a:srgbClr val="FF0000"/>
                            </a:solidFill>
                            <a:latin typeface="Cambria Math" panose="02040503050406030204" pitchFamily="18" charset="0"/>
                            <a:ea typeface="Cambria Math" panose="02040503050406030204" pitchFamily="18" charset="0"/>
                          </a:rPr>
                          <m:t>𝒗</m:t>
                        </m:r>
                      </m:e>
                      <m:sub>
                        <m:r>
                          <a:rPr lang="en-US" i="1">
                            <a:solidFill>
                              <a:srgbClr val="FF0000"/>
                            </a:solidFill>
                            <a:latin typeface="Cambria Math" panose="02040503050406030204" pitchFamily="18" charset="0"/>
                            <a:ea typeface="Cambria Math" panose="02040503050406030204" pitchFamily="18" charset="0"/>
                          </a:rPr>
                          <m:t>2</m:t>
                        </m:r>
                      </m:sub>
                    </m:sSub>
                    <m:r>
                      <a:rPr lang="en-US" i="1">
                        <a:solidFill>
                          <a:srgbClr val="FF0000"/>
                        </a:solidFill>
                        <a:latin typeface="Cambria Math" panose="02040503050406030204" pitchFamily="18" charset="0"/>
                        <a:ea typeface="Cambria Math" panose="02040503050406030204" pitchFamily="18" charset="0"/>
                      </a:rPr>
                      <m:t>=</m:t>
                    </m:r>
                    <m:d>
                      <m:dPr>
                        <m:begChr m:val="["/>
                        <m:endChr m:val="]"/>
                        <m:ctrlPr>
                          <a:rPr lang="en-US" i="1">
                            <a:solidFill>
                              <a:srgbClr val="FF0000"/>
                            </a:solidFill>
                            <a:latin typeface="Cambria Math" panose="02040503050406030204" pitchFamily="18" charset="0"/>
                            <a:ea typeface="Cambria Math" panose="02040503050406030204" pitchFamily="18" charset="0"/>
                          </a:rPr>
                        </m:ctrlPr>
                      </m:dPr>
                      <m:e>
                        <m:m>
                          <m:mPr>
                            <m:mcs>
                              <m:mc>
                                <m:mcPr>
                                  <m:count m:val="1"/>
                                  <m:mcJc m:val="center"/>
                                </m:mcPr>
                              </m:mc>
                            </m:mcs>
                            <m:ctrlPr>
                              <a:rPr lang="en-US" i="1">
                                <a:solidFill>
                                  <a:srgbClr val="FF0000"/>
                                </a:solidFill>
                                <a:latin typeface="Cambria Math" panose="02040503050406030204" pitchFamily="18" charset="0"/>
                                <a:ea typeface="Cambria Math" panose="02040503050406030204" pitchFamily="18" charset="0"/>
                              </a:rPr>
                            </m:ctrlPr>
                          </m:mPr>
                          <m:mr>
                            <m:e>
                              <m:eqArr>
                                <m:eqArrPr>
                                  <m:ctrlPr>
                                    <a:rPr lang="en-US" i="1">
                                      <a:solidFill>
                                        <a:srgbClr val="FF0000"/>
                                      </a:solidFill>
                                      <a:latin typeface="Cambria Math" panose="02040503050406030204" pitchFamily="18" charset="0"/>
                                      <a:ea typeface="Cambria Math" panose="02040503050406030204" pitchFamily="18" charset="0"/>
                                    </a:rPr>
                                  </m:ctrlPr>
                                </m:eqArrPr>
                                <m:e>
                                  <m:r>
                                    <m:rPr>
                                      <m:brk m:alnAt="7"/>
                                    </m:rPr>
                                    <a:rPr lang="en-US" i="1">
                                      <a:solidFill>
                                        <a:srgbClr val="FF0000"/>
                                      </a:solidFill>
                                      <a:latin typeface="Cambria Math" panose="02040503050406030204" pitchFamily="18" charset="0"/>
                                      <a:ea typeface="Cambria Math" panose="02040503050406030204" pitchFamily="18" charset="0"/>
                                    </a:rPr>
                                    <m:t>−</m:t>
                                  </m:r>
                                  <m:r>
                                    <a:rPr lang="en-US" i="1">
                                      <a:solidFill>
                                        <a:srgbClr val="FF0000"/>
                                      </a:solidFill>
                                      <a:latin typeface="Cambria Math" panose="02040503050406030204" pitchFamily="18" charset="0"/>
                                      <a:ea typeface="Cambria Math" panose="02040503050406030204" pitchFamily="18" charset="0"/>
                                    </a:rPr>
                                    <m:t>1</m:t>
                                  </m:r>
                                </m:e>
                                <m:e>
                                  <m:r>
                                    <a:rPr lang="en-US" i="1">
                                      <a:solidFill>
                                        <a:srgbClr val="FF0000"/>
                                      </a:solidFill>
                                      <a:latin typeface="Cambria Math" panose="02040503050406030204" pitchFamily="18" charset="0"/>
                                      <a:ea typeface="Cambria Math" panose="02040503050406030204" pitchFamily="18" charset="0"/>
                                    </a:rPr>
                                    <m:t>1</m:t>
                                  </m:r>
                                </m:e>
                              </m:eqArr>
                            </m:e>
                          </m:mr>
                          <m:mr>
                            <m:e>
                              <m:r>
                                <a:rPr lang="en-US" i="1">
                                  <a:solidFill>
                                    <a:srgbClr val="FF0000"/>
                                  </a:solidFill>
                                  <a:latin typeface="Cambria Math" panose="02040503050406030204" pitchFamily="18" charset="0"/>
                                  <a:ea typeface="Cambria Math" panose="02040503050406030204" pitchFamily="18" charset="0"/>
                                </a:rPr>
                                <m:t>0</m:t>
                              </m:r>
                            </m:e>
                          </m:mr>
                        </m:m>
                      </m:e>
                    </m:d>
                  </m:oMath>
                </a14:m>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p:txBody>
          </p:sp>
        </mc:Choice>
        <mc:Fallback xmlns="">
          <p:sp>
            <p:nvSpPr>
              <p:cNvPr id="3" name="Content Placeholder 2">
                <a:extLst>
                  <a:ext uri="{FF2B5EF4-FFF2-40B4-BE49-F238E27FC236}">
                    <a16:creationId xmlns:a16="http://schemas.microsoft.com/office/drawing/2014/main" id="{ACE794FE-2992-0D9B-C252-4D8C6841F5AA}"/>
                  </a:ext>
                </a:extLst>
              </p:cNvPr>
              <p:cNvSpPr>
                <a:spLocks noGrp="1" noRot="1" noChangeAspect="1" noMove="1" noResize="1" noEditPoints="1" noAdjustHandles="1" noChangeArrowheads="1" noChangeShapeType="1" noTextEdit="1"/>
              </p:cNvSpPr>
              <p:nvPr>
                <p:ph idx="1"/>
              </p:nvPr>
            </p:nvSpPr>
            <p:spPr>
              <a:xfrm>
                <a:off x="838200" y="1538868"/>
                <a:ext cx="10515600" cy="4954007"/>
              </a:xfrm>
              <a:blipFill>
                <a:blip r:embed="rId2"/>
                <a:stretch>
                  <a:fillRect l="-362" t="-1020"/>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D90420F6-E348-5B65-6070-7596D998472C}"/>
              </a:ext>
            </a:extLst>
          </p:cNvPr>
          <p:cNvSpPr>
            <a:spLocks noGrp="1"/>
          </p:cNvSpPr>
          <p:nvPr>
            <p:ph type="sldNum" sz="quarter" idx="12"/>
          </p:nvPr>
        </p:nvSpPr>
        <p:spPr/>
        <p:txBody>
          <a:bodyPr/>
          <a:lstStyle/>
          <a:p>
            <a:fld id="{753F1077-7B91-4D11-8473-7F9D495CD0E2}" type="slidenum">
              <a:rPr lang="en-SG" smtClean="0"/>
              <a:t>22</a:t>
            </a:fld>
            <a:endParaRPr lang="en-SG"/>
          </a:p>
        </p:txBody>
      </p:sp>
    </p:spTree>
    <p:extLst>
      <p:ext uri="{BB962C8B-B14F-4D97-AF65-F5344CB8AC3E}">
        <p14:creationId xmlns:p14="http://schemas.microsoft.com/office/powerpoint/2010/main" val="22653470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30143C-1754-AD22-7DCD-B681779B8571}"/>
              </a:ext>
            </a:extLst>
          </p:cNvPr>
          <p:cNvSpPr>
            <a:spLocks noGrp="1"/>
          </p:cNvSpPr>
          <p:nvPr>
            <p:ph type="title"/>
          </p:nvPr>
        </p:nvSpPr>
        <p:spPr/>
        <p:txBody>
          <a:bodyPr/>
          <a:lstStyle/>
          <a:p>
            <a:r>
              <a:rPr lang="en-US" sz="4400" u="sng" dirty="0">
                <a:solidFill>
                  <a:srgbClr val="FF0000"/>
                </a:solidFill>
              </a:rPr>
              <a:t>Key points – </a:t>
            </a:r>
            <a:r>
              <a:rPr lang="en-US" altLang="zh-CN" sz="4400" u="sng" dirty="0">
                <a:solidFill>
                  <a:srgbClr val="FF0000"/>
                </a:solidFill>
              </a:rPr>
              <a:t>8</a:t>
            </a:r>
            <a:r>
              <a:rPr lang="en-US" sz="4400" u="sng" dirty="0">
                <a:solidFill>
                  <a:srgbClr val="FF0000"/>
                </a:solidFill>
              </a:rPr>
              <a:t>.1.4 Compute the Powers of A</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0C287DD-19CC-2A59-B125-FED16CAEB4F0}"/>
                  </a:ext>
                </a:extLst>
              </p:cNvPr>
              <p:cNvSpPr>
                <a:spLocks noGrp="1"/>
              </p:cNvSpPr>
              <p:nvPr>
                <p:ph idx="1"/>
              </p:nvPr>
            </p:nvSpPr>
            <p:spPr>
              <a:xfrm>
                <a:off x="933202" y="1460500"/>
                <a:ext cx="10515600" cy="5032375"/>
              </a:xfrm>
            </p:spPr>
            <p:txBody>
              <a:bodyPr>
                <a:normAutofit fontScale="85000" lnSpcReduction="20000"/>
              </a:bodyPr>
              <a:lstStyle/>
              <a:p>
                <a:pPr>
                  <a:lnSpc>
                    <a:spcPct val="120000"/>
                  </a:lnSpc>
                </a:pPr>
                <a:r>
                  <a:rPr lang="en-US" dirty="0">
                    <a:latin typeface="Arial" panose="020B0604020202020204" pitchFamily="34" charset="0"/>
                    <a:cs typeface="Arial" panose="020B0604020202020204" pitchFamily="34" charset="0"/>
                  </a:rPr>
                  <a:t>Definition</a:t>
                </a:r>
              </a:p>
              <a:p>
                <a:pPr lvl="1">
                  <a:lnSpc>
                    <a:spcPct val="120000"/>
                  </a:lnSpc>
                </a:pPr>
                <a:r>
                  <a:rPr lang="en-US" dirty="0">
                    <a:latin typeface="Arial" panose="020B0604020202020204" pitchFamily="34" charset="0"/>
                    <a:cs typeface="Arial" panose="020B0604020202020204" pitchFamily="34" charset="0"/>
                  </a:rPr>
                  <a:t>For an</a:t>
                </a:r>
                <a:r>
                  <a:rPr lang="en-US" dirty="0">
                    <a:latin typeface="Arial" panose="020B0604020202020204" pitchFamily="34" charset="0"/>
                    <a:ea typeface="Cambria Math" panose="02040503050406030204" pitchFamily="18" charset="0"/>
                    <a:cs typeface="Arial" panose="020B0604020202020204" pitchFamily="34" charset="0"/>
                  </a:rPr>
                  <a:t> </a:t>
                </a:r>
                <a14:m>
                  <m:oMath xmlns:m="http://schemas.openxmlformats.org/officeDocument/2006/math">
                    <m:r>
                      <a:rPr lang="en-US" i="1">
                        <a:latin typeface="Cambria Math" panose="02040503050406030204" pitchFamily="18" charset="0"/>
                        <a:ea typeface="Cambria Math" panose="02040503050406030204" pitchFamily="18" charset="0"/>
                      </a:rPr>
                      <m:t>𝑛</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𝑛</m:t>
                    </m:r>
                  </m:oMath>
                </a14:m>
                <a:r>
                  <a:rPr lang="en-US" dirty="0">
                    <a:latin typeface="Arial" panose="020B0604020202020204" pitchFamily="34" charset="0"/>
                    <a:cs typeface="Arial" panose="020B0604020202020204" pitchFamily="34" charset="0"/>
                  </a:rPr>
                  <a:t> matrix</a:t>
                </a:r>
                <a:r>
                  <a:rPr lang="en-US" b="0" dirty="0">
                    <a:latin typeface="Arial" panose="020B0604020202020204" pitchFamily="34" charset="0"/>
                    <a:ea typeface="Cambria Math" panose="02040503050406030204" pitchFamily="18" charset="0"/>
                    <a:cs typeface="Arial" panose="020B0604020202020204" pitchFamily="34" charset="0"/>
                  </a:rPr>
                  <a:t> </a:t>
                </a:r>
                <a14:m>
                  <m:oMath xmlns:m="http://schemas.openxmlformats.org/officeDocument/2006/math">
                    <m:r>
                      <a:rPr lang="en-US" b="0" i="1" smtClean="0">
                        <a:latin typeface="Cambria Math" panose="02040503050406030204" pitchFamily="18" charset="0"/>
                        <a:ea typeface="Cambria Math" panose="02040503050406030204" pitchFamily="18" charset="0"/>
                      </a:rPr>
                      <m:t>𝐴</m:t>
                    </m:r>
                  </m:oMath>
                </a14:m>
                <a:r>
                  <a:rPr lang="en-US" dirty="0">
                    <a:latin typeface="Arial" panose="020B0604020202020204" pitchFamily="34" charset="0"/>
                    <a:cs typeface="Arial" panose="020B0604020202020204" pitchFamily="34" charset="0"/>
                  </a:rPr>
                  <a:t>, if </a:t>
                </a:r>
                <a14:m>
                  <m:oMath xmlns:m="http://schemas.openxmlformats.org/officeDocument/2006/math">
                    <m:r>
                      <a:rPr lang="en-US" i="1">
                        <a:latin typeface="Cambria Math" panose="02040503050406030204" pitchFamily="18" charset="0"/>
                        <a:ea typeface="Cambria Math" panose="02040503050406030204" pitchFamily="18" charset="0"/>
                      </a:rPr>
                      <m:t>𝐴</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𝑃𝐷</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𝑃</m:t>
                        </m:r>
                      </m:e>
                      <m:sup>
                        <m:r>
                          <a:rPr lang="en-US" i="1">
                            <a:latin typeface="Cambria Math" panose="02040503050406030204" pitchFamily="18" charset="0"/>
                            <a:ea typeface="Cambria Math" panose="02040503050406030204" pitchFamily="18" charset="0"/>
                          </a:rPr>
                          <m:t>−1</m:t>
                        </m:r>
                      </m:sup>
                    </m:sSup>
                  </m:oMath>
                </a14:m>
                <a:endParaRPr lang="en-US" dirty="0">
                  <a:latin typeface="Arial" panose="020B0604020202020204" pitchFamily="34" charset="0"/>
                  <a:cs typeface="Arial" panose="020B0604020202020204" pitchFamily="34" charset="0"/>
                </a:endParaRPr>
              </a:p>
              <a:p>
                <a:pPr lvl="1">
                  <a:lnSpc>
                    <a:spcPct val="120000"/>
                  </a:lnSpc>
                </a:pPr>
                <a:r>
                  <a:rPr lang="en-US" dirty="0">
                    <a:latin typeface="Arial" panose="020B0604020202020204" pitchFamily="34" charset="0"/>
                    <a:cs typeface="Arial" panose="020B0604020202020204" pitchFamily="34" charset="0"/>
                  </a:rPr>
                  <a:t>Then, we can easily compute the powers of </a:t>
                </a:r>
                <a14:m>
                  <m:oMath xmlns:m="http://schemas.openxmlformats.org/officeDocument/2006/math">
                    <m:r>
                      <a:rPr lang="en-US" i="1">
                        <a:latin typeface="Cambria Math" panose="02040503050406030204" pitchFamily="18" charset="0"/>
                        <a:ea typeface="Cambria Math" panose="02040503050406030204" pitchFamily="18" charset="0"/>
                      </a:rPr>
                      <m:t>𝐴</m:t>
                    </m:r>
                  </m:oMath>
                </a14:m>
                <a:r>
                  <a:rPr lang="en-US" dirty="0">
                    <a:latin typeface="Arial" panose="020B0604020202020204" pitchFamily="34" charset="0"/>
                    <a:cs typeface="Arial" panose="020B0604020202020204" pitchFamily="34" charset="0"/>
                  </a:rPr>
                  <a:t>: </a:t>
                </a:r>
                <a14:m>
                  <m:oMath xmlns:m="http://schemas.openxmlformats.org/officeDocument/2006/math">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𝐴</m:t>
                        </m:r>
                      </m:e>
                      <m:sup>
                        <m:r>
                          <a:rPr lang="en-US" b="0" i="1" smtClean="0">
                            <a:latin typeface="Cambria Math" panose="02040503050406030204" pitchFamily="18" charset="0"/>
                            <a:ea typeface="Cambria Math" panose="02040503050406030204" pitchFamily="18" charset="0"/>
                          </a:rPr>
                          <m:t>𝑘</m:t>
                        </m:r>
                      </m:sup>
                    </m:sSup>
                  </m:oMath>
                </a14:m>
                <a:endParaRPr lang="en-US" dirty="0">
                  <a:latin typeface="Arial" panose="020B0604020202020204" pitchFamily="34" charset="0"/>
                  <a:cs typeface="Arial" panose="020B0604020202020204" pitchFamily="34" charset="0"/>
                </a:endParaRPr>
              </a:p>
              <a:p>
                <a:pPr lvl="2">
                  <a:lnSpc>
                    <a:spcPct val="120000"/>
                  </a:lnSpc>
                  <a:buFont typeface="Courier New" panose="02070309020205020404" pitchFamily="49" charset="0"/>
                  <a:buChar char="o"/>
                </a:pPr>
                <a14:m>
                  <m:oMath xmlns:m="http://schemas.openxmlformats.org/officeDocument/2006/math">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𝐴</m:t>
                        </m:r>
                      </m:e>
                      <m:sup>
                        <m:r>
                          <a:rPr lang="en-US" b="0" i="1" smtClean="0">
                            <a:latin typeface="Cambria Math" panose="02040503050406030204" pitchFamily="18" charset="0"/>
                            <a:ea typeface="Cambria Math" panose="02040503050406030204" pitchFamily="18" charset="0"/>
                          </a:rPr>
                          <m:t>2</m:t>
                        </m:r>
                      </m:sup>
                    </m:sSup>
                    <m:r>
                      <a:rPr lang="en-US" b="0" i="0"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𝑃𝐷</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𝑃</m:t>
                        </m:r>
                      </m:e>
                      <m:sup>
                        <m:r>
                          <a:rPr lang="en-US" i="1">
                            <a:latin typeface="Cambria Math" panose="02040503050406030204" pitchFamily="18" charset="0"/>
                            <a:ea typeface="Cambria Math" panose="02040503050406030204" pitchFamily="18" charset="0"/>
                          </a:rPr>
                          <m:t>−1</m:t>
                        </m:r>
                      </m:sup>
                    </m:sSup>
                    <m:r>
                      <a:rPr lang="en-US" b="0" i="0" smtClean="0">
                        <a:latin typeface="Cambria Math" panose="02040503050406030204" pitchFamily="18" charset="0"/>
                        <a:ea typeface="Cambria Math" panose="02040503050406030204" pitchFamily="18" charset="0"/>
                      </a:rPr>
                      <m:t>)</m:t>
                    </m:r>
                  </m:oMath>
                </a14:m>
                <a:r>
                  <a:rPr lang="en-US" dirty="0">
                    <a:latin typeface="Arial" panose="020B0604020202020204" pitchFamily="34" charset="0"/>
                    <a:ea typeface="Cambria Math" panose="02040503050406030204" pitchFamily="18" charset="0"/>
                    <a:cs typeface="Arial" panose="020B0604020202020204" pitchFamily="34" charset="0"/>
                  </a:rPr>
                  <a:t> </a:t>
                </a:r>
                <a14:m>
                  <m:oMath xmlns:m="http://schemas.openxmlformats.org/officeDocument/2006/math">
                    <m:d>
                      <m:dPr>
                        <m:ctrlPr>
                          <a:rPr lang="en-US" b="0" i="1" smtClean="0">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𝑃𝐷</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𝑃</m:t>
                            </m:r>
                          </m:e>
                          <m:sup>
                            <m:r>
                              <a:rPr lang="en-US" i="1">
                                <a:latin typeface="Cambria Math" panose="02040503050406030204" pitchFamily="18" charset="0"/>
                                <a:ea typeface="Cambria Math" panose="02040503050406030204" pitchFamily="18" charset="0"/>
                              </a:rPr>
                              <m:t>−1</m:t>
                            </m:r>
                          </m:sup>
                        </m:sSup>
                      </m:e>
                    </m:d>
                    <m:r>
                      <a:rPr lang="en-US" b="0" i="1" smtClean="0">
                        <a:latin typeface="Cambria Math" panose="02040503050406030204" pitchFamily="18" charset="0"/>
                        <a:ea typeface="Cambria Math" panose="02040503050406030204" pitchFamily="18" charset="0"/>
                      </a:rPr>
                      <m:t>=</m:t>
                    </m:r>
                  </m:oMath>
                </a14:m>
                <a:r>
                  <a:rPr lang="en-US" dirty="0">
                    <a:latin typeface="Arial" panose="020B0604020202020204" pitchFamily="34" charset="0"/>
                    <a:ea typeface="Cambria Math" panose="02040503050406030204" pitchFamily="18" charset="0"/>
                    <a:cs typeface="Arial" panose="020B0604020202020204" pitchFamily="34" charset="0"/>
                  </a:rPr>
                  <a:t> </a:t>
                </a:r>
                <a14:m>
                  <m:oMath xmlns:m="http://schemas.openxmlformats.org/officeDocument/2006/math">
                    <m:r>
                      <a:rPr lang="en-US" i="1">
                        <a:latin typeface="Cambria Math" panose="02040503050406030204" pitchFamily="18" charset="0"/>
                        <a:ea typeface="Cambria Math" panose="02040503050406030204" pitchFamily="18" charset="0"/>
                      </a:rPr>
                      <m:t>𝑃𝐷</m:t>
                    </m:r>
                    <m:r>
                      <a:rPr lang="en-US" b="0" i="0" smtClean="0">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𝑃</m:t>
                        </m:r>
                      </m:e>
                      <m:sup>
                        <m:r>
                          <a:rPr lang="en-US" i="1">
                            <a:latin typeface="Cambria Math" panose="02040503050406030204" pitchFamily="18" charset="0"/>
                            <a:ea typeface="Cambria Math" panose="02040503050406030204" pitchFamily="18" charset="0"/>
                          </a:rPr>
                          <m:t>−1</m:t>
                        </m:r>
                      </m:sup>
                    </m:sSup>
                    <m:r>
                      <a:rPr lang="en-US" i="1">
                        <a:latin typeface="Cambria Math" panose="02040503050406030204" pitchFamily="18" charset="0"/>
                        <a:ea typeface="Cambria Math" panose="02040503050406030204" pitchFamily="18" charset="0"/>
                      </a:rPr>
                      <m:t>𝑃</m:t>
                    </m:r>
                    <m:r>
                      <a:rPr lang="en-US" b="0" i="0" smtClean="0">
                        <a:latin typeface="Cambria Math" panose="02040503050406030204" pitchFamily="18" charset="0"/>
                        <a:ea typeface="Cambria Math" panose="02040503050406030204" pitchFamily="18" charset="0"/>
                      </a:rPr>
                      <m:t>)</m:t>
                    </m:r>
                  </m:oMath>
                </a14:m>
                <a:r>
                  <a:rPr lang="en-US" dirty="0">
                    <a:latin typeface="Arial" panose="020B0604020202020204" pitchFamily="34" charset="0"/>
                    <a:ea typeface="Cambria Math" panose="02040503050406030204" pitchFamily="18" charset="0"/>
                    <a:cs typeface="Arial" panose="020B0604020202020204" pitchFamily="34" charset="0"/>
                  </a:rPr>
                  <a:t> </a:t>
                </a:r>
                <a14:m>
                  <m:oMath xmlns:m="http://schemas.openxmlformats.org/officeDocument/2006/math">
                    <m:r>
                      <a:rPr lang="en-US" i="1">
                        <a:latin typeface="Cambria Math" panose="02040503050406030204" pitchFamily="18" charset="0"/>
                        <a:ea typeface="Cambria Math" panose="02040503050406030204" pitchFamily="18" charset="0"/>
                      </a:rPr>
                      <m:t>𝐷</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𝑃</m:t>
                        </m:r>
                      </m:e>
                      <m:sup>
                        <m:r>
                          <a:rPr lang="en-US" i="1">
                            <a:latin typeface="Cambria Math" panose="02040503050406030204" pitchFamily="18" charset="0"/>
                            <a:ea typeface="Cambria Math" panose="02040503050406030204" pitchFamily="18" charset="0"/>
                          </a:rPr>
                          <m:t>−1</m:t>
                        </m:r>
                      </m:sup>
                    </m:sSup>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𝑃</m:t>
                    </m:r>
                    <m:r>
                      <a:rPr lang="en-US" b="0" i="1" smtClean="0">
                        <a:latin typeface="Cambria Math" panose="02040503050406030204" pitchFamily="18" charset="0"/>
                        <a:ea typeface="Cambria Math" panose="02040503050406030204" pitchFamily="18" charset="0"/>
                      </a:rPr>
                      <m:t>𝐷𝐷</m:t>
                    </m:r>
                    <m:r>
                      <m:rPr>
                        <m:nor/>
                      </m:rPr>
                      <a:rPr lang="en-US" dirty="0">
                        <a:latin typeface="Arial" panose="020B0604020202020204" pitchFamily="34" charset="0"/>
                        <a:ea typeface="Cambria Math" panose="02040503050406030204" pitchFamily="18" charset="0"/>
                        <a:cs typeface="Arial" panose="020B0604020202020204" pitchFamily="34" charset="0"/>
                      </a:rPr>
                      <m:t> </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𝑃</m:t>
                        </m:r>
                      </m:e>
                      <m:sup>
                        <m:r>
                          <a:rPr lang="en-US" i="1">
                            <a:latin typeface="Cambria Math" panose="02040503050406030204" pitchFamily="18" charset="0"/>
                            <a:ea typeface="Cambria Math" panose="02040503050406030204" pitchFamily="18" charset="0"/>
                          </a:rPr>
                          <m:t>−1</m:t>
                        </m:r>
                      </m:sup>
                    </m:sSup>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𝑃</m:t>
                    </m:r>
                    <m:sSup>
                      <m:sSupPr>
                        <m:ctrlPr>
                          <a:rPr lang="en-US" i="1">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𝐷</m:t>
                        </m:r>
                      </m:e>
                      <m:sup>
                        <m:r>
                          <a:rPr lang="en-US" b="0" i="1" smtClean="0">
                            <a:latin typeface="Cambria Math" panose="02040503050406030204" pitchFamily="18" charset="0"/>
                            <a:ea typeface="Cambria Math" panose="02040503050406030204" pitchFamily="18" charset="0"/>
                          </a:rPr>
                          <m:t>2</m:t>
                        </m:r>
                      </m:sup>
                    </m:sSup>
                  </m:oMath>
                </a14:m>
                <a:r>
                  <a:rPr lang="en-US" dirty="0">
                    <a:latin typeface="Arial" panose="020B0604020202020204" pitchFamily="34" charset="0"/>
                    <a:ea typeface="Cambria Math" panose="02040503050406030204" pitchFamily="18" charset="0"/>
                    <a:cs typeface="Arial" panose="020B0604020202020204" pitchFamily="34" charset="0"/>
                  </a:rPr>
                  <a:t> </a:t>
                </a:r>
                <a14:m>
                  <m:oMath xmlns:m="http://schemas.openxmlformats.org/officeDocument/2006/math">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𝑃</m:t>
                        </m:r>
                      </m:e>
                      <m:sup>
                        <m:r>
                          <a:rPr lang="en-US" i="1">
                            <a:latin typeface="Cambria Math" panose="02040503050406030204" pitchFamily="18" charset="0"/>
                            <a:ea typeface="Cambria Math" panose="02040503050406030204" pitchFamily="18" charset="0"/>
                          </a:rPr>
                          <m:t>−1</m:t>
                        </m:r>
                      </m:sup>
                    </m:sSup>
                  </m:oMath>
                </a14:m>
                <a:endParaRPr lang="en-US" dirty="0">
                  <a:latin typeface="Arial" panose="020B0604020202020204" pitchFamily="34" charset="0"/>
                  <a:cs typeface="Arial" panose="020B0604020202020204" pitchFamily="34" charset="0"/>
                </a:endParaRPr>
              </a:p>
              <a:p>
                <a:pPr lvl="2">
                  <a:lnSpc>
                    <a:spcPct val="120000"/>
                  </a:lnSpc>
                  <a:buFont typeface="Courier New" panose="02070309020205020404" pitchFamily="49" charset="0"/>
                  <a:buChar char="o"/>
                </a:pPr>
                <a:r>
                  <a:rPr lang="en-US" dirty="0">
                    <a:latin typeface="Arial" panose="020B0604020202020204" pitchFamily="34" charset="0"/>
                    <a:cs typeface="Arial" panose="020B0604020202020204" pitchFamily="34" charset="0"/>
                  </a:rPr>
                  <a:t>…</a:t>
                </a:r>
              </a:p>
              <a:p>
                <a:pPr lvl="2">
                  <a:lnSpc>
                    <a:spcPct val="120000"/>
                  </a:lnSpc>
                  <a:buFont typeface="Courier New" panose="02070309020205020404" pitchFamily="49" charset="0"/>
                  <a:buChar char="o"/>
                </a:pPr>
                <a14:m>
                  <m:oMath xmlns:m="http://schemas.openxmlformats.org/officeDocument/2006/math">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𝐴</m:t>
                        </m:r>
                      </m:e>
                      <m:sup>
                        <m:r>
                          <a:rPr lang="en-US" b="0" i="1" smtClean="0">
                            <a:latin typeface="Cambria Math" panose="02040503050406030204" pitchFamily="18" charset="0"/>
                            <a:ea typeface="Cambria Math" panose="02040503050406030204" pitchFamily="18" charset="0"/>
                          </a:rPr>
                          <m:t>𝑘</m:t>
                        </m:r>
                      </m:sup>
                    </m:sSup>
                    <m:r>
                      <a:rPr lang="en-US" b="0" i="0" smtClean="0">
                        <a:latin typeface="Cambria Math" panose="02040503050406030204" pitchFamily="18" charset="0"/>
                        <a:ea typeface="Cambria Math" panose="02040503050406030204" pitchFamily="18" charset="0"/>
                      </a:rPr>
                      <m:t>=</m:t>
                    </m:r>
                  </m:oMath>
                </a14:m>
                <a:r>
                  <a:rPr lang="en-US" dirty="0">
                    <a:latin typeface="Arial" panose="020B0604020202020204" pitchFamily="34" charset="0"/>
                    <a:ea typeface="Cambria Math" panose="02040503050406030204" pitchFamily="18" charset="0"/>
                    <a:cs typeface="Arial" panose="020B0604020202020204" pitchFamily="34" charset="0"/>
                  </a:rPr>
                  <a:t> </a:t>
                </a:r>
                <a14:m>
                  <m:oMath xmlns:m="http://schemas.openxmlformats.org/officeDocument/2006/math">
                    <m:r>
                      <a:rPr lang="en-US" i="1">
                        <a:latin typeface="Cambria Math" panose="02040503050406030204" pitchFamily="18" charset="0"/>
                        <a:ea typeface="Cambria Math" panose="02040503050406030204" pitchFamily="18" charset="0"/>
                      </a:rPr>
                      <m:t>𝑃</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𝐷</m:t>
                        </m:r>
                      </m:e>
                      <m:sup>
                        <m:r>
                          <a:rPr lang="en-US" b="0" i="1" smtClean="0">
                            <a:latin typeface="Cambria Math" panose="02040503050406030204" pitchFamily="18" charset="0"/>
                            <a:ea typeface="Cambria Math" panose="02040503050406030204" pitchFamily="18" charset="0"/>
                          </a:rPr>
                          <m:t>𝑘</m:t>
                        </m:r>
                      </m:sup>
                    </m:sSup>
                  </m:oMath>
                </a14:m>
                <a:r>
                  <a:rPr lang="en-US" dirty="0">
                    <a:latin typeface="Arial" panose="020B0604020202020204" pitchFamily="34" charset="0"/>
                    <a:ea typeface="Cambria Math" panose="02040503050406030204" pitchFamily="18" charset="0"/>
                    <a:cs typeface="Arial" panose="020B0604020202020204" pitchFamily="34" charset="0"/>
                  </a:rPr>
                  <a:t> </a:t>
                </a:r>
                <a14:m>
                  <m:oMath xmlns:m="http://schemas.openxmlformats.org/officeDocument/2006/math">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𝑃</m:t>
                        </m:r>
                      </m:e>
                      <m:sup>
                        <m:r>
                          <a:rPr lang="en-US" i="1">
                            <a:latin typeface="Cambria Math" panose="02040503050406030204" pitchFamily="18" charset="0"/>
                            <a:ea typeface="Cambria Math" panose="02040503050406030204" pitchFamily="18" charset="0"/>
                          </a:rPr>
                          <m:t>−1</m:t>
                        </m:r>
                      </m:sup>
                    </m:sSup>
                  </m:oMath>
                </a14:m>
                <a:endParaRPr lang="en-US" dirty="0">
                  <a:latin typeface="Arial" panose="020B0604020202020204" pitchFamily="34" charset="0"/>
                  <a:cs typeface="Arial" panose="020B0604020202020204" pitchFamily="34" charset="0"/>
                </a:endParaRPr>
              </a:p>
              <a:p>
                <a:pPr lvl="2">
                  <a:lnSpc>
                    <a:spcPct val="120000"/>
                  </a:lnSpc>
                  <a:buFont typeface="Courier New" panose="02070309020205020404" pitchFamily="49" charset="0"/>
                  <a:buChar char="o"/>
                </a:pPr>
                <a:endParaRPr lang="en-US" dirty="0">
                  <a:latin typeface="Arial" panose="020B0604020202020204" pitchFamily="34" charset="0"/>
                  <a:cs typeface="Arial" panose="020B0604020202020204" pitchFamily="34" charset="0"/>
                </a:endParaRPr>
              </a:p>
              <a:p>
                <a:pPr lvl="1">
                  <a:lnSpc>
                    <a:spcPct val="120000"/>
                  </a:lnSpc>
                </a:pPr>
                <a:r>
                  <a:rPr lang="en-US" dirty="0">
                    <a:latin typeface="Arial" panose="020B0604020202020204" pitchFamily="34" charset="0"/>
                    <a:cs typeface="Arial" panose="020B0604020202020204" pitchFamily="34" charset="0"/>
                  </a:rPr>
                  <a:t>where </a:t>
                </a:r>
              </a:p>
              <a:p>
                <a:pPr lvl="2">
                  <a:lnSpc>
                    <a:spcPct val="120000"/>
                  </a:lnSpc>
                  <a:buFont typeface="Courier New" panose="02070309020205020404" pitchFamily="49" charset="0"/>
                  <a:buChar char="o"/>
                </a:pPr>
                <a14:m>
                  <m:oMath xmlns:m="http://schemas.openxmlformats.org/officeDocument/2006/math">
                    <m:sSup>
                      <m:sSupPr>
                        <m:ctrlPr>
                          <a:rPr lang="en-US" i="1" smtClean="0">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𝐷</m:t>
                        </m:r>
                      </m:e>
                      <m:sup>
                        <m:r>
                          <a:rPr lang="en-US" b="0" i="1" smtClean="0">
                            <a:latin typeface="Cambria Math" panose="02040503050406030204" pitchFamily="18" charset="0"/>
                            <a:ea typeface="Cambria Math" panose="02040503050406030204" pitchFamily="18" charset="0"/>
                          </a:rPr>
                          <m:t>2</m:t>
                        </m:r>
                      </m:sup>
                    </m:sSup>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𝐷𝐷</m:t>
                    </m:r>
                    <m:r>
                      <a:rPr lang="en-US" b="0" i="1" smtClean="0">
                        <a:latin typeface="Cambria Math" panose="02040503050406030204" pitchFamily="18" charset="0"/>
                        <a:ea typeface="Cambria Math" panose="02040503050406030204" pitchFamily="18" charset="0"/>
                      </a:rPr>
                      <m:t>=</m:t>
                    </m:r>
                    <m:d>
                      <m:dPr>
                        <m:begChr m:val="["/>
                        <m:endChr m:val="]"/>
                        <m:ctrlPr>
                          <a:rPr lang="en-US" i="1">
                            <a:latin typeface="Cambria Math" panose="02040503050406030204" pitchFamily="18" charset="0"/>
                            <a:ea typeface="Cambria Math" panose="02040503050406030204" pitchFamily="18" charset="0"/>
                          </a:rPr>
                        </m:ctrlPr>
                      </m:dPr>
                      <m:e>
                        <m:m>
                          <m:mPr>
                            <m:mcs>
                              <m:mc>
                                <m:mcPr>
                                  <m:count m:val="3"/>
                                  <m:mcJc m:val="center"/>
                                </m:mcPr>
                              </m:mc>
                            </m:mcs>
                            <m:ctrlPr>
                              <a:rPr lang="en-US" i="1">
                                <a:latin typeface="Cambria Math" panose="02040503050406030204" pitchFamily="18" charset="0"/>
                                <a:ea typeface="Cambria Math" panose="02040503050406030204" pitchFamily="18" charset="0"/>
                              </a:rPr>
                            </m:ctrlPr>
                          </m:mPr>
                          <m:mr>
                            <m:e>
                              <m:sSub>
                                <m:sSubPr>
                                  <m:ctrlPr>
                                    <a:rPr lang="en-US" i="1">
                                      <a:latin typeface="Cambria Math" panose="02040503050406030204" pitchFamily="18" charset="0"/>
                                      <a:ea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𝜆</m:t>
                                  </m:r>
                                </m:e>
                                <m:sub>
                                  <m:r>
                                    <a:rPr lang="en-US" i="1">
                                      <a:latin typeface="Cambria Math" panose="02040503050406030204" pitchFamily="18" charset="0"/>
                                      <a:ea typeface="Cambria Math" panose="02040503050406030204" pitchFamily="18" charset="0"/>
                                    </a:rPr>
                                    <m:t>1</m:t>
                                  </m:r>
                                </m:sub>
                              </m:sSub>
                            </m:e>
                            <m:e>
                              <m:r>
                                <a:rPr lang="en-US" i="1">
                                  <a:latin typeface="Cambria Math" panose="02040503050406030204" pitchFamily="18" charset="0"/>
                                  <a:ea typeface="Cambria Math" panose="02040503050406030204" pitchFamily="18" charset="0"/>
                                </a:rPr>
                                <m:t>⋯</m:t>
                              </m:r>
                            </m:e>
                            <m:e>
                              <m:r>
                                <a:rPr lang="en-US" i="1">
                                  <a:latin typeface="Cambria Math" panose="02040503050406030204" pitchFamily="18" charset="0"/>
                                  <a:ea typeface="Cambria Math" panose="02040503050406030204" pitchFamily="18" charset="0"/>
                                </a:rPr>
                                <m:t>0</m:t>
                              </m:r>
                            </m:e>
                          </m:mr>
                          <m:mr>
                            <m:e>
                              <m:r>
                                <a:rPr lang="en-US" i="1">
                                  <a:latin typeface="Cambria Math" panose="02040503050406030204" pitchFamily="18" charset="0"/>
                                  <a:ea typeface="Cambria Math" panose="02040503050406030204" pitchFamily="18" charset="0"/>
                                </a:rPr>
                                <m:t>⋮</m:t>
                              </m:r>
                            </m:e>
                            <m:e>
                              <m:r>
                                <a:rPr lang="en-US" i="1">
                                  <a:latin typeface="Cambria Math" panose="02040503050406030204" pitchFamily="18" charset="0"/>
                                  <a:ea typeface="Cambria Math" panose="02040503050406030204" pitchFamily="18" charset="0"/>
                                </a:rPr>
                                <m:t>⋱</m:t>
                              </m:r>
                            </m:e>
                            <m:e>
                              <m:r>
                                <a:rPr lang="en-US" i="1">
                                  <a:latin typeface="Cambria Math" panose="02040503050406030204" pitchFamily="18" charset="0"/>
                                  <a:ea typeface="Cambria Math" panose="02040503050406030204" pitchFamily="18" charset="0"/>
                                </a:rPr>
                                <m:t>⋮</m:t>
                              </m:r>
                            </m:e>
                          </m:mr>
                          <m:mr>
                            <m:e>
                              <m:r>
                                <a:rPr lang="en-US" i="1">
                                  <a:latin typeface="Cambria Math" panose="02040503050406030204" pitchFamily="18" charset="0"/>
                                  <a:ea typeface="Cambria Math" panose="02040503050406030204" pitchFamily="18" charset="0"/>
                                </a:rPr>
                                <m:t>0</m:t>
                              </m:r>
                            </m:e>
                            <m:e>
                              <m:r>
                                <a:rPr lang="en-US" i="1">
                                  <a:latin typeface="Cambria Math" panose="02040503050406030204" pitchFamily="18" charset="0"/>
                                  <a:ea typeface="Cambria Math" panose="02040503050406030204" pitchFamily="18" charset="0"/>
                                </a:rPr>
                                <m:t>⋯</m:t>
                              </m:r>
                            </m:e>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𝜆</m:t>
                                  </m:r>
                                </m:e>
                                <m:sub>
                                  <m:r>
                                    <a:rPr lang="en-US" i="1">
                                      <a:latin typeface="Cambria Math" panose="02040503050406030204" pitchFamily="18" charset="0"/>
                                      <a:ea typeface="Cambria Math" panose="02040503050406030204" pitchFamily="18" charset="0"/>
                                    </a:rPr>
                                    <m:t>𝑛</m:t>
                                  </m:r>
                                </m:sub>
                              </m:sSub>
                            </m:e>
                          </m:mr>
                        </m:m>
                      </m:e>
                    </m:d>
                  </m:oMath>
                </a14:m>
                <a:r>
                  <a:rPr lang="en-US" dirty="0">
                    <a:latin typeface="Arial" panose="020B0604020202020204" pitchFamily="34" charset="0"/>
                    <a:ea typeface="Cambria Math" panose="02040503050406030204" pitchFamily="18" charset="0"/>
                    <a:cs typeface="Arial" panose="020B0604020202020204" pitchFamily="34" charset="0"/>
                  </a:rPr>
                  <a:t> </a:t>
                </a:r>
                <a14:m>
                  <m:oMath xmlns:m="http://schemas.openxmlformats.org/officeDocument/2006/math">
                    <m:d>
                      <m:dPr>
                        <m:begChr m:val="["/>
                        <m:endChr m:val="]"/>
                        <m:ctrlPr>
                          <a:rPr lang="en-US" i="1">
                            <a:latin typeface="Cambria Math" panose="02040503050406030204" pitchFamily="18" charset="0"/>
                            <a:ea typeface="Cambria Math" panose="02040503050406030204" pitchFamily="18" charset="0"/>
                          </a:rPr>
                        </m:ctrlPr>
                      </m:dPr>
                      <m:e>
                        <m:m>
                          <m:mPr>
                            <m:mcs>
                              <m:mc>
                                <m:mcPr>
                                  <m:count m:val="3"/>
                                  <m:mcJc m:val="center"/>
                                </m:mcPr>
                              </m:mc>
                            </m:mcs>
                            <m:ctrlPr>
                              <a:rPr lang="en-US" i="1">
                                <a:latin typeface="Cambria Math" panose="02040503050406030204" pitchFamily="18" charset="0"/>
                                <a:ea typeface="Cambria Math" panose="02040503050406030204" pitchFamily="18" charset="0"/>
                              </a:rPr>
                            </m:ctrlPr>
                          </m:mPr>
                          <m:m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𝜆</m:t>
                                  </m:r>
                                </m:e>
                                <m:sub>
                                  <m:r>
                                    <a:rPr lang="en-US" i="1">
                                      <a:latin typeface="Cambria Math" panose="02040503050406030204" pitchFamily="18" charset="0"/>
                                      <a:ea typeface="Cambria Math" panose="02040503050406030204" pitchFamily="18" charset="0"/>
                                    </a:rPr>
                                    <m:t>1</m:t>
                                  </m:r>
                                </m:sub>
                              </m:sSub>
                            </m:e>
                            <m:e>
                              <m:r>
                                <a:rPr lang="en-US" i="1">
                                  <a:latin typeface="Cambria Math" panose="02040503050406030204" pitchFamily="18" charset="0"/>
                                  <a:ea typeface="Cambria Math" panose="02040503050406030204" pitchFamily="18" charset="0"/>
                                </a:rPr>
                                <m:t>⋯</m:t>
                              </m:r>
                            </m:e>
                            <m:e>
                              <m:r>
                                <a:rPr lang="en-US" i="1">
                                  <a:latin typeface="Cambria Math" panose="02040503050406030204" pitchFamily="18" charset="0"/>
                                  <a:ea typeface="Cambria Math" panose="02040503050406030204" pitchFamily="18" charset="0"/>
                                </a:rPr>
                                <m:t>0</m:t>
                              </m:r>
                            </m:e>
                          </m:mr>
                          <m:mr>
                            <m:e>
                              <m:r>
                                <a:rPr lang="en-US" i="1">
                                  <a:latin typeface="Cambria Math" panose="02040503050406030204" pitchFamily="18" charset="0"/>
                                  <a:ea typeface="Cambria Math" panose="02040503050406030204" pitchFamily="18" charset="0"/>
                                </a:rPr>
                                <m:t>⋮</m:t>
                              </m:r>
                            </m:e>
                            <m:e>
                              <m:r>
                                <a:rPr lang="en-US" i="1">
                                  <a:latin typeface="Cambria Math" panose="02040503050406030204" pitchFamily="18" charset="0"/>
                                  <a:ea typeface="Cambria Math" panose="02040503050406030204" pitchFamily="18" charset="0"/>
                                </a:rPr>
                                <m:t>⋱</m:t>
                              </m:r>
                            </m:e>
                            <m:e>
                              <m:r>
                                <a:rPr lang="en-US" i="1">
                                  <a:latin typeface="Cambria Math" panose="02040503050406030204" pitchFamily="18" charset="0"/>
                                  <a:ea typeface="Cambria Math" panose="02040503050406030204" pitchFamily="18" charset="0"/>
                                </a:rPr>
                                <m:t>⋮</m:t>
                              </m:r>
                            </m:e>
                          </m:mr>
                          <m:mr>
                            <m:e>
                              <m:r>
                                <a:rPr lang="en-US" i="1">
                                  <a:latin typeface="Cambria Math" panose="02040503050406030204" pitchFamily="18" charset="0"/>
                                  <a:ea typeface="Cambria Math" panose="02040503050406030204" pitchFamily="18" charset="0"/>
                                </a:rPr>
                                <m:t>0</m:t>
                              </m:r>
                            </m:e>
                            <m:e>
                              <m:r>
                                <a:rPr lang="en-US" i="1">
                                  <a:latin typeface="Cambria Math" panose="02040503050406030204" pitchFamily="18" charset="0"/>
                                  <a:ea typeface="Cambria Math" panose="02040503050406030204" pitchFamily="18" charset="0"/>
                                </a:rPr>
                                <m:t>⋯</m:t>
                              </m:r>
                            </m:e>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𝜆</m:t>
                                  </m:r>
                                </m:e>
                                <m:sub>
                                  <m:r>
                                    <a:rPr lang="en-US" i="1">
                                      <a:latin typeface="Cambria Math" panose="02040503050406030204" pitchFamily="18" charset="0"/>
                                      <a:ea typeface="Cambria Math" panose="02040503050406030204" pitchFamily="18" charset="0"/>
                                    </a:rPr>
                                    <m:t>𝑛</m:t>
                                  </m:r>
                                </m:sub>
                              </m:sSub>
                            </m:e>
                          </m:mr>
                        </m:m>
                      </m:e>
                    </m:d>
                    <m:r>
                      <a:rPr lang="en-US" b="0" i="1" smtClean="0">
                        <a:latin typeface="Cambria Math" panose="02040503050406030204" pitchFamily="18" charset="0"/>
                        <a:ea typeface="Cambria Math" panose="02040503050406030204" pitchFamily="18" charset="0"/>
                      </a:rPr>
                      <m:t>=</m:t>
                    </m:r>
                    <m:d>
                      <m:dPr>
                        <m:begChr m:val="["/>
                        <m:endChr m:val="]"/>
                        <m:ctrlPr>
                          <a:rPr lang="en-US" i="1">
                            <a:latin typeface="Cambria Math" panose="02040503050406030204" pitchFamily="18" charset="0"/>
                            <a:ea typeface="Cambria Math" panose="02040503050406030204" pitchFamily="18" charset="0"/>
                          </a:rPr>
                        </m:ctrlPr>
                      </m:dPr>
                      <m:e>
                        <m:m>
                          <m:mPr>
                            <m:mcs>
                              <m:mc>
                                <m:mcPr>
                                  <m:count m:val="3"/>
                                  <m:mcJc m:val="center"/>
                                </m:mcPr>
                              </m:mc>
                            </m:mcs>
                            <m:ctrlPr>
                              <a:rPr lang="en-US" i="1">
                                <a:latin typeface="Cambria Math" panose="02040503050406030204" pitchFamily="18" charset="0"/>
                                <a:ea typeface="Cambria Math" panose="02040503050406030204" pitchFamily="18" charset="0"/>
                              </a:rPr>
                            </m:ctrlPr>
                          </m:mPr>
                          <m:mr>
                            <m:e>
                              <m:sSubSup>
                                <m:sSubSupPr>
                                  <m:ctrlPr>
                                    <a:rPr lang="en-US" i="1" smtClean="0">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𝜆</m:t>
                                  </m:r>
                                </m:e>
                                <m:sub>
                                  <m:r>
                                    <a:rPr lang="en-US" b="0" i="1" smtClean="0">
                                      <a:latin typeface="Cambria Math" panose="02040503050406030204" pitchFamily="18" charset="0"/>
                                      <a:ea typeface="Cambria Math" panose="02040503050406030204" pitchFamily="18" charset="0"/>
                                    </a:rPr>
                                    <m:t>1</m:t>
                                  </m:r>
                                </m:sub>
                                <m:sup>
                                  <m:r>
                                    <a:rPr lang="en-US" b="0" i="1" smtClean="0">
                                      <a:latin typeface="Cambria Math" panose="02040503050406030204" pitchFamily="18" charset="0"/>
                                      <a:ea typeface="Cambria Math" panose="02040503050406030204" pitchFamily="18" charset="0"/>
                                    </a:rPr>
                                    <m:t>2</m:t>
                                  </m:r>
                                </m:sup>
                              </m:sSubSup>
                            </m:e>
                            <m:e>
                              <m:r>
                                <a:rPr lang="en-US" i="1">
                                  <a:latin typeface="Cambria Math" panose="02040503050406030204" pitchFamily="18" charset="0"/>
                                  <a:ea typeface="Cambria Math" panose="02040503050406030204" pitchFamily="18" charset="0"/>
                                </a:rPr>
                                <m:t>⋯</m:t>
                              </m:r>
                            </m:e>
                            <m:e>
                              <m:r>
                                <a:rPr lang="en-US" i="1">
                                  <a:latin typeface="Cambria Math" panose="02040503050406030204" pitchFamily="18" charset="0"/>
                                  <a:ea typeface="Cambria Math" panose="02040503050406030204" pitchFamily="18" charset="0"/>
                                </a:rPr>
                                <m:t>0</m:t>
                              </m:r>
                            </m:e>
                          </m:mr>
                          <m:mr>
                            <m:e>
                              <m:r>
                                <a:rPr lang="en-US" i="1">
                                  <a:latin typeface="Cambria Math" panose="02040503050406030204" pitchFamily="18" charset="0"/>
                                  <a:ea typeface="Cambria Math" panose="02040503050406030204" pitchFamily="18" charset="0"/>
                                </a:rPr>
                                <m:t>⋮</m:t>
                              </m:r>
                            </m:e>
                            <m:e>
                              <m:r>
                                <a:rPr lang="en-US" i="1">
                                  <a:latin typeface="Cambria Math" panose="02040503050406030204" pitchFamily="18" charset="0"/>
                                  <a:ea typeface="Cambria Math" panose="02040503050406030204" pitchFamily="18" charset="0"/>
                                </a:rPr>
                                <m:t>⋱</m:t>
                              </m:r>
                            </m:e>
                            <m:e>
                              <m:r>
                                <a:rPr lang="en-US" i="1">
                                  <a:latin typeface="Cambria Math" panose="02040503050406030204" pitchFamily="18" charset="0"/>
                                  <a:ea typeface="Cambria Math" panose="02040503050406030204" pitchFamily="18" charset="0"/>
                                </a:rPr>
                                <m:t>⋮</m:t>
                              </m:r>
                            </m:e>
                          </m:mr>
                          <m:mr>
                            <m:e>
                              <m:r>
                                <a:rPr lang="en-US" i="1">
                                  <a:latin typeface="Cambria Math" panose="02040503050406030204" pitchFamily="18" charset="0"/>
                                  <a:ea typeface="Cambria Math" panose="02040503050406030204" pitchFamily="18" charset="0"/>
                                </a:rPr>
                                <m:t>0</m:t>
                              </m:r>
                            </m:e>
                            <m:e>
                              <m:r>
                                <a:rPr lang="en-US" i="1">
                                  <a:latin typeface="Cambria Math" panose="02040503050406030204" pitchFamily="18" charset="0"/>
                                  <a:ea typeface="Cambria Math" panose="02040503050406030204" pitchFamily="18" charset="0"/>
                                </a:rPr>
                                <m:t>⋯</m:t>
                              </m:r>
                            </m:e>
                            <m:e>
                              <m:sSubSup>
                                <m:sSubSupPr>
                                  <m:ctrlPr>
                                    <a:rPr lang="en-US" i="1">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𝜆</m:t>
                                  </m:r>
                                </m:e>
                                <m:sub>
                                  <m:r>
                                    <a:rPr lang="en-US" b="0" i="1" smtClean="0">
                                      <a:latin typeface="Cambria Math" panose="02040503050406030204" pitchFamily="18" charset="0"/>
                                      <a:ea typeface="Cambria Math" panose="02040503050406030204" pitchFamily="18" charset="0"/>
                                    </a:rPr>
                                    <m:t>𝑛</m:t>
                                  </m:r>
                                </m:sub>
                                <m:sup>
                                  <m:r>
                                    <a:rPr lang="en-US" i="1">
                                      <a:latin typeface="Cambria Math" panose="02040503050406030204" pitchFamily="18" charset="0"/>
                                      <a:ea typeface="Cambria Math" panose="02040503050406030204" pitchFamily="18" charset="0"/>
                                    </a:rPr>
                                    <m:t>2</m:t>
                                  </m:r>
                                </m:sup>
                              </m:sSubSup>
                            </m:e>
                          </m:mr>
                        </m:m>
                      </m:e>
                    </m:d>
                  </m:oMath>
                </a14:m>
                <a:endParaRPr lang="en-US" dirty="0">
                  <a:latin typeface="Arial" panose="020B0604020202020204" pitchFamily="34" charset="0"/>
                  <a:cs typeface="Arial" panose="020B0604020202020204" pitchFamily="34" charset="0"/>
                </a:endParaRPr>
              </a:p>
              <a:p>
                <a:pPr lvl="2">
                  <a:lnSpc>
                    <a:spcPct val="120000"/>
                  </a:lnSpc>
                  <a:buFont typeface="Courier New" panose="02070309020205020404" pitchFamily="49" charset="0"/>
                  <a:buChar char="o"/>
                </a:pPr>
                <a:r>
                  <a:rPr lang="en-US" dirty="0">
                    <a:latin typeface="Arial" panose="020B0604020202020204" pitchFamily="34" charset="0"/>
                    <a:cs typeface="Arial" panose="020B0604020202020204" pitchFamily="34" charset="0"/>
                  </a:rPr>
                  <a:t>…</a:t>
                </a:r>
              </a:p>
              <a:p>
                <a:pPr lvl="2">
                  <a:lnSpc>
                    <a:spcPct val="120000"/>
                  </a:lnSpc>
                  <a:buFont typeface="Courier New" panose="02070309020205020404" pitchFamily="49" charset="0"/>
                  <a:buChar char="o"/>
                </a:pPr>
                <a14:m>
                  <m:oMath xmlns:m="http://schemas.openxmlformats.org/officeDocument/2006/math">
                    <m:sSup>
                      <m:sSupPr>
                        <m:ctrlPr>
                          <a:rPr lang="en-US" i="1" smtClean="0">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𝐷</m:t>
                        </m:r>
                      </m:e>
                      <m:sup>
                        <m:r>
                          <a:rPr lang="en-US" b="0" i="1" smtClean="0">
                            <a:latin typeface="Cambria Math" panose="02040503050406030204" pitchFamily="18" charset="0"/>
                            <a:ea typeface="Cambria Math" panose="02040503050406030204" pitchFamily="18" charset="0"/>
                          </a:rPr>
                          <m:t>𝑘</m:t>
                        </m:r>
                      </m:sup>
                    </m:sSup>
                    <m:r>
                      <a:rPr lang="en-US" i="1">
                        <a:latin typeface="Cambria Math" panose="02040503050406030204" pitchFamily="18" charset="0"/>
                        <a:ea typeface="Cambria Math" panose="02040503050406030204" pitchFamily="18" charset="0"/>
                      </a:rPr>
                      <m:t>=</m:t>
                    </m:r>
                    <m:d>
                      <m:dPr>
                        <m:begChr m:val="["/>
                        <m:endChr m:val="]"/>
                        <m:ctrlPr>
                          <a:rPr lang="en-US" i="1">
                            <a:latin typeface="Cambria Math" panose="02040503050406030204" pitchFamily="18" charset="0"/>
                            <a:ea typeface="Cambria Math" panose="02040503050406030204" pitchFamily="18" charset="0"/>
                          </a:rPr>
                        </m:ctrlPr>
                      </m:dPr>
                      <m:e>
                        <m:m>
                          <m:mPr>
                            <m:mcs>
                              <m:mc>
                                <m:mcPr>
                                  <m:count m:val="3"/>
                                  <m:mcJc m:val="center"/>
                                </m:mcPr>
                              </m:mc>
                            </m:mcs>
                            <m:ctrlPr>
                              <a:rPr lang="en-US" i="1">
                                <a:latin typeface="Cambria Math" panose="02040503050406030204" pitchFamily="18" charset="0"/>
                                <a:ea typeface="Cambria Math" panose="02040503050406030204" pitchFamily="18" charset="0"/>
                              </a:rPr>
                            </m:ctrlPr>
                          </m:mPr>
                          <m:mr>
                            <m:e>
                              <m:sSubSup>
                                <m:sSubSupPr>
                                  <m:ctrlPr>
                                    <a:rPr lang="en-US" i="1">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𝜆</m:t>
                                  </m:r>
                                </m:e>
                                <m:sub>
                                  <m:r>
                                    <a:rPr lang="en-US" i="1">
                                      <a:latin typeface="Cambria Math" panose="02040503050406030204" pitchFamily="18" charset="0"/>
                                      <a:ea typeface="Cambria Math" panose="02040503050406030204" pitchFamily="18" charset="0"/>
                                    </a:rPr>
                                    <m:t>1</m:t>
                                  </m:r>
                                </m:sub>
                                <m:sup>
                                  <m:r>
                                    <a:rPr lang="en-US" b="0" i="1" smtClean="0">
                                      <a:latin typeface="Cambria Math" panose="02040503050406030204" pitchFamily="18" charset="0"/>
                                      <a:ea typeface="Cambria Math" panose="02040503050406030204" pitchFamily="18" charset="0"/>
                                    </a:rPr>
                                    <m:t>𝑘</m:t>
                                  </m:r>
                                </m:sup>
                              </m:sSubSup>
                            </m:e>
                            <m:e>
                              <m:r>
                                <a:rPr lang="en-US" i="1">
                                  <a:latin typeface="Cambria Math" panose="02040503050406030204" pitchFamily="18" charset="0"/>
                                  <a:ea typeface="Cambria Math" panose="02040503050406030204" pitchFamily="18" charset="0"/>
                                </a:rPr>
                                <m:t>⋯</m:t>
                              </m:r>
                            </m:e>
                            <m:e>
                              <m:r>
                                <a:rPr lang="en-US" i="1">
                                  <a:latin typeface="Cambria Math" panose="02040503050406030204" pitchFamily="18" charset="0"/>
                                  <a:ea typeface="Cambria Math" panose="02040503050406030204" pitchFamily="18" charset="0"/>
                                </a:rPr>
                                <m:t>0</m:t>
                              </m:r>
                            </m:e>
                          </m:mr>
                          <m:mr>
                            <m:e>
                              <m:r>
                                <a:rPr lang="en-US" i="1">
                                  <a:latin typeface="Cambria Math" panose="02040503050406030204" pitchFamily="18" charset="0"/>
                                  <a:ea typeface="Cambria Math" panose="02040503050406030204" pitchFamily="18" charset="0"/>
                                </a:rPr>
                                <m:t>⋮</m:t>
                              </m:r>
                            </m:e>
                            <m:e>
                              <m:r>
                                <a:rPr lang="en-US" i="1">
                                  <a:latin typeface="Cambria Math" panose="02040503050406030204" pitchFamily="18" charset="0"/>
                                  <a:ea typeface="Cambria Math" panose="02040503050406030204" pitchFamily="18" charset="0"/>
                                </a:rPr>
                                <m:t>⋱</m:t>
                              </m:r>
                            </m:e>
                            <m:e>
                              <m:r>
                                <a:rPr lang="en-US" i="1">
                                  <a:latin typeface="Cambria Math" panose="02040503050406030204" pitchFamily="18" charset="0"/>
                                  <a:ea typeface="Cambria Math" panose="02040503050406030204" pitchFamily="18" charset="0"/>
                                </a:rPr>
                                <m:t>⋮</m:t>
                              </m:r>
                            </m:e>
                          </m:mr>
                          <m:mr>
                            <m:e>
                              <m:r>
                                <a:rPr lang="en-US" i="1">
                                  <a:latin typeface="Cambria Math" panose="02040503050406030204" pitchFamily="18" charset="0"/>
                                  <a:ea typeface="Cambria Math" panose="02040503050406030204" pitchFamily="18" charset="0"/>
                                </a:rPr>
                                <m:t>0</m:t>
                              </m:r>
                            </m:e>
                            <m:e>
                              <m:r>
                                <a:rPr lang="en-US" i="1">
                                  <a:latin typeface="Cambria Math" panose="02040503050406030204" pitchFamily="18" charset="0"/>
                                  <a:ea typeface="Cambria Math" panose="02040503050406030204" pitchFamily="18" charset="0"/>
                                </a:rPr>
                                <m:t>⋯</m:t>
                              </m:r>
                            </m:e>
                            <m:e>
                              <m:sSubSup>
                                <m:sSubSupPr>
                                  <m:ctrlPr>
                                    <a:rPr lang="en-US" i="1">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𝜆</m:t>
                                  </m:r>
                                </m:e>
                                <m:sub>
                                  <m:r>
                                    <a:rPr lang="en-US" i="1">
                                      <a:latin typeface="Cambria Math" panose="02040503050406030204" pitchFamily="18" charset="0"/>
                                      <a:ea typeface="Cambria Math" panose="02040503050406030204" pitchFamily="18" charset="0"/>
                                    </a:rPr>
                                    <m:t>𝑛</m:t>
                                  </m:r>
                                </m:sub>
                                <m:sup>
                                  <m:r>
                                    <a:rPr lang="en-US" b="0" i="1" smtClean="0">
                                      <a:latin typeface="Cambria Math" panose="02040503050406030204" pitchFamily="18" charset="0"/>
                                      <a:ea typeface="Cambria Math" panose="02040503050406030204" pitchFamily="18" charset="0"/>
                                    </a:rPr>
                                    <m:t>𝑘</m:t>
                                  </m:r>
                                </m:sup>
                              </m:sSubSup>
                            </m:e>
                          </m:mr>
                        </m:m>
                      </m:e>
                    </m:d>
                  </m:oMath>
                </a14:m>
                <a:endParaRPr lang="en-US" dirty="0">
                  <a:latin typeface="Arial" panose="020B0604020202020204" pitchFamily="34" charset="0"/>
                  <a:cs typeface="Arial" panose="020B0604020202020204" pitchFamily="34" charset="0"/>
                </a:endParaRPr>
              </a:p>
            </p:txBody>
          </p:sp>
        </mc:Choice>
        <mc:Fallback xmlns="">
          <p:sp>
            <p:nvSpPr>
              <p:cNvPr id="3" name="Content Placeholder 2">
                <a:extLst>
                  <a:ext uri="{FF2B5EF4-FFF2-40B4-BE49-F238E27FC236}">
                    <a16:creationId xmlns:a16="http://schemas.microsoft.com/office/drawing/2014/main" id="{00C287DD-19CC-2A59-B125-FED16CAEB4F0}"/>
                  </a:ext>
                </a:extLst>
              </p:cNvPr>
              <p:cNvSpPr>
                <a:spLocks noGrp="1" noRot="1" noChangeAspect="1" noMove="1" noResize="1" noEditPoints="1" noAdjustHandles="1" noChangeArrowheads="1" noChangeShapeType="1" noTextEdit="1"/>
              </p:cNvSpPr>
              <p:nvPr>
                <p:ph idx="1"/>
              </p:nvPr>
            </p:nvSpPr>
            <p:spPr>
              <a:xfrm>
                <a:off x="933202" y="1460500"/>
                <a:ext cx="10515600" cy="5032375"/>
              </a:xfrm>
              <a:blipFill>
                <a:blip r:embed="rId2"/>
                <a:stretch>
                  <a:fillRect l="-844" t="-1259"/>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AA1E4430-B814-1770-C7F1-0B1B40E81D0B}"/>
              </a:ext>
            </a:extLst>
          </p:cNvPr>
          <p:cNvSpPr>
            <a:spLocks noGrp="1"/>
          </p:cNvSpPr>
          <p:nvPr>
            <p:ph type="sldNum" sz="quarter" idx="12"/>
          </p:nvPr>
        </p:nvSpPr>
        <p:spPr/>
        <p:txBody>
          <a:bodyPr/>
          <a:lstStyle/>
          <a:p>
            <a:fld id="{753F1077-7B91-4D11-8473-7F9D495CD0E2}" type="slidenum">
              <a:rPr lang="en-SG" smtClean="0"/>
              <a:t>23</a:t>
            </a:fld>
            <a:endParaRPr lang="en-SG"/>
          </a:p>
        </p:txBody>
      </p:sp>
    </p:spTree>
    <p:extLst>
      <p:ext uri="{BB962C8B-B14F-4D97-AF65-F5344CB8AC3E}">
        <p14:creationId xmlns:p14="http://schemas.microsoft.com/office/powerpoint/2010/main" val="28864904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4C189E-2582-B42E-476B-710D104DFC8A}"/>
              </a:ext>
            </a:extLst>
          </p:cNvPr>
          <p:cNvSpPr>
            <a:spLocks noGrp="1"/>
          </p:cNvSpPr>
          <p:nvPr>
            <p:ph type="title"/>
          </p:nvPr>
        </p:nvSpPr>
        <p:spPr/>
        <p:txBody>
          <a:bodyPr/>
          <a:lstStyle/>
          <a:p>
            <a:r>
              <a:rPr lang="en-US" sz="4400" u="sng" dirty="0">
                <a:solidFill>
                  <a:srgbClr val="FF0000"/>
                </a:solidFill>
              </a:rPr>
              <a:t>Key points – </a:t>
            </a:r>
            <a:r>
              <a:rPr lang="en-US" altLang="zh-CN" sz="4400" u="sng" dirty="0">
                <a:solidFill>
                  <a:srgbClr val="FF0000"/>
                </a:solidFill>
              </a:rPr>
              <a:t>8</a:t>
            </a:r>
            <a:r>
              <a:rPr lang="en-US" sz="4400" u="sng" dirty="0">
                <a:solidFill>
                  <a:srgbClr val="FF0000"/>
                </a:solidFill>
              </a:rPr>
              <a:t>.1.5A Coordinate System</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7207515-2BDB-BC67-B9CA-C7AB6282F3A7}"/>
                  </a:ext>
                </a:extLst>
              </p:cNvPr>
              <p:cNvSpPr>
                <a:spLocks noGrp="1"/>
              </p:cNvSpPr>
              <p:nvPr>
                <p:ph idx="1"/>
              </p:nvPr>
            </p:nvSpPr>
            <p:spPr>
              <a:xfrm>
                <a:off x="838200" y="1690688"/>
                <a:ext cx="10515600" cy="4802187"/>
              </a:xfrm>
            </p:spPr>
            <p:txBody>
              <a:bodyPr>
                <a:normAutofit fontScale="85000" lnSpcReduction="20000"/>
              </a:bodyPr>
              <a:lstStyle/>
              <a:p>
                <a:pPr>
                  <a:lnSpc>
                    <a:spcPct val="110000"/>
                  </a:lnSpc>
                </a:pPr>
                <a:r>
                  <a:rPr lang="en-US" dirty="0">
                    <a:latin typeface="Arial" panose="020B0604020202020204" pitchFamily="34" charset="0"/>
                    <a:cs typeface="Arial" panose="020B0604020202020204" pitchFamily="34" charset="0"/>
                  </a:rPr>
                  <a:t>Definition of coordinate system</a:t>
                </a:r>
              </a:p>
              <a:p>
                <a:pPr lvl="1">
                  <a:lnSpc>
                    <a:spcPct val="110000"/>
                  </a:lnSpc>
                  <a:buFont typeface="Courier New" panose="02070309020205020404" pitchFamily="49" charset="0"/>
                  <a:buChar char="o"/>
                </a:pPr>
                <a:r>
                  <a:rPr lang="en-US" dirty="0">
                    <a:latin typeface="Arial" panose="020B0604020202020204" pitchFamily="34" charset="0"/>
                    <a:cs typeface="Arial" panose="020B0604020202020204" pitchFamily="34" charset="0"/>
                  </a:rPr>
                  <a:t>A vector space </a:t>
                </a:r>
                <a14:m>
                  <m:oMath xmlns:m="http://schemas.openxmlformats.org/officeDocument/2006/math">
                    <m:r>
                      <a:rPr lang="en-US" b="0" i="1" smtClean="0">
                        <a:latin typeface="Cambria Math" panose="02040503050406030204" pitchFamily="18" charset="0"/>
                        <a:ea typeface="Cambria Math" panose="02040503050406030204" pitchFamily="18" charset="0"/>
                      </a:rPr>
                      <m:t>𝑉</m:t>
                    </m:r>
                    <m:r>
                      <m:rPr>
                        <m:nor/>
                      </m:rPr>
                      <a:rPr lang="en-US" b="0" i="0" smtClean="0">
                        <a:latin typeface="Arial" panose="020B0604020202020204" pitchFamily="34" charset="0"/>
                        <a:ea typeface="Cambria Math" panose="02040503050406030204" pitchFamily="18" charset="0"/>
                        <a:cs typeface="Arial" panose="020B0604020202020204" pitchFamily="34" charset="0"/>
                      </a:rPr>
                      <m:t> </m:t>
                    </m:r>
                    <m:r>
                      <m:rPr>
                        <m:nor/>
                      </m:rPr>
                      <a:rPr lang="en-US" b="0" i="0" smtClean="0">
                        <a:latin typeface="Arial" panose="020B0604020202020204" pitchFamily="34" charset="0"/>
                        <a:ea typeface="Cambria Math" panose="02040503050406030204" pitchFamily="18" charset="0"/>
                        <a:cs typeface="Arial" panose="020B0604020202020204" pitchFamily="34" charset="0"/>
                      </a:rPr>
                      <m:t>is</m:t>
                    </m:r>
                    <m:r>
                      <m:rPr>
                        <m:nor/>
                      </m:rPr>
                      <a:rPr lang="en-US" b="0" i="0" smtClean="0">
                        <a:latin typeface="Arial" panose="020B0604020202020204" pitchFamily="34" charset="0"/>
                        <a:ea typeface="Cambria Math" panose="02040503050406030204" pitchFamily="18" charset="0"/>
                        <a:cs typeface="Arial" panose="020B0604020202020204" pitchFamily="34" charset="0"/>
                      </a:rPr>
                      <m:t> </m:t>
                    </m:r>
                    <m:r>
                      <m:rPr>
                        <m:nor/>
                      </m:rPr>
                      <a:rPr lang="en-US" b="0" i="0" smtClean="0">
                        <a:latin typeface="Arial" panose="020B0604020202020204" pitchFamily="34" charset="0"/>
                        <a:ea typeface="Cambria Math" panose="02040503050406030204" pitchFamily="18" charset="0"/>
                        <a:cs typeface="Arial" panose="020B0604020202020204" pitchFamily="34" charset="0"/>
                      </a:rPr>
                      <m:t>in</m:t>
                    </m:r>
                    <m:r>
                      <m:rPr>
                        <m:nor/>
                      </m:rPr>
                      <a:rPr lang="en-US" b="0" i="0" smtClean="0">
                        <a:latin typeface="Arial" panose="020B0604020202020204" pitchFamily="34" charset="0"/>
                        <a:ea typeface="Cambria Math" panose="02040503050406030204" pitchFamily="18" charset="0"/>
                        <a:cs typeface="Arial" panose="020B0604020202020204" pitchFamily="34" charset="0"/>
                      </a:rPr>
                      <m:t> </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𝑅</m:t>
                        </m:r>
                      </m:e>
                      <m:sup>
                        <m:r>
                          <a:rPr lang="en-US" b="0" i="1" smtClean="0">
                            <a:latin typeface="Cambria Math" panose="02040503050406030204" pitchFamily="18" charset="0"/>
                            <a:ea typeface="Cambria Math" panose="02040503050406030204" pitchFamily="18" charset="0"/>
                          </a:rPr>
                          <m:t>𝑛</m:t>
                        </m:r>
                      </m:sup>
                    </m:sSup>
                  </m:oMath>
                </a14:m>
                <a:r>
                  <a:rPr lang="en-US" dirty="0">
                    <a:latin typeface="Arial" panose="020B0604020202020204" pitchFamily="34" charset="0"/>
                    <a:cs typeface="Arial" panose="020B0604020202020204" pitchFamily="34" charset="0"/>
                  </a:rPr>
                  <a:t>. A linear independent set </a:t>
                </a:r>
                <a14:m>
                  <m:oMath xmlns:m="http://schemas.openxmlformats.org/officeDocument/2006/math">
                    <m:r>
                      <a:rPr lang="en-US" i="1" smtClean="0">
                        <a:latin typeface="Cambria Math" panose="02040503050406030204" pitchFamily="18" charset="0"/>
                        <a:ea typeface="Cambria Math" panose="02040503050406030204" pitchFamily="18" charset="0"/>
                      </a:rPr>
                      <m:t>ℬ</m:t>
                    </m:r>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𝒃</m:t>
                        </m:r>
                      </m:e>
                      <m:sub>
                        <m:r>
                          <a:rPr lang="en-US" i="1">
                            <a:latin typeface="Cambria Math" panose="02040503050406030204" pitchFamily="18" charset="0"/>
                            <a:ea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𝒃</m:t>
                        </m:r>
                      </m:e>
                      <m:sub>
                        <m:r>
                          <a:rPr lang="en-US" i="1">
                            <a:latin typeface="Cambria Math" panose="02040503050406030204" pitchFamily="18" charset="0"/>
                            <a:ea typeface="Cambria Math" panose="02040503050406030204" pitchFamily="18" charset="0"/>
                          </a:rPr>
                          <m:t>2</m:t>
                        </m:r>
                      </m:sub>
                    </m:sSub>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𝒃</m:t>
                        </m:r>
                      </m:e>
                      <m:sub>
                        <m:r>
                          <a:rPr lang="en-US" b="0" i="1" smtClean="0">
                            <a:latin typeface="Cambria Math" panose="02040503050406030204" pitchFamily="18" charset="0"/>
                            <a:ea typeface="Cambria Math" panose="02040503050406030204" pitchFamily="18" charset="0"/>
                          </a:rPr>
                          <m:t>𝑝</m:t>
                        </m:r>
                      </m:sub>
                    </m:sSub>
                    <m:r>
                      <a:rPr lang="en-US" b="0" i="1" smtClean="0">
                        <a:latin typeface="Cambria Math" panose="02040503050406030204" pitchFamily="18" charset="0"/>
                        <a:ea typeface="Cambria Math" panose="02040503050406030204" pitchFamily="18" charset="0"/>
                      </a:rPr>
                      <m:t>}</m:t>
                    </m:r>
                  </m:oMath>
                </a14:m>
                <a:r>
                  <a:rPr lang="en-US" dirty="0">
                    <a:latin typeface="Arial" panose="020B0604020202020204" pitchFamily="34" charset="0"/>
                    <a:cs typeface="Arial" panose="020B0604020202020204" pitchFamily="34" charset="0"/>
                  </a:rPr>
                  <a:t> is a basis of the subspace </a:t>
                </a:r>
                <a14:m>
                  <m:oMath xmlns:m="http://schemas.openxmlformats.org/officeDocument/2006/math">
                    <m:r>
                      <a:rPr lang="en-US" i="1" smtClean="0">
                        <a:latin typeface="Cambria Math" panose="02040503050406030204" pitchFamily="18" charset="0"/>
                      </a:rPr>
                      <m:t>𝐻</m:t>
                    </m:r>
                  </m:oMath>
                </a14:m>
                <a:r>
                  <a:rPr lang="en-US" dirty="0">
                    <a:latin typeface="Arial" panose="020B0604020202020204" pitchFamily="34" charset="0"/>
                    <a:cs typeface="Arial" panose="020B0604020202020204" pitchFamily="34" charset="0"/>
                  </a:rPr>
                  <a:t> (or </a:t>
                </a:r>
                <a14:m>
                  <m:oMath xmlns:m="http://schemas.openxmlformats.org/officeDocument/2006/math">
                    <m:sSub>
                      <m:sSubPr>
                        <m:ctrlPr>
                          <a:rPr lang="en-US"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𝒃</m:t>
                        </m:r>
                      </m:e>
                      <m:sub>
                        <m:r>
                          <a:rPr lang="en-US" i="1">
                            <a:latin typeface="Cambria Math" panose="02040503050406030204" pitchFamily="18" charset="0"/>
                            <a:ea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𝒃</m:t>
                        </m:r>
                      </m:e>
                      <m:sub>
                        <m:r>
                          <a:rPr lang="en-US" i="1">
                            <a:latin typeface="Cambria Math" panose="02040503050406030204" pitchFamily="18" charset="0"/>
                            <a:ea typeface="Cambria Math" panose="02040503050406030204" pitchFamily="18" charset="0"/>
                          </a:rPr>
                          <m:t>2</m:t>
                        </m:r>
                      </m:sub>
                    </m:sSub>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𝒃</m:t>
                        </m:r>
                      </m:e>
                      <m:sub>
                        <m:r>
                          <a:rPr lang="en-US" i="1">
                            <a:latin typeface="Cambria Math" panose="02040503050406030204" pitchFamily="18" charset="0"/>
                            <a:ea typeface="Cambria Math" panose="02040503050406030204" pitchFamily="18" charset="0"/>
                          </a:rPr>
                          <m:t>𝑝</m:t>
                        </m:r>
                      </m:sub>
                    </m:sSub>
                  </m:oMath>
                </a14:m>
                <a:r>
                  <a:rPr lang="en-US" dirty="0">
                    <a:latin typeface="Arial" panose="020B0604020202020204" pitchFamily="34" charset="0"/>
                    <a:cs typeface="Arial" panose="020B0604020202020204" pitchFamily="34" charset="0"/>
                  </a:rPr>
                  <a:t> span the subspace </a:t>
                </a:r>
                <a14:m>
                  <m:oMath xmlns:m="http://schemas.openxmlformats.org/officeDocument/2006/math">
                    <m:r>
                      <a:rPr lang="en-US" i="1">
                        <a:latin typeface="Cambria Math" panose="02040503050406030204" pitchFamily="18" charset="0"/>
                      </a:rPr>
                      <m:t>𝐻</m:t>
                    </m:r>
                  </m:oMath>
                </a14:m>
                <a:r>
                  <a:rPr lang="en-US" dirty="0">
                    <a:latin typeface="Arial" panose="020B0604020202020204" pitchFamily="34" charset="0"/>
                    <a:cs typeface="Arial" panose="020B0604020202020204" pitchFamily="34" charset="0"/>
                  </a:rPr>
                  <a:t>).</a:t>
                </a:r>
              </a:p>
              <a:p>
                <a:pPr lvl="2">
                  <a:lnSpc>
                    <a:spcPct val="110000"/>
                  </a:lnSpc>
                  <a:buFont typeface="Wingdings" pitchFamily="2" charset="2"/>
                  <a:buChar char="§"/>
                </a:pPr>
                <a:r>
                  <a:rPr lang="en-US" dirty="0">
                    <a:latin typeface="Arial" panose="020B0604020202020204" pitchFamily="34" charset="0"/>
                    <a:cs typeface="Arial" panose="020B0604020202020204" pitchFamily="34" charset="0"/>
                  </a:rPr>
                  <a:t>Note 1: </a:t>
                </a:r>
                <a14:m>
                  <m:oMath xmlns:m="http://schemas.openxmlformats.org/officeDocument/2006/math">
                    <m:sSub>
                      <m:sSubPr>
                        <m:ctrlPr>
                          <a:rPr lang="en-US" i="1" smtClean="0">
                            <a:latin typeface="Cambria Math" panose="02040503050406030204" pitchFamily="18" charset="0"/>
                          </a:rPr>
                        </m:ctrlPr>
                      </m:sSubPr>
                      <m:e>
                        <m:r>
                          <a:rPr lang="en-US" b="1" i="1" smtClean="0">
                            <a:latin typeface="Cambria Math" panose="02040503050406030204" pitchFamily="18" charset="0"/>
                          </a:rPr>
                          <m:t>{</m:t>
                        </m:r>
                        <m:r>
                          <a:rPr lang="en-US" b="1" i="1">
                            <a:latin typeface="Cambria Math" panose="02040503050406030204" pitchFamily="18" charset="0"/>
                            <a:ea typeface="Cambria Math" panose="02040503050406030204" pitchFamily="18" charset="0"/>
                          </a:rPr>
                          <m:t>𝒃</m:t>
                        </m:r>
                      </m:e>
                      <m:sub>
                        <m:r>
                          <a:rPr lang="en-US" i="1">
                            <a:latin typeface="Cambria Math" panose="02040503050406030204" pitchFamily="18" charset="0"/>
                            <a:ea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𝒃</m:t>
                        </m:r>
                      </m:e>
                      <m:sub>
                        <m:r>
                          <a:rPr lang="en-US" i="1">
                            <a:latin typeface="Cambria Math" panose="02040503050406030204" pitchFamily="18" charset="0"/>
                            <a:ea typeface="Cambria Math" panose="02040503050406030204" pitchFamily="18" charset="0"/>
                          </a:rPr>
                          <m:t>2</m:t>
                        </m:r>
                      </m:sub>
                    </m:sSub>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𝒃</m:t>
                        </m:r>
                      </m:e>
                      <m:sub>
                        <m:r>
                          <a:rPr lang="en-US" i="1">
                            <a:latin typeface="Cambria Math" panose="02040503050406030204" pitchFamily="18" charset="0"/>
                            <a:ea typeface="Cambria Math" panose="02040503050406030204" pitchFamily="18" charset="0"/>
                          </a:rPr>
                          <m:t>𝑝</m:t>
                        </m:r>
                      </m:sub>
                    </m:sSub>
                    <m:r>
                      <a:rPr lang="en-US" b="0" i="1" smtClean="0">
                        <a:latin typeface="Cambria Math" panose="02040503050406030204" pitchFamily="18" charset="0"/>
                        <a:ea typeface="Cambria Math" panose="02040503050406030204" pitchFamily="18" charset="0"/>
                      </a:rPr>
                      <m:t>}</m:t>
                    </m:r>
                  </m:oMath>
                </a14:m>
                <a:r>
                  <a:rPr lang="en-US" dirty="0">
                    <a:latin typeface="Arial" panose="020B0604020202020204" pitchFamily="34" charset="0"/>
                    <a:cs typeface="Arial" panose="020B0604020202020204" pitchFamily="34" charset="0"/>
                  </a:rPr>
                  <a:t> need not be an orthogonal set to be the basis of </a:t>
                </a:r>
                <a14:m>
                  <m:oMath xmlns:m="http://schemas.openxmlformats.org/officeDocument/2006/math">
                    <m:r>
                      <a:rPr lang="en-US" i="1">
                        <a:latin typeface="Cambria Math" panose="02040503050406030204" pitchFamily="18" charset="0"/>
                      </a:rPr>
                      <m:t>𝐻</m:t>
                    </m:r>
                  </m:oMath>
                </a14:m>
                <a:endParaRPr lang="en-US" dirty="0">
                  <a:latin typeface="Arial" panose="020B0604020202020204" pitchFamily="34" charset="0"/>
                  <a:cs typeface="Arial" panose="020B0604020202020204" pitchFamily="34" charset="0"/>
                </a:endParaRPr>
              </a:p>
              <a:p>
                <a:pPr lvl="2">
                  <a:lnSpc>
                    <a:spcPct val="110000"/>
                  </a:lnSpc>
                  <a:buFont typeface="Wingdings" pitchFamily="2" charset="2"/>
                  <a:buChar char="§"/>
                </a:pPr>
                <a:r>
                  <a:rPr lang="en-US" dirty="0">
                    <a:latin typeface="Arial" panose="020B0604020202020204" pitchFamily="34" charset="0"/>
                    <a:cs typeface="Arial" panose="020B0604020202020204" pitchFamily="34" charset="0"/>
                  </a:rPr>
                  <a:t>Note 2: think of the standard basis </a:t>
                </a:r>
                <a14:m>
                  <m:oMath xmlns:m="http://schemas.openxmlformats.org/officeDocument/2006/math">
                    <m:d>
                      <m:dPr>
                        <m:begChr m:val="["/>
                        <m:endChr m:val="]"/>
                        <m:ctrlPr>
                          <a:rPr lang="en-US" b="0" i="1" smtClean="0">
                            <a:latin typeface="Cambria Math" panose="02040503050406030204" pitchFamily="18" charset="0"/>
                            <a:ea typeface="Cambria Math" panose="02040503050406030204" pitchFamily="18" charset="0"/>
                          </a:rPr>
                        </m:ctrlPr>
                      </m:dPr>
                      <m:e>
                        <m:m>
                          <m:mPr>
                            <m:mcs>
                              <m:mc>
                                <m:mcPr>
                                  <m:count m:val="1"/>
                                  <m:mcJc m:val="center"/>
                                </m:mcPr>
                              </m:mc>
                            </m:mcs>
                            <m:ctrlPr>
                              <a:rPr lang="en-US" b="0" i="1" smtClean="0">
                                <a:latin typeface="Cambria Math" panose="02040503050406030204" pitchFamily="18" charset="0"/>
                                <a:ea typeface="Cambria Math" panose="02040503050406030204" pitchFamily="18" charset="0"/>
                              </a:rPr>
                            </m:ctrlPr>
                          </m:mPr>
                          <m:mr>
                            <m:e>
                              <m:r>
                                <a:rPr lang="en-US" b="0" i="1" smtClean="0">
                                  <a:latin typeface="Cambria Math" panose="02040503050406030204" pitchFamily="18" charset="0"/>
                                  <a:ea typeface="Cambria Math" panose="02040503050406030204" pitchFamily="18" charset="0"/>
                                </a:rPr>
                                <m:t>1</m:t>
                              </m:r>
                            </m:e>
                          </m:mr>
                          <m:mr>
                            <m:e>
                              <m:r>
                                <a:rPr lang="en-US" b="0" i="1" smtClean="0">
                                  <a:latin typeface="Cambria Math" panose="02040503050406030204" pitchFamily="18" charset="0"/>
                                  <a:ea typeface="Cambria Math" panose="02040503050406030204" pitchFamily="18" charset="0"/>
                                </a:rPr>
                                <m:t>0</m:t>
                              </m:r>
                            </m:e>
                          </m:mr>
                        </m:m>
                      </m:e>
                    </m:d>
                  </m:oMath>
                </a14:m>
                <a:r>
                  <a:rPr lang="en-US" dirty="0">
                    <a:latin typeface="Arial" panose="020B0604020202020204" pitchFamily="34" charset="0"/>
                    <a:cs typeface="Arial" panose="020B0604020202020204" pitchFamily="34" charset="0"/>
                  </a:rPr>
                  <a:t> and </a:t>
                </a:r>
                <a14:m>
                  <m:oMath xmlns:m="http://schemas.openxmlformats.org/officeDocument/2006/math">
                    <m:d>
                      <m:dPr>
                        <m:begChr m:val="["/>
                        <m:endChr m:val="]"/>
                        <m:ctrlPr>
                          <a:rPr lang="en-US" i="1">
                            <a:latin typeface="Cambria Math" panose="02040503050406030204" pitchFamily="18" charset="0"/>
                            <a:ea typeface="Cambria Math" panose="02040503050406030204" pitchFamily="18" charset="0"/>
                          </a:rPr>
                        </m:ctrlPr>
                      </m:dPr>
                      <m:e>
                        <m:m>
                          <m:mPr>
                            <m:mcs>
                              <m:mc>
                                <m:mcPr>
                                  <m:count m:val="1"/>
                                  <m:mcJc m:val="center"/>
                                </m:mcPr>
                              </m:mc>
                            </m:mcs>
                            <m:ctrlPr>
                              <a:rPr lang="en-US" i="1">
                                <a:latin typeface="Cambria Math" panose="02040503050406030204" pitchFamily="18" charset="0"/>
                                <a:ea typeface="Cambria Math" panose="02040503050406030204" pitchFamily="18" charset="0"/>
                              </a:rPr>
                            </m:ctrlPr>
                          </m:mPr>
                          <m:mr>
                            <m:e>
                              <m:r>
                                <m:rPr>
                                  <m:brk m:alnAt="7"/>
                                </m:rPr>
                                <a:rPr lang="en-US" b="0" i="1" smtClean="0">
                                  <a:latin typeface="Cambria Math" panose="02040503050406030204" pitchFamily="18" charset="0"/>
                                  <a:ea typeface="Cambria Math" panose="02040503050406030204" pitchFamily="18" charset="0"/>
                                </a:rPr>
                                <m:t>0</m:t>
                              </m:r>
                            </m:e>
                          </m:mr>
                          <m:mr>
                            <m:e>
                              <m:r>
                                <a:rPr lang="en-US" i="1">
                                  <a:latin typeface="Cambria Math" panose="02040503050406030204" pitchFamily="18" charset="0"/>
                                  <a:ea typeface="Cambria Math" panose="02040503050406030204" pitchFamily="18" charset="0"/>
                                </a:rPr>
                                <m:t>1</m:t>
                              </m:r>
                            </m:e>
                          </m:mr>
                        </m:m>
                      </m:e>
                    </m:d>
                  </m:oMath>
                </a14:m>
                <a:r>
                  <a:rPr lang="en-US" dirty="0">
                    <a:latin typeface="Arial" panose="020B0604020202020204" pitchFamily="34" charset="0"/>
                    <a:cs typeface="Arial" panose="020B0604020202020204" pitchFamily="34" charset="0"/>
                  </a:rPr>
                  <a:t> for </a:t>
                </a:r>
                <a14:m>
                  <m:oMath xmlns:m="http://schemas.openxmlformats.org/officeDocument/2006/math">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𝑅</m:t>
                        </m:r>
                      </m:e>
                      <m:sup>
                        <m:r>
                          <a:rPr lang="en-US" b="0" i="1" smtClean="0">
                            <a:latin typeface="Cambria Math" panose="02040503050406030204" pitchFamily="18" charset="0"/>
                            <a:ea typeface="Cambria Math" panose="02040503050406030204" pitchFamily="18" charset="0"/>
                          </a:rPr>
                          <m:t>2</m:t>
                        </m:r>
                      </m:sup>
                    </m:sSup>
                  </m:oMath>
                </a14:m>
                <a:endParaRPr lang="en-US" dirty="0">
                  <a:latin typeface="Arial" panose="020B0604020202020204" pitchFamily="34" charset="0"/>
                  <a:cs typeface="Arial" panose="020B0604020202020204" pitchFamily="34" charset="0"/>
                </a:endParaRPr>
              </a:p>
              <a:p>
                <a:pPr lvl="1">
                  <a:lnSpc>
                    <a:spcPct val="110000"/>
                  </a:lnSpc>
                  <a:buFont typeface="Courier New" panose="02070309020205020404" pitchFamily="49" charset="0"/>
                  <a:buChar char="o"/>
                </a:pPr>
                <a:endParaRPr lang="en-US" dirty="0">
                  <a:latin typeface="Arial" panose="020B0604020202020204" pitchFamily="34" charset="0"/>
                  <a:cs typeface="Arial" panose="020B0604020202020204" pitchFamily="34" charset="0"/>
                </a:endParaRPr>
              </a:p>
              <a:p>
                <a:pPr lvl="1">
                  <a:lnSpc>
                    <a:spcPct val="110000"/>
                  </a:lnSpc>
                  <a:buFont typeface="Courier New" panose="02070309020205020404" pitchFamily="49" charset="0"/>
                  <a:buChar char="o"/>
                </a:pPr>
                <a:r>
                  <a:rPr lang="en-US" dirty="0">
                    <a:latin typeface="Arial" panose="020B0604020202020204" pitchFamily="34" charset="0"/>
                    <a:cs typeface="Arial" panose="020B0604020202020204" pitchFamily="34" charset="0"/>
                  </a:rPr>
                  <a:t>Coordinate system (Unique Representative Theorem)</a:t>
                </a:r>
              </a:p>
              <a:p>
                <a:pPr lvl="2">
                  <a:lnSpc>
                    <a:spcPct val="110000"/>
                  </a:lnSpc>
                  <a:buFont typeface="Wingdings" pitchFamily="2" charset="2"/>
                  <a:buChar char="§"/>
                </a:pPr>
                <a:r>
                  <a:rPr lang="en-US" dirty="0">
                    <a:latin typeface="Arial" panose="020B0604020202020204" pitchFamily="34" charset="0"/>
                    <a:cs typeface="Arial" panose="020B0604020202020204" pitchFamily="34" charset="0"/>
                  </a:rPr>
                  <a:t>In vector space </a:t>
                </a:r>
                <a14:m>
                  <m:oMath xmlns:m="http://schemas.openxmlformats.org/officeDocument/2006/math">
                    <m:r>
                      <a:rPr lang="en-US" b="0" i="1" smtClean="0">
                        <a:latin typeface="Cambria Math" panose="02040503050406030204" pitchFamily="18" charset="0"/>
                        <a:ea typeface="Cambria Math" panose="02040503050406030204" pitchFamily="18" charset="0"/>
                      </a:rPr>
                      <m:t>𝑉</m:t>
                    </m:r>
                  </m:oMath>
                </a14:m>
                <a:r>
                  <a:rPr lang="en-US" dirty="0">
                    <a:latin typeface="Arial" panose="020B0604020202020204" pitchFamily="34" charset="0"/>
                    <a:cs typeface="Arial" panose="020B0604020202020204" pitchFamily="34" charset="0"/>
                  </a:rPr>
                  <a:t>, any vector in </a:t>
                </a:r>
                <a14:m>
                  <m:oMath xmlns:m="http://schemas.openxmlformats.org/officeDocument/2006/math">
                    <m:r>
                      <a:rPr lang="en-US" i="1">
                        <a:latin typeface="Cambria Math" panose="02040503050406030204" pitchFamily="18" charset="0"/>
                        <a:ea typeface="Cambria Math" panose="02040503050406030204" pitchFamily="18" charset="0"/>
                      </a:rPr>
                      <m:t>𝑉</m:t>
                    </m:r>
                  </m:oMath>
                </a14:m>
                <a:r>
                  <a:rPr lang="en-US" dirty="0">
                    <a:latin typeface="Arial" panose="020B0604020202020204" pitchFamily="34" charset="0"/>
                    <a:cs typeface="Arial" panose="020B0604020202020204" pitchFamily="34" charset="0"/>
                  </a:rPr>
                  <a:t> can be written as the linear combination of its basis</a:t>
                </a:r>
              </a:p>
              <a:p>
                <a:pPr marL="1371600" lvl="3" indent="0">
                  <a:lnSpc>
                    <a:spcPct val="110000"/>
                  </a:lnSpc>
                  <a:buNone/>
                </a:pPr>
                <a14:m>
                  <m:oMath xmlns:m="http://schemas.openxmlformats.org/officeDocument/2006/math">
                    <m:r>
                      <a:rPr lang="en-US" b="1" i="1" smtClean="0">
                        <a:latin typeface="Cambria Math" panose="02040503050406030204" pitchFamily="18" charset="0"/>
                      </a:rPr>
                      <m:t>𝒙</m:t>
                    </m:r>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𝑐</m:t>
                        </m:r>
                      </m:e>
                      <m:sub>
                        <m:r>
                          <a:rPr lang="en-US" i="1">
                            <a:latin typeface="Cambria Math" panose="02040503050406030204" pitchFamily="18" charset="0"/>
                            <a:ea typeface="Cambria Math" panose="02040503050406030204" pitchFamily="18" charset="0"/>
                          </a:rPr>
                          <m:t>1</m:t>
                        </m:r>
                      </m:sub>
                    </m:sSub>
                    <m:sSub>
                      <m:sSubPr>
                        <m:ctrlPr>
                          <a:rPr lang="en-US" i="1">
                            <a:latin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𝒃</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𝑐</m:t>
                        </m:r>
                      </m:e>
                      <m:sub>
                        <m:r>
                          <a:rPr lang="en-US" b="0" i="1" smtClean="0">
                            <a:latin typeface="Cambria Math" panose="02040503050406030204" pitchFamily="18" charset="0"/>
                            <a:ea typeface="Cambria Math" panose="02040503050406030204" pitchFamily="18" charset="0"/>
                          </a:rPr>
                          <m:t>2</m:t>
                        </m:r>
                      </m:sub>
                    </m:sSub>
                    <m:sSub>
                      <m:sSubPr>
                        <m:ctrlPr>
                          <a:rPr lang="en-US" i="1" smtClean="0">
                            <a:latin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𝒃</m:t>
                        </m:r>
                      </m:e>
                      <m:sub>
                        <m:r>
                          <a:rPr lang="en-US" b="0" i="1" smtClean="0">
                            <a:latin typeface="Cambria Math" panose="02040503050406030204" pitchFamily="18" charset="0"/>
                            <a:ea typeface="Cambria Math" panose="02040503050406030204" pitchFamily="18" charset="0"/>
                          </a:rPr>
                          <m:t>2</m:t>
                        </m:r>
                      </m:sub>
                    </m:sSub>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𝑐</m:t>
                        </m:r>
                      </m:e>
                      <m:sub>
                        <m:r>
                          <a:rPr lang="en-US" b="0" i="1" smtClean="0">
                            <a:latin typeface="Cambria Math" panose="02040503050406030204" pitchFamily="18" charset="0"/>
                            <a:ea typeface="Cambria Math" panose="02040503050406030204" pitchFamily="18" charset="0"/>
                          </a:rPr>
                          <m:t>𝑛</m:t>
                        </m:r>
                      </m:sub>
                    </m:sSub>
                    <m:sSub>
                      <m:sSubPr>
                        <m:ctrlPr>
                          <a:rPr lang="en-US" i="1">
                            <a:latin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𝒃</m:t>
                        </m:r>
                      </m:e>
                      <m:sub>
                        <m:r>
                          <a:rPr lang="en-US" b="0" i="1" smtClean="0">
                            <a:latin typeface="Cambria Math" panose="02040503050406030204" pitchFamily="18" charset="0"/>
                            <a:ea typeface="Cambria Math" panose="02040503050406030204" pitchFamily="18" charset="0"/>
                          </a:rPr>
                          <m:t>𝑛</m:t>
                        </m:r>
                      </m:sub>
                    </m:sSub>
                  </m:oMath>
                </a14:m>
                <a:r>
                  <a:rPr lang="en-US" b="0" dirty="0">
                    <a:latin typeface="Arial" panose="020B0604020202020204" pitchFamily="34" charset="0"/>
                    <a:ea typeface="Cambria Math" panose="02040503050406030204" pitchFamily="18" charset="0"/>
                    <a:cs typeface="Arial" panose="020B0604020202020204" pitchFamily="34" charset="0"/>
                  </a:rPr>
                  <a:t>	(think of </a:t>
                </a: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𝑧</m:t>
                    </m:r>
                  </m:oMath>
                </a14:m>
                <a:r>
                  <a:rPr lang="en-US" dirty="0">
                    <a:latin typeface="Arial" panose="020B0604020202020204" pitchFamily="34" charset="0"/>
                    <a:cs typeface="Arial" panose="020B0604020202020204" pitchFamily="34" charset="0"/>
                  </a:rPr>
                  <a:t> coordinates as am example</a:t>
                </a:r>
                <a:r>
                  <a:rPr lang="en-US" b="0" dirty="0">
                    <a:latin typeface="Arial" panose="020B0604020202020204" pitchFamily="34" charset="0"/>
                    <a:ea typeface="Cambria Math" panose="02040503050406030204" pitchFamily="18" charset="0"/>
                    <a:cs typeface="Arial" panose="020B0604020202020204" pitchFamily="34" charset="0"/>
                  </a:rPr>
                  <a:t>)</a:t>
                </a:r>
              </a:p>
              <a:p>
                <a:pPr marL="1371600" lvl="3" indent="0">
                  <a:lnSpc>
                    <a:spcPct val="110000"/>
                  </a:lnSpc>
                  <a:buNone/>
                </a:pP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𝑐</m:t>
                        </m:r>
                      </m:e>
                      <m:sub>
                        <m:r>
                          <a:rPr lang="en-US" b="0" i="1" smtClean="0">
                            <a:latin typeface="Cambria Math" panose="02040503050406030204" pitchFamily="18" charset="0"/>
                            <a:ea typeface="Cambria Math" panose="02040503050406030204" pitchFamily="18" charset="0"/>
                          </a:rPr>
                          <m:t>𝑖</m:t>
                        </m:r>
                      </m:sub>
                    </m:sSub>
                  </m:oMath>
                </a14:m>
                <a:r>
                  <a:rPr lang="en-US" dirty="0">
                    <a:latin typeface="Arial" panose="020B0604020202020204" pitchFamily="34" charset="0"/>
                    <a:cs typeface="Arial" panose="020B0604020202020204" pitchFamily="34" charset="0"/>
                  </a:rPr>
                  <a:t> is called the coordinate for basis </a:t>
                </a:r>
                <a14:m>
                  <m:oMath xmlns:m="http://schemas.openxmlformats.org/officeDocument/2006/math">
                    <m:sSub>
                      <m:sSubPr>
                        <m:ctrlPr>
                          <a:rPr lang="en-US"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𝒃</m:t>
                        </m:r>
                      </m:e>
                      <m:sub>
                        <m:r>
                          <a:rPr lang="en-US" b="0" i="1" smtClean="0">
                            <a:latin typeface="Cambria Math" panose="02040503050406030204" pitchFamily="18" charset="0"/>
                            <a:ea typeface="Cambria Math" panose="02040503050406030204" pitchFamily="18" charset="0"/>
                          </a:rPr>
                          <m:t>𝑖</m:t>
                        </m:r>
                      </m:sub>
                    </m:sSub>
                  </m:oMath>
                </a14:m>
                <a:endParaRPr lang="en-US" dirty="0">
                  <a:latin typeface="Arial" panose="020B0604020202020204" pitchFamily="34" charset="0"/>
                  <a:cs typeface="Arial" panose="020B0604020202020204" pitchFamily="34" charset="0"/>
                </a:endParaRPr>
              </a:p>
              <a:p>
                <a:pPr lvl="2">
                  <a:lnSpc>
                    <a:spcPct val="110000"/>
                  </a:lnSpc>
                  <a:buFont typeface="Wingdings" pitchFamily="2" charset="2"/>
                  <a:buChar char="§"/>
                </a:pPr>
                <a:r>
                  <a:rPr lang="en-US" dirty="0">
                    <a:latin typeface="Arial" panose="020B0604020202020204" pitchFamily="34" charset="0"/>
                    <a:cs typeface="Arial" panose="020B0604020202020204" pitchFamily="34" charset="0"/>
                  </a:rPr>
                  <a:t>Denote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e>
                      <m:sub>
                        <m:r>
                          <a:rPr lang="en-US" i="1">
                            <a:latin typeface="Cambria Math" panose="02040503050406030204" pitchFamily="18" charset="0"/>
                            <a:ea typeface="Cambria Math" panose="02040503050406030204" pitchFamily="18" charset="0"/>
                          </a:rPr>
                          <m:t>ℬ</m:t>
                        </m:r>
                      </m:sub>
                    </m:sSub>
                    <m:r>
                      <a:rPr lang="en-US" i="1" smtClean="0">
                        <a:latin typeface="Cambria Math" panose="02040503050406030204" pitchFamily="18" charset="0"/>
                      </a:rPr>
                      <m:t>=</m:t>
                    </m:r>
                    <m:d>
                      <m:dPr>
                        <m:begChr m:val="["/>
                        <m:endChr m:val="]"/>
                        <m:ctrlPr>
                          <a:rPr lang="en-US" i="1" smtClean="0">
                            <a:latin typeface="Cambria Math" panose="02040503050406030204" pitchFamily="18" charset="0"/>
                          </a:rPr>
                        </m:ctrlPr>
                      </m:dPr>
                      <m:e>
                        <m:m>
                          <m:mPr>
                            <m:mcs>
                              <m:mc>
                                <m:mcPr>
                                  <m:count m:val="1"/>
                                  <m:mcJc m:val="center"/>
                                </m:mcPr>
                              </m:mc>
                            </m:mcs>
                            <m:ctrlPr>
                              <a:rPr lang="en-US" i="1" smtClean="0">
                                <a:latin typeface="Cambria Math" panose="02040503050406030204" pitchFamily="18" charset="0"/>
                              </a:rPr>
                            </m:ctrlPr>
                          </m:mPr>
                          <m:m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𝑐</m:t>
                                  </m:r>
                                </m:e>
                                <m:sub>
                                  <m:r>
                                    <a:rPr lang="en-US" i="1">
                                      <a:latin typeface="Cambria Math" panose="02040503050406030204" pitchFamily="18" charset="0"/>
                                      <a:ea typeface="Cambria Math" panose="02040503050406030204" pitchFamily="18" charset="0"/>
                                    </a:rPr>
                                    <m:t>1</m:t>
                                  </m:r>
                                </m:sub>
                              </m:sSub>
                            </m:e>
                          </m:mr>
                          <m:mr>
                            <m:e>
                              <m:r>
                                <a:rPr lang="en-US" i="1" smtClean="0">
                                  <a:latin typeface="Cambria Math" panose="02040503050406030204" pitchFamily="18" charset="0"/>
                                  <a:ea typeface="Cambria Math" panose="02040503050406030204" pitchFamily="18" charset="0"/>
                                </a:rPr>
                                <m:t>⋮</m:t>
                              </m:r>
                            </m:e>
                          </m:mr>
                          <m:m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𝑐</m:t>
                                  </m:r>
                                </m:e>
                                <m:sub>
                                  <m:r>
                                    <a:rPr lang="en-US" b="0" i="1" smtClean="0">
                                      <a:latin typeface="Cambria Math" panose="02040503050406030204" pitchFamily="18" charset="0"/>
                                      <a:ea typeface="Cambria Math" panose="02040503050406030204" pitchFamily="18" charset="0"/>
                                    </a:rPr>
                                    <m:t>𝑛</m:t>
                                  </m:r>
                                </m:sub>
                              </m:sSub>
                            </m:e>
                          </m:mr>
                        </m:m>
                      </m:e>
                    </m:d>
                  </m:oMath>
                </a14:m>
                <a:r>
                  <a:rPr lang="en-US" dirty="0">
                    <a:latin typeface="Arial" panose="020B0604020202020204" pitchFamily="34" charset="0"/>
                    <a:cs typeface="Arial" panose="020B0604020202020204" pitchFamily="34" charset="0"/>
                  </a:rPr>
                  <a:t> as the coordinate vector of </a:t>
                </a:r>
                <a14:m>
                  <m:oMath xmlns:m="http://schemas.openxmlformats.org/officeDocument/2006/math">
                    <m:r>
                      <a:rPr lang="en-US" b="1" i="1">
                        <a:latin typeface="Cambria Math" panose="02040503050406030204" pitchFamily="18" charset="0"/>
                      </a:rPr>
                      <m:t>𝒙</m:t>
                    </m:r>
                  </m:oMath>
                </a14:m>
                <a:r>
                  <a:rPr lang="en-US" dirty="0">
                    <a:latin typeface="Arial" panose="020B0604020202020204" pitchFamily="34" charset="0"/>
                    <a:cs typeface="Arial" panose="020B0604020202020204" pitchFamily="34" charset="0"/>
                  </a:rPr>
                  <a:t> relative to </a:t>
                </a:r>
                <a14:m>
                  <m:oMath xmlns:m="http://schemas.openxmlformats.org/officeDocument/2006/math">
                    <m:r>
                      <a:rPr lang="en-US" i="1">
                        <a:latin typeface="Cambria Math" panose="02040503050406030204" pitchFamily="18" charset="0"/>
                        <a:ea typeface="Cambria Math" panose="02040503050406030204" pitchFamily="18" charset="0"/>
                      </a:rPr>
                      <m:t>ℬ</m:t>
                    </m:r>
                  </m:oMath>
                </a14:m>
                <a:endParaRPr lang="en-US" dirty="0">
                  <a:latin typeface="Arial" panose="020B0604020202020204" pitchFamily="34" charset="0"/>
                  <a:cs typeface="Arial" panose="020B0604020202020204" pitchFamily="34" charset="0"/>
                </a:endParaRPr>
              </a:p>
              <a:p>
                <a:pPr lvl="2">
                  <a:lnSpc>
                    <a:spcPct val="110000"/>
                  </a:lnSpc>
                  <a:buFont typeface="Wingdings" pitchFamily="2" charset="2"/>
                  <a:buChar char="§"/>
                </a:pPr>
                <a:r>
                  <a:rPr lang="en-US" dirty="0">
                    <a:latin typeface="Arial" panose="020B0604020202020204" pitchFamily="34" charset="0"/>
                    <a:cs typeface="Arial" panose="020B0604020202020204" pitchFamily="34" charset="0"/>
                  </a:rPr>
                  <a:t>Notation </a:t>
                </a:r>
                <a14:m>
                  <m:oMath xmlns:m="http://schemas.openxmlformats.org/officeDocument/2006/math">
                    <m:r>
                      <a:rPr lang="en-US" b="1" i="1" smtClean="0">
                        <a:latin typeface="Cambria Math" panose="02040503050406030204" pitchFamily="18" charset="0"/>
                      </a:rPr>
                      <m:t>𝒙</m:t>
                    </m:r>
                    <m:r>
                      <a:rPr lang="en-US" b="1" i="1" smtClean="0">
                        <a:latin typeface="Cambria Math" panose="02040503050406030204" pitchFamily="18" charset="0"/>
                        <a:ea typeface="Cambria Math" panose="02040503050406030204" pitchFamily="18" charset="0"/>
                      </a:rPr>
                      <m:t>⟼</m:t>
                    </m:r>
                  </m:oMath>
                </a14:m>
                <a:r>
                  <a:rPr lang="en-US" dirty="0">
                    <a:latin typeface="Arial" panose="020B0604020202020204" pitchFamily="34" charset="0"/>
                    <a:cs typeface="Arial" panose="020B0604020202020204" pitchFamily="34" charset="0"/>
                  </a:rPr>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e>
                      <m:sub>
                        <m:r>
                          <a:rPr lang="en-US" i="1">
                            <a:latin typeface="Cambria Math" panose="02040503050406030204" pitchFamily="18" charset="0"/>
                            <a:ea typeface="Cambria Math" panose="02040503050406030204" pitchFamily="18" charset="0"/>
                          </a:rPr>
                          <m:t>ℬ</m:t>
                        </m:r>
                      </m:sub>
                    </m:sSub>
                  </m:oMath>
                </a14:m>
                <a:r>
                  <a:rPr lang="en-US" dirty="0">
                    <a:latin typeface="Arial" panose="020B0604020202020204" pitchFamily="34" charset="0"/>
                    <a:cs typeface="Arial" panose="020B0604020202020204" pitchFamily="34" charset="0"/>
                  </a:rPr>
                  <a:t> is called the coordinate mapping (determined by </a:t>
                </a:r>
                <a14:m>
                  <m:oMath xmlns:m="http://schemas.openxmlformats.org/officeDocument/2006/math">
                    <m:r>
                      <a:rPr lang="en-US" i="1">
                        <a:latin typeface="Cambria Math" panose="02040503050406030204" pitchFamily="18" charset="0"/>
                        <a:ea typeface="Cambria Math" panose="02040503050406030204" pitchFamily="18" charset="0"/>
                      </a:rPr>
                      <m:t>ℬ</m:t>
                    </m:r>
                  </m:oMath>
                </a14:m>
                <a:r>
                  <a:rPr lang="en-US" dirty="0">
                    <a:latin typeface="Arial" panose="020B0604020202020204" pitchFamily="34" charset="0"/>
                    <a:cs typeface="Arial" panose="020B0604020202020204" pitchFamily="34" charset="0"/>
                  </a:rPr>
                  <a:t>)</a:t>
                </a:r>
              </a:p>
              <a:p>
                <a:pPr lvl="2">
                  <a:lnSpc>
                    <a:spcPct val="110000"/>
                  </a:lnSpc>
                  <a:buFont typeface="Wingdings" pitchFamily="2" charset="2"/>
                  <a:buChar char="§"/>
                </a:pPr>
                <a14:m>
                  <m:oMath xmlns:m="http://schemas.openxmlformats.org/officeDocument/2006/math">
                    <m:r>
                      <a:rPr lang="en-US" b="1" i="1" smtClean="0">
                        <a:latin typeface="Cambria Math" panose="02040503050406030204" pitchFamily="18" charset="0"/>
                      </a:rPr>
                      <m:t>𝒙</m:t>
                    </m:r>
                    <m:r>
                      <a:rPr lang="en-US" b="1" i="1" smtClean="0">
                        <a:latin typeface="Cambria Math" panose="02040503050406030204" pitchFamily="18" charset="0"/>
                        <a:ea typeface="Cambria Math" panose="02040503050406030204" pitchFamily="18" charset="0"/>
                      </a:rPr>
                      <m:t>⟼</m:t>
                    </m:r>
                  </m:oMath>
                </a14:m>
                <a:r>
                  <a:rPr lang="en-US" dirty="0">
                    <a:latin typeface="Arial" panose="020B0604020202020204" pitchFamily="34" charset="0"/>
                    <a:cs typeface="Arial" panose="020B0604020202020204" pitchFamily="34" charset="0"/>
                  </a:rPr>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m:t>
                        </m:r>
                        <m:r>
                          <a:rPr lang="en-US" b="1" i="1">
                            <a:latin typeface="Cambria Math" panose="02040503050406030204" pitchFamily="18" charset="0"/>
                          </a:rPr>
                          <m:t>𝒙</m:t>
                        </m:r>
                        <m:r>
                          <a:rPr lang="en-US" i="1">
                            <a:latin typeface="Cambria Math" panose="02040503050406030204" pitchFamily="18" charset="0"/>
                          </a:rPr>
                          <m:t>]</m:t>
                        </m:r>
                      </m:e>
                      <m:sub>
                        <m:r>
                          <a:rPr lang="en-US" i="1">
                            <a:latin typeface="Cambria Math" panose="02040503050406030204" pitchFamily="18" charset="0"/>
                            <a:ea typeface="Cambria Math" panose="02040503050406030204" pitchFamily="18" charset="0"/>
                          </a:rPr>
                          <m:t>ℬ</m:t>
                        </m:r>
                      </m:sub>
                    </m:sSub>
                  </m:oMath>
                </a14:m>
                <a:r>
                  <a:rPr lang="en-US" dirty="0">
                    <a:latin typeface="Arial" panose="020B0604020202020204" pitchFamily="34" charset="0"/>
                    <a:cs typeface="Arial" panose="020B0604020202020204" pitchFamily="34" charset="0"/>
                  </a:rPr>
                  <a:t> is a one-to-one mapping!</a:t>
                </a:r>
              </a:p>
              <a:p>
                <a:pPr lvl="2">
                  <a:lnSpc>
                    <a:spcPct val="110000"/>
                  </a:lnSpc>
                  <a:buFont typeface="Wingdings" pitchFamily="2" charset="2"/>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a:extLst>
                  <a:ext uri="{FF2B5EF4-FFF2-40B4-BE49-F238E27FC236}">
                    <a16:creationId xmlns:a16="http://schemas.microsoft.com/office/drawing/2014/main" id="{67207515-2BDB-BC67-B9CA-C7AB6282F3A7}"/>
                  </a:ext>
                </a:extLst>
              </p:cNvPr>
              <p:cNvSpPr>
                <a:spLocks noGrp="1" noRot="1" noChangeAspect="1" noMove="1" noResize="1" noEditPoints="1" noAdjustHandles="1" noChangeArrowheads="1" noChangeShapeType="1" noTextEdit="1"/>
              </p:cNvSpPr>
              <p:nvPr>
                <p:ph idx="1"/>
              </p:nvPr>
            </p:nvSpPr>
            <p:spPr>
              <a:xfrm>
                <a:off x="838200" y="1690688"/>
                <a:ext cx="10515600" cy="4802187"/>
              </a:xfrm>
              <a:blipFill>
                <a:blip r:embed="rId2"/>
                <a:stretch>
                  <a:fillRect l="-844" t="-1579" r="-965"/>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01A4E2E5-AA67-7690-6BF1-F0C2DFB83236}"/>
              </a:ext>
            </a:extLst>
          </p:cNvPr>
          <p:cNvSpPr>
            <a:spLocks noGrp="1"/>
          </p:cNvSpPr>
          <p:nvPr>
            <p:ph type="sldNum" sz="quarter" idx="12"/>
          </p:nvPr>
        </p:nvSpPr>
        <p:spPr/>
        <p:txBody>
          <a:bodyPr/>
          <a:lstStyle/>
          <a:p>
            <a:fld id="{753F1077-7B91-4D11-8473-7F9D495CD0E2}" type="slidenum">
              <a:rPr lang="en-SG" smtClean="0"/>
              <a:t>24</a:t>
            </a:fld>
            <a:endParaRPr lang="en-SG"/>
          </a:p>
        </p:txBody>
      </p:sp>
    </p:spTree>
    <p:extLst>
      <p:ext uri="{BB962C8B-B14F-4D97-AF65-F5344CB8AC3E}">
        <p14:creationId xmlns:p14="http://schemas.microsoft.com/office/powerpoint/2010/main" val="20811811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9D70D1-D9F8-7C89-73A4-3B2FC708FAD0}"/>
              </a:ext>
            </a:extLst>
          </p:cNvPr>
          <p:cNvSpPr>
            <a:spLocks noGrp="1"/>
          </p:cNvSpPr>
          <p:nvPr>
            <p:ph type="title"/>
          </p:nvPr>
        </p:nvSpPr>
        <p:spPr/>
        <p:txBody>
          <a:bodyPr/>
          <a:lstStyle/>
          <a:p>
            <a:r>
              <a:rPr lang="en-US" sz="4400" u="sng" dirty="0">
                <a:solidFill>
                  <a:srgbClr val="FF0000"/>
                </a:solidFill>
              </a:rPr>
              <a:t>Key points – </a:t>
            </a:r>
            <a:r>
              <a:rPr lang="en-US" altLang="zh-CN" sz="4400" u="sng" dirty="0">
                <a:solidFill>
                  <a:srgbClr val="FF0000"/>
                </a:solidFill>
              </a:rPr>
              <a:t>8</a:t>
            </a:r>
            <a:r>
              <a:rPr lang="en-US" sz="4400" u="sng" dirty="0">
                <a:solidFill>
                  <a:srgbClr val="FF0000"/>
                </a:solidFill>
              </a:rPr>
              <a:t>.1.5A Coordinate System (2)</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33EB534-2DB1-3941-7D5C-F362911F496D}"/>
                  </a:ext>
                </a:extLst>
              </p:cNvPr>
              <p:cNvSpPr>
                <a:spLocks noGrp="1"/>
              </p:cNvSpPr>
              <p:nvPr>
                <p:ph idx="1"/>
              </p:nvPr>
            </p:nvSpPr>
            <p:spPr>
              <a:xfrm>
                <a:off x="838200" y="1690688"/>
                <a:ext cx="10515600" cy="4351338"/>
              </a:xfrm>
            </p:spPr>
            <p:txBody>
              <a:bodyPr>
                <a:normAutofit fontScale="85000" lnSpcReduction="20000"/>
              </a:bodyPr>
              <a:lstStyle/>
              <a:p>
                <a:pPr>
                  <a:lnSpc>
                    <a:spcPct val="110000"/>
                  </a:lnSpc>
                </a:pPr>
                <a:r>
                  <a:rPr lang="en-US" dirty="0">
                    <a:latin typeface="Arial" panose="020B0604020202020204" pitchFamily="34" charset="0"/>
                    <a:cs typeface="Arial" panose="020B0604020202020204" pitchFamily="34" charset="0"/>
                  </a:rPr>
                  <a:t>Example 1</a:t>
                </a:r>
              </a:p>
              <a:p>
                <a:pPr lvl="1">
                  <a:lnSpc>
                    <a:spcPct val="110000"/>
                  </a:lnSpc>
                  <a:buFont typeface="Courier New" panose="02070309020205020404" pitchFamily="49" charset="0"/>
                  <a:buChar char="o"/>
                </a:pPr>
                <a:r>
                  <a:rPr lang="en-US" dirty="0">
                    <a:latin typeface="Arial" panose="020B0604020202020204" pitchFamily="34" charset="0"/>
                    <a:cs typeface="Arial" panose="020B0604020202020204" pitchFamily="34" charset="0"/>
                  </a:rPr>
                  <a:t>Under the standard basis, vector </a:t>
                </a:r>
                <a14:m>
                  <m:oMath xmlns:m="http://schemas.openxmlformats.org/officeDocument/2006/math">
                    <m:r>
                      <a:rPr lang="en-US" b="1" i="1" smtClean="0">
                        <a:latin typeface="Cambria Math" panose="02040503050406030204" pitchFamily="18" charset="0"/>
                        <a:ea typeface="Cambria Math" panose="02040503050406030204" pitchFamily="18" charset="0"/>
                      </a:rPr>
                      <m:t>𝒙</m:t>
                    </m:r>
                    <m:r>
                      <a:rPr lang="en-US" b="0" i="1" smtClean="0">
                        <a:latin typeface="Cambria Math" panose="02040503050406030204" pitchFamily="18" charset="0"/>
                        <a:ea typeface="Cambria Math" panose="02040503050406030204" pitchFamily="18" charset="0"/>
                      </a:rPr>
                      <m:t>=</m:t>
                    </m:r>
                    <m:d>
                      <m:dPr>
                        <m:begChr m:val="["/>
                        <m:endChr m:val="]"/>
                        <m:ctrlPr>
                          <a:rPr lang="en-US" b="0" i="1" smtClean="0">
                            <a:latin typeface="Cambria Math" panose="02040503050406030204" pitchFamily="18" charset="0"/>
                            <a:ea typeface="Cambria Math" panose="02040503050406030204" pitchFamily="18" charset="0"/>
                          </a:rPr>
                        </m:ctrlPr>
                      </m:dPr>
                      <m:e>
                        <m:m>
                          <m:mPr>
                            <m:mcs>
                              <m:mc>
                                <m:mcPr>
                                  <m:count m:val="1"/>
                                  <m:mcJc m:val="center"/>
                                </m:mcPr>
                              </m:mc>
                            </m:mcs>
                            <m:ctrlPr>
                              <a:rPr lang="en-US" b="0" i="1" smtClean="0">
                                <a:latin typeface="Cambria Math" panose="02040503050406030204" pitchFamily="18" charset="0"/>
                                <a:ea typeface="Cambria Math" panose="02040503050406030204" pitchFamily="18" charset="0"/>
                              </a:rPr>
                            </m:ctrlPr>
                          </m:mPr>
                          <m:mr>
                            <m:e>
                              <m:r>
                                <a:rPr lang="en-US" b="0" i="1" smtClean="0">
                                  <a:latin typeface="Cambria Math" panose="02040503050406030204" pitchFamily="18" charset="0"/>
                                  <a:ea typeface="Cambria Math" panose="02040503050406030204" pitchFamily="18" charset="0"/>
                                </a:rPr>
                                <m:t>1</m:t>
                              </m:r>
                            </m:e>
                          </m:mr>
                          <m:mr>
                            <m:e>
                              <m:r>
                                <a:rPr lang="en-US" b="0" i="1" smtClean="0">
                                  <a:latin typeface="Cambria Math" panose="02040503050406030204" pitchFamily="18" charset="0"/>
                                  <a:ea typeface="Cambria Math" panose="02040503050406030204" pitchFamily="18" charset="0"/>
                                </a:rPr>
                                <m:t>2</m:t>
                              </m:r>
                            </m:e>
                          </m:mr>
                        </m:m>
                      </m:e>
                    </m:d>
                  </m:oMath>
                </a14:m>
                <a:r>
                  <a:rPr lang="en-US" dirty="0">
                    <a:latin typeface="Arial" panose="020B0604020202020204" pitchFamily="34" charset="0"/>
                    <a:cs typeface="Arial" panose="020B0604020202020204" pitchFamily="34" charset="0"/>
                  </a:rPr>
                  <a:t> can be represented as</a:t>
                </a:r>
              </a:p>
              <a:p>
                <a:pPr marL="457200" lvl="1" indent="0">
                  <a:lnSpc>
                    <a:spcPct val="110000"/>
                  </a:lnSpc>
                  <a:buNone/>
                </a:pPr>
                <a:r>
                  <a:rPr lang="en-US" b="1" dirty="0">
                    <a:latin typeface="Arial" panose="020B0604020202020204" pitchFamily="34" charset="0"/>
                    <a:cs typeface="Arial" panose="020B0604020202020204" pitchFamily="34" charset="0"/>
                  </a:rPr>
                  <a:t>	</a:t>
                </a:r>
                <a14:m>
                  <m:oMath xmlns:m="http://schemas.openxmlformats.org/officeDocument/2006/math">
                    <m:r>
                      <a:rPr lang="en-US" b="1" i="1" smtClean="0">
                        <a:latin typeface="Cambria Math" panose="02040503050406030204" pitchFamily="18" charset="0"/>
                      </a:rPr>
                      <m:t>𝒙</m:t>
                    </m:r>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𝑐</m:t>
                        </m:r>
                      </m:e>
                      <m:sub>
                        <m:r>
                          <a:rPr lang="en-US" i="1">
                            <a:latin typeface="Cambria Math" panose="02040503050406030204" pitchFamily="18" charset="0"/>
                            <a:ea typeface="Cambria Math" panose="02040503050406030204" pitchFamily="18" charset="0"/>
                          </a:rPr>
                          <m:t>1</m:t>
                        </m:r>
                      </m:sub>
                    </m:sSub>
                    <m:sSub>
                      <m:sSubPr>
                        <m:ctrlPr>
                          <a:rPr lang="en-US" i="1">
                            <a:latin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𝒃</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𝑐</m:t>
                        </m:r>
                      </m:e>
                      <m:sub>
                        <m:r>
                          <a:rPr lang="en-US" b="0" i="1" smtClean="0">
                            <a:latin typeface="Cambria Math" panose="02040503050406030204" pitchFamily="18" charset="0"/>
                            <a:ea typeface="Cambria Math" panose="02040503050406030204" pitchFamily="18" charset="0"/>
                          </a:rPr>
                          <m:t>2</m:t>
                        </m:r>
                      </m:sub>
                    </m:sSub>
                    <m:sSub>
                      <m:sSubPr>
                        <m:ctrlPr>
                          <a:rPr lang="en-US" i="1" smtClean="0">
                            <a:latin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𝒃</m:t>
                        </m:r>
                      </m:e>
                      <m:sub>
                        <m:r>
                          <a:rPr lang="en-US" b="0" i="1" smtClean="0">
                            <a:latin typeface="Cambria Math" panose="02040503050406030204" pitchFamily="18" charset="0"/>
                            <a:ea typeface="Cambria Math" panose="02040503050406030204" pitchFamily="18" charset="0"/>
                          </a:rPr>
                          <m:t>2</m:t>
                        </m:r>
                      </m:sub>
                    </m:sSub>
                  </m:oMath>
                </a14:m>
                <a:r>
                  <a:rPr lang="en-US" dirty="0">
                    <a:latin typeface="Arial" panose="020B0604020202020204" pitchFamily="34" charset="0"/>
                    <a:cs typeface="Arial" panose="020B0604020202020204" pitchFamily="34" charset="0"/>
                  </a:rPr>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𝑐</m:t>
                        </m:r>
                      </m:e>
                      <m:sub>
                        <m:r>
                          <a:rPr lang="en-US" i="1">
                            <a:latin typeface="Cambria Math" panose="02040503050406030204" pitchFamily="18" charset="0"/>
                            <a:ea typeface="Cambria Math" panose="02040503050406030204" pitchFamily="18" charset="0"/>
                          </a:rPr>
                          <m:t>1</m:t>
                        </m:r>
                      </m:sub>
                    </m:sSub>
                    <m:sSub>
                      <m:sSubPr>
                        <m:ctrlPr>
                          <a:rPr lang="en-US" i="1">
                            <a:latin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𝒆</m:t>
                        </m:r>
                      </m:e>
                      <m:sub>
                        <m:r>
                          <a:rPr lang="en-US" i="1">
                            <a:latin typeface="Cambria Math" panose="02040503050406030204" pitchFamily="18" charset="0"/>
                            <a:ea typeface="Cambria Math" panose="02040503050406030204" pitchFamily="18" charset="0"/>
                          </a:rPr>
                          <m:t>1</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𝑐</m:t>
                        </m:r>
                      </m:e>
                      <m:sub>
                        <m:r>
                          <a:rPr lang="en-US" i="1">
                            <a:latin typeface="Cambria Math" panose="02040503050406030204" pitchFamily="18" charset="0"/>
                            <a:ea typeface="Cambria Math" panose="02040503050406030204" pitchFamily="18" charset="0"/>
                          </a:rPr>
                          <m:t>2</m:t>
                        </m:r>
                      </m:sub>
                    </m:sSub>
                    <m:sSub>
                      <m:sSubPr>
                        <m:ctrlPr>
                          <a:rPr lang="en-US" i="1">
                            <a:latin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𝒆</m:t>
                        </m:r>
                      </m:e>
                      <m:sub>
                        <m:r>
                          <a:rPr lang="en-US" i="1">
                            <a:latin typeface="Cambria Math" panose="02040503050406030204" pitchFamily="18" charset="0"/>
                            <a:ea typeface="Cambria Math" panose="02040503050406030204" pitchFamily="18" charset="0"/>
                          </a:rPr>
                          <m:t>2</m:t>
                        </m:r>
                      </m:sub>
                    </m:sSub>
                    <m:r>
                      <a:rPr lang="en-US" b="0" i="1" smtClean="0">
                        <a:latin typeface="Cambria Math" panose="02040503050406030204" pitchFamily="18" charset="0"/>
                        <a:ea typeface="Cambria Math" panose="02040503050406030204" pitchFamily="18" charset="0"/>
                      </a:rPr>
                      <m:t>=1</m:t>
                    </m:r>
                  </m:oMath>
                </a14:m>
                <a:r>
                  <a:rPr lang="en-US" dirty="0">
                    <a:latin typeface="Arial" panose="020B0604020202020204" pitchFamily="34" charset="0"/>
                    <a:ea typeface="Cambria Math" panose="02040503050406030204" pitchFamily="18" charset="0"/>
                    <a:cs typeface="Arial" panose="020B0604020202020204" pitchFamily="34" charset="0"/>
                  </a:rPr>
                  <a:t> </a:t>
                </a:r>
                <a14:m>
                  <m:oMath xmlns:m="http://schemas.openxmlformats.org/officeDocument/2006/math">
                    <m:d>
                      <m:dPr>
                        <m:begChr m:val="["/>
                        <m:endChr m:val="]"/>
                        <m:ctrlPr>
                          <a:rPr lang="en-US" i="1">
                            <a:latin typeface="Cambria Math" panose="02040503050406030204" pitchFamily="18" charset="0"/>
                            <a:ea typeface="Cambria Math" panose="02040503050406030204" pitchFamily="18" charset="0"/>
                          </a:rPr>
                        </m:ctrlPr>
                      </m:dPr>
                      <m:e>
                        <m:m>
                          <m:mPr>
                            <m:mcs>
                              <m:mc>
                                <m:mcPr>
                                  <m:count m:val="1"/>
                                  <m:mcJc m:val="center"/>
                                </m:mcPr>
                              </m:mc>
                            </m:mcs>
                            <m:ctrlPr>
                              <a:rPr lang="en-US" i="1">
                                <a:latin typeface="Cambria Math" panose="02040503050406030204" pitchFamily="18" charset="0"/>
                                <a:ea typeface="Cambria Math" panose="02040503050406030204" pitchFamily="18" charset="0"/>
                              </a:rPr>
                            </m:ctrlPr>
                          </m:mPr>
                          <m:mr>
                            <m:e>
                              <m:r>
                                <a:rPr lang="en-US" i="1">
                                  <a:latin typeface="Cambria Math" panose="02040503050406030204" pitchFamily="18" charset="0"/>
                                  <a:ea typeface="Cambria Math" panose="02040503050406030204" pitchFamily="18" charset="0"/>
                                </a:rPr>
                                <m:t>1</m:t>
                              </m:r>
                            </m:e>
                          </m:mr>
                          <m:mr>
                            <m:e>
                              <m:r>
                                <a:rPr lang="en-US" b="0" i="1" smtClean="0">
                                  <a:latin typeface="Cambria Math" panose="02040503050406030204" pitchFamily="18" charset="0"/>
                                  <a:ea typeface="Cambria Math" panose="02040503050406030204" pitchFamily="18" charset="0"/>
                                </a:rPr>
                                <m:t>0</m:t>
                              </m:r>
                            </m:e>
                          </m:mr>
                        </m:m>
                      </m:e>
                    </m:d>
                    <m:r>
                      <a:rPr lang="en-US" b="0" i="1" smtClean="0">
                        <a:latin typeface="Cambria Math" panose="02040503050406030204" pitchFamily="18" charset="0"/>
                        <a:ea typeface="Cambria Math" panose="02040503050406030204" pitchFamily="18" charset="0"/>
                      </a:rPr>
                      <m:t>+2</m:t>
                    </m:r>
                    <m:d>
                      <m:dPr>
                        <m:begChr m:val="["/>
                        <m:endChr m:val="]"/>
                        <m:ctrlPr>
                          <a:rPr lang="en-US" i="1">
                            <a:latin typeface="Cambria Math" panose="02040503050406030204" pitchFamily="18" charset="0"/>
                            <a:ea typeface="Cambria Math" panose="02040503050406030204" pitchFamily="18" charset="0"/>
                          </a:rPr>
                        </m:ctrlPr>
                      </m:dPr>
                      <m:e>
                        <m:m>
                          <m:mPr>
                            <m:mcs>
                              <m:mc>
                                <m:mcPr>
                                  <m:count m:val="1"/>
                                  <m:mcJc m:val="center"/>
                                </m:mcPr>
                              </m:mc>
                            </m:mcs>
                            <m:ctrlPr>
                              <a:rPr lang="en-US" i="1">
                                <a:latin typeface="Cambria Math" panose="02040503050406030204" pitchFamily="18" charset="0"/>
                                <a:ea typeface="Cambria Math" panose="02040503050406030204" pitchFamily="18" charset="0"/>
                              </a:rPr>
                            </m:ctrlPr>
                          </m:mPr>
                          <m:mr>
                            <m:e>
                              <m:r>
                                <m:rPr>
                                  <m:brk m:alnAt="7"/>
                                </m:rPr>
                                <a:rPr lang="en-US" b="0" i="1" smtClean="0">
                                  <a:latin typeface="Cambria Math" panose="02040503050406030204" pitchFamily="18" charset="0"/>
                                  <a:ea typeface="Cambria Math" panose="02040503050406030204" pitchFamily="18" charset="0"/>
                                </a:rPr>
                                <m:t>0</m:t>
                              </m:r>
                            </m:e>
                          </m:mr>
                          <m:mr>
                            <m:e>
                              <m:r>
                                <a:rPr lang="en-US" b="0" i="1" smtClean="0">
                                  <a:latin typeface="Cambria Math" panose="02040503050406030204" pitchFamily="18" charset="0"/>
                                  <a:ea typeface="Cambria Math" panose="02040503050406030204" pitchFamily="18" charset="0"/>
                                </a:rPr>
                                <m:t>1</m:t>
                              </m:r>
                            </m:e>
                          </m:mr>
                        </m:m>
                      </m:e>
                    </m:d>
                  </m:oMath>
                </a14:m>
                <a:endParaRPr lang="en-US" dirty="0">
                  <a:latin typeface="Arial" panose="020B0604020202020204" pitchFamily="34" charset="0"/>
                  <a:cs typeface="Arial" panose="020B0604020202020204" pitchFamily="34" charset="0"/>
                </a:endParaRPr>
              </a:p>
              <a:p>
                <a:pPr lvl="1">
                  <a:lnSpc>
                    <a:spcPct val="110000"/>
                  </a:lnSpc>
                  <a:buFont typeface="Courier New" panose="02070309020205020404" pitchFamily="49" charset="0"/>
                  <a:buChar char="o"/>
                </a:pPr>
                <a:r>
                  <a:rPr lang="en-US" dirty="0">
                    <a:latin typeface="Arial" panose="020B0604020202020204" pitchFamily="34" charset="0"/>
                    <a:cs typeface="Arial" panose="020B0604020202020204" pitchFamily="34" charset="0"/>
                  </a:rPr>
                  <a:t>So the coordinates of </a:t>
                </a:r>
                <a14:m>
                  <m:oMath xmlns:m="http://schemas.openxmlformats.org/officeDocument/2006/math">
                    <m:r>
                      <a:rPr lang="en-US" b="1" i="1" smtClean="0">
                        <a:latin typeface="Cambria Math" panose="02040503050406030204" pitchFamily="18" charset="0"/>
                      </a:rPr>
                      <m:t>𝒙</m:t>
                    </m:r>
                  </m:oMath>
                </a14:m>
                <a:r>
                  <a:rPr lang="en-US" dirty="0">
                    <a:latin typeface="Arial" panose="020B0604020202020204" pitchFamily="34" charset="0"/>
                    <a:cs typeface="Arial" panose="020B0604020202020204" pitchFamily="34" charset="0"/>
                  </a:rPr>
                  <a:t> is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𝑐</m:t>
                        </m:r>
                      </m:e>
                      <m:sub>
                        <m:r>
                          <a:rPr lang="en-US" i="1">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=1,</m:t>
                    </m:r>
                  </m:oMath>
                </a14:m>
                <a:r>
                  <a:rPr lang="en-US" dirty="0">
                    <a:latin typeface="Arial" panose="020B0604020202020204" pitchFamily="34" charset="0"/>
                    <a:cs typeface="Arial" panose="020B0604020202020204" pitchFamily="34" charset="0"/>
                  </a:rPr>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𝑐</m:t>
                        </m:r>
                      </m:e>
                      <m:sub>
                        <m:r>
                          <a:rPr lang="en-US" b="0" i="1" smtClean="0">
                            <a:latin typeface="Cambria Math" panose="02040503050406030204" pitchFamily="18" charset="0"/>
                            <a:ea typeface="Cambria Math" panose="02040503050406030204" pitchFamily="18" charset="0"/>
                          </a:rPr>
                          <m:t>2</m:t>
                        </m:r>
                      </m:sub>
                    </m:sSub>
                    <m:r>
                      <a:rPr lang="en-US" b="0" i="1" smtClean="0">
                        <a:latin typeface="Cambria Math" panose="02040503050406030204" pitchFamily="18" charset="0"/>
                        <a:ea typeface="Cambria Math" panose="02040503050406030204" pitchFamily="18" charset="0"/>
                      </a:rPr>
                      <m:t>=2</m:t>
                    </m:r>
                  </m:oMath>
                </a14:m>
                <a:r>
                  <a:rPr lang="en-US" dirty="0">
                    <a:latin typeface="Arial" panose="020B0604020202020204" pitchFamily="34" charset="0"/>
                    <a:cs typeface="Arial" panose="020B0604020202020204" pitchFamily="34" charset="0"/>
                  </a:rPr>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e>
                      <m:sub>
                        <m:r>
                          <a:rPr lang="en-US" i="1">
                            <a:latin typeface="Cambria Math" panose="02040503050406030204" pitchFamily="18" charset="0"/>
                            <a:ea typeface="Cambria Math" panose="02040503050406030204" pitchFamily="18" charset="0"/>
                          </a:rPr>
                          <m:t>ℬ</m:t>
                        </m:r>
                      </m:sub>
                    </m:sSub>
                    <m:r>
                      <a:rPr lang="en-US" i="1">
                        <a:latin typeface="Cambria Math" panose="02040503050406030204" pitchFamily="18" charset="0"/>
                      </a:rPr>
                      <m:t>=</m:t>
                    </m:r>
                    <m:d>
                      <m:dPr>
                        <m:begChr m:val="["/>
                        <m:endChr m:val="]"/>
                        <m:ctrlPr>
                          <a:rPr lang="en-US" i="1">
                            <a:latin typeface="Cambria Math" panose="02040503050406030204" pitchFamily="18" charset="0"/>
                            <a:ea typeface="Cambria Math" panose="02040503050406030204" pitchFamily="18" charset="0"/>
                          </a:rPr>
                        </m:ctrlPr>
                      </m:dPr>
                      <m:e>
                        <m:m>
                          <m:mPr>
                            <m:mcs>
                              <m:mc>
                                <m:mcPr>
                                  <m:count m:val="1"/>
                                  <m:mcJc m:val="center"/>
                                </m:mcPr>
                              </m:mc>
                            </m:mcs>
                            <m:ctrlPr>
                              <a:rPr lang="en-US" i="1">
                                <a:latin typeface="Cambria Math" panose="02040503050406030204" pitchFamily="18" charset="0"/>
                                <a:ea typeface="Cambria Math" panose="02040503050406030204" pitchFamily="18" charset="0"/>
                              </a:rPr>
                            </m:ctrlPr>
                          </m:mPr>
                          <m:m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𝑐</m:t>
                                  </m:r>
                                </m:e>
                                <m:sub>
                                  <m:r>
                                    <a:rPr lang="en-US" i="1">
                                      <a:latin typeface="Cambria Math" panose="02040503050406030204" pitchFamily="18" charset="0"/>
                                      <a:ea typeface="Cambria Math" panose="02040503050406030204" pitchFamily="18" charset="0"/>
                                    </a:rPr>
                                    <m:t>1</m:t>
                                  </m:r>
                                </m:sub>
                              </m:sSub>
                            </m:e>
                          </m:mr>
                          <m:m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𝑐</m:t>
                                  </m:r>
                                </m:e>
                                <m:sub>
                                  <m:r>
                                    <a:rPr lang="en-US" b="0" i="1" smtClean="0">
                                      <a:latin typeface="Cambria Math" panose="02040503050406030204" pitchFamily="18" charset="0"/>
                                      <a:ea typeface="Cambria Math" panose="02040503050406030204" pitchFamily="18" charset="0"/>
                                    </a:rPr>
                                    <m:t>2</m:t>
                                  </m:r>
                                </m:sub>
                              </m:sSub>
                            </m:e>
                          </m:mr>
                        </m:m>
                      </m:e>
                    </m:d>
                    <m:r>
                      <a:rPr lang="en-US" b="0" i="1" smtClean="0">
                        <a:latin typeface="Cambria Math" panose="02040503050406030204" pitchFamily="18" charset="0"/>
                        <a:ea typeface="Cambria Math" panose="02040503050406030204" pitchFamily="18" charset="0"/>
                      </a:rPr>
                      <m:t>=</m:t>
                    </m:r>
                    <m:d>
                      <m:dPr>
                        <m:begChr m:val="["/>
                        <m:endChr m:val="]"/>
                        <m:ctrlPr>
                          <a:rPr lang="en-US" i="1">
                            <a:latin typeface="Cambria Math" panose="02040503050406030204" pitchFamily="18" charset="0"/>
                            <a:ea typeface="Cambria Math" panose="02040503050406030204" pitchFamily="18" charset="0"/>
                          </a:rPr>
                        </m:ctrlPr>
                      </m:dPr>
                      <m:e>
                        <m:m>
                          <m:mPr>
                            <m:mcs>
                              <m:mc>
                                <m:mcPr>
                                  <m:count m:val="1"/>
                                  <m:mcJc m:val="center"/>
                                </m:mcPr>
                              </m:mc>
                            </m:mcs>
                            <m:ctrlPr>
                              <a:rPr lang="en-US" i="1">
                                <a:latin typeface="Cambria Math" panose="02040503050406030204" pitchFamily="18" charset="0"/>
                                <a:ea typeface="Cambria Math" panose="02040503050406030204" pitchFamily="18" charset="0"/>
                              </a:rPr>
                            </m:ctrlPr>
                          </m:mPr>
                          <m:mr>
                            <m:e>
                              <m:r>
                                <a:rPr lang="en-US" i="1">
                                  <a:latin typeface="Cambria Math" panose="02040503050406030204" pitchFamily="18" charset="0"/>
                                  <a:ea typeface="Cambria Math" panose="02040503050406030204" pitchFamily="18" charset="0"/>
                                </a:rPr>
                                <m:t>1</m:t>
                              </m:r>
                            </m:e>
                          </m:mr>
                          <m:mr>
                            <m:e>
                              <m:r>
                                <a:rPr lang="en-US" b="0" i="1" smtClean="0">
                                  <a:latin typeface="Cambria Math" panose="02040503050406030204" pitchFamily="18" charset="0"/>
                                  <a:ea typeface="Cambria Math" panose="02040503050406030204" pitchFamily="18" charset="0"/>
                                </a:rPr>
                                <m:t>2</m:t>
                              </m:r>
                            </m:e>
                          </m:mr>
                        </m:m>
                      </m:e>
                    </m:d>
                  </m:oMath>
                </a14:m>
                <a:endParaRPr lang="en-US" dirty="0">
                  <a:latin typeface="Arial" panose="020B0604020202020204" pitchFamily="34" charset="0"/>
                  <a:cs typeface="Arial" panose="020B0604020202020204" pitchFamily="34" charset="0"/>
                </a:endParaRPr>
              </a:p>
              <a:p>
                <a:pPr lvl="1">
                  <a:lnSpc>
                    <a:spcPct val="110000"/>
                  </a:lnSpc>
                </a:pPr>
                <a:endParaRPr lang="en-US" dirty="0">
                  <a:latin typeface="Arial" panose="020B0604020202020204" pitchFamily="34" charset="0"/>
                  <a:cs typeface="Arial" panose="020B0604020202020204" pitchFamily="34" charset="0"/>
                </a:endParaRPr>
              </a:p>
              <a:p>
                <a:pPr lvl="1">
                  <a:lnSpc>
                    <a:spcPct val="110000"/>
                  </a:lnSpc>
                </a:pPr>
                <a:r>
                  <a:rPr lang="en-US" dirty="0">
                    <a:latin typeface="Arial" panose="020B0604020202020204" pitchFamily="34" charset="0"/>
                    <a:cs typeface="Arial" panose="020B0604020202020204" pitchFamily="34" charset="0"/>
                  </a:rPr>
                  <a:t>If we change the coordinates:</a:t>
                </a:r>
              </a:p>
              <a:p>
                <a:pPr lvl="1">
                  <a:lnSpc>
                    <a:spcPct val="110000"/>
                  </a:lnSpc>
                  <a:buFont typeface="Courier New" panose="02070309020205020404" pitchFamily="49" charset="0"/>
                  <a:buChar char="o"/>
                </a:pPr>
                <a14:m>
                  <m:oMath xmlns:m="http://schemas.openxmlformats.org/officeDocument/2006/math">
                    <m:sSub>
                      <m:sSubPr>
                        <m:ctrlPr>
                          <a:rPr lang="en-US"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𝒃</m:t>
                        </m:r>
                      </m:e>
                      <m:sub>
                        <m:r>
                          <a:rPr lang="en-US" i="1">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m:t>
                    </m:r>
                    <m:d>
                      <m:dPr>
                        <m:begChr m:val="["/>
                        <m:endChr m:val="]"/>
                        <m:ctrlPr>
                          <a:rPr lang="en-US" b="0" i="1" smtClean="0">
                            <a:latin typeface="Cambria Math" panose="02040503050406030204" pitchFamily="18" charset="0"/>
                            <a:ea typeface="Cambria Math" panose="02040503050406030204" pitchFamily="18" charset="0"/>
                          </a:rPr>
                        </m:ctrlPr>
                      </m:dPr>
                      <m:e>
                        <m:m>
                          <m:mPr>
                            <m:mcs>
                              <m:mc>
                                <m:mcPr>
                                  <m:count m:val="1"/>
                                  <m:mcJc m:val="center"/>
                                </m:mcPr>
                              </m:mc>
                            </m:mcs>
                            <m:ctrlPr>
                              <a:rPr lang="en-US" b="0" i="1" smtClean="0">
                                <a:latin typeface="Cambria Math" panose="02040503050406030204" pitchFamily="18" charset="0"/>
                                <a:ea typeface="Cambria Math" panose="02040503050406030204" pitchFamily="18" charset="0"/>
                              </a:rPr>
                            </m:ctrlPr>
                          </m:mPr>
                          <m:mr>
                            <m:e>
                              <m:r>
                                <a:rPr lang="en-US" b="0" i="1" smtClean="0">
                                  <a:latin typeface="Cambria Math" panose="02040503050406030204" pitchFamily="18" charset="0"/>
                                  <a:ea typeface="Cambria Math" panose="02040503050406030204" pitchFamily="18" charset="0"/>
                                </a:rPr>
                                <m:t>1</m:t>
                              </m:r>
                            </m:e>
                          </m:mr>
                          <m:mr>
                            <m:e>
                              <m:r>
                                <a:rPr lang="en-US" b="0" i="1" smtClean="0">
                                  <a:latin typeface="Cambria Math" panose="02040503050406030204" pitchFamily="18" charset="0"/>
                                  <a:ea typeface="Cambria Math" panose="02040503050406030204" pitchFamily="18" charset="0"/>
                                </a:rPr>
                                <m:t>1</m:t>
                              </m:r>
                            </m:e>
                          </m:mr>
                        </m:m>
                      </m:e>
                    </m:d>
                  </m:oMath>
                </a14:m>
                <a:r>
                  <a:rPr lang="en-US" dirty="0">
                    <a:latin typeface="Arial" panose="020B0604020202020204" pitchFamily="34" charset="0"/>
                    <a:cs typeface="Arial" panose="020B0604020202020204" pitchFamily="34" charset="0"/>
                  </a:rPr>
                  <a:t>, </a:t>
                </a:r>
                <a14:m>
                  <m:oMath xmlns:m="http://schemas.openxmlformats.org/officeDocument/2006/math">
                    <m:sSub>
                      <m:sSubPr>
                        <m:ctrlPr>
                          <a:rPr lang="en-US"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𝒃</m:t>
                        </m:r>
                      </m:e>
                      <m:sub>
                        <m:r>
                          <a:rPr lang="en-US" b="0" i="1" smtClean="0">
                            <a:latin typeface="Cambria Math" panose="02040503050406030204" pitchFamily="18" charset="0"/>
                            <a:ea typeface="Cambria Math" panose="02040503050406030204" pitchFamily="18" charset="0"/>
                          </a:rPr>
                          <m:t>2</m:t>
                        </m:r>
                      </m:sub>
                    </m:sSub>
                    <m:r>
                      <a:rPr lang="en-US" i="1">
                        <a:latin typeface="Cambria Math" panose="02040503050406030204" pitchFamily="18" charset="0"/>
                        <a:ea typeface="Cambria Math" panose="02040503050406030204" pitchFamily="18" charset="0"/>
                      </a:rPr>
                      <m:t>=</m:t>
                    </m:r>
                    <m:d>
                      <m:dPr>
                        <m:begChr m:val="["/>
                        <m:endChr m:val="]"/>
                        <m:ctrlPr>
                          <a:rPr lang="en-US" i="1">
                            <a:latin typeface="Cambria Math" panose="02040503050406030204" pitchFamily="18" charset="0"/>
                            <a:ea typeface="Cambria Math" panose="02040503050406030204" pitchFamily="18" charset="0"/>
                          </a:rPr>
                        </m:ctrlPr>
                      </m:dPr>
                      <m:e>
                        <m:m>
                          <m:mPr>
                            <m:mcs>
                              <m:mc>
                                <m:mcPr>
                                  <m:count m:val="1"/>
                                  <m:mcJc m:val="center"/>
                                </m:mcPr>
                              </m:mc>
                            </m:mcs>
                            <m:ctrlPr>
                              <a:rPr lang="en-US" i="1">
                                <a:latin typeface="Cambria Math" panose="02040503050406030204" pitchFamily="18" charset="0"/>
                                <a:ea typeface="Cambria Math" panose="02040503050406030204" pitchFamily="18" charset="0"/>
                              </a:rPr>
                            </m:ctrlPr>
                          </m:mPr>
                          <m:mr>
                            <m:e>
                              <m:r>
                                <a:rPr lang="en-US" i="1">
                                  <a:latin typeface="Cambria Math" panose="02040503050406030204" pitchFamily="18" charset="0"/>
                                  <a:ea typeface="Cambria Math" panose="02040503050406030204" pitchFamily="18" charset="0"/>
                                </a:rPr>
                                <m:t>1</m:t>
                              </m:r>
                            </m:e>
                          </m:mr>
                          <m:mr>
                            <m:e>
                              <m:r>
                                <a:rPr lang="en-US" b="0" i="1" smtClean="0">
                                  <a:latin typeface="Cambria Math" panose="02040503050406030204" pitchFamily="18" charset="0"/>
                                  <a:ea typeface="Cambria Math" panose="02040503050406030204" pitchFamily="18" charset="0"/>
                                </a:rPr>
                                <m:t>−1</m:t>
                              </m:r>
                            </m:e>
                          </m:mr>
                        </m:m>
                      </m:e>
                    </m:d>
                  </m:oMath>
                </a14:m>
                <a:r>
                  <a:rPr lang="en-US" dirty="0">
                    <a:latin typeface="Arial" panose="020B0604020202020204" pitchFamily="34" charset="0"/>
                    <a:cs typeface="Arial" panose="020B0604020202020204" pitchFamily="34" charset="0"/>
                  </a:rPr>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e>
                      <m:sub>
                        <m:r>
                          <a:rPr lang="en-US" i="1">
                            <a:latin typeface="Cambria Math" panose="02040503050406030204" pitchFamily="18" charset="0"/>
                            <a:ea typeface="Cambria Math" panose="02040503050406030204" pitchFamily="18" charset="0"/>
                          </a:rPr>
                          <m:t>ℬ</m:t>
                        </m:r>
                      </m:sub>
                    </m:sSub>
                    <m:r>
                      <a:rPr lang="en-US" i="1">
                        <a:latin typeface="Cambria Math" panose="02040503050406030204" pitchFamily="18" charset="0"/>
                      </a:rPr>
                      <m:t>=</m:t>
                    </m:r>
                    <m:d>
                      <m:dPr>
                        <m:begChr m:val="["/>
                        <m:endChr m:val="]"/>
                        <m:ctrlPr>
                          <a:rPr lang="en-US" i="1">
                            <a:latin typeface="Cambria Math" panose="02040503050406030204" pitchFamily="18" charset="0"/>
                            <a:ea typeface="Cambria Math" panose="02040503050406030204" pitchFamily="18" charset="0"/>
                          </a:rPr>
                        </m:ctrlPr>
                      </m:dPr>
                      <m:e>
                        <m:m>
                          <m:mPr>
                            <m:mcs>
                              <m:mc>
                                <m:mcPr>
                                  <m:count m:val="1"/>
                                  <m:mcJc m:val="center"/>
                                </m:mcPr>
                              </m:mc>
                            </m:mcs>
                            <m:ctrlPr>
                              <a:rPr lang="en-US" i="1">
                                <a:latin typeface="Cambria Math" panose="02040503050406030204" pitchFamily="18" charset="0"/>
                                <a:ea typeface="Cambria Math" panose="02040503050406030204" pitchFamily="18" charset="0"/>
                              </a:rPr>
                            </m:ctrlPr>
                          </m:mPr>
                          <m:mr>
                            <m:e>
                              <m:r>
                                <m:rPr>
                                  <m:brk m:alnAt="7"/>
                                </m:rPr>
                                <a:rPr lang="en-US" b="0" i="1" smtClean="0">
                                  <a:latin typeface="Cambria Math" panose="02040503050406030204" pitchFamily="18" charset="0"/>
                                  <a:ea typeface="Cambria Math" panose="02040503050406030204" pitchFamily="18" charset="0"/>
                                </a:rPr>
                                <m:t>3</m:t>
                              </m:r>
                              <m:r>
                                <a:rPr lang="en-US" b="0" i="1" smtClean="0">
                                  <a:latin typeface="Cambria Math" panose="02040503050406030204" pitchFamily="18" charset="0"/>
                                  <a:ea typeface="Cambria Math" panose="02040503050406030204" pitchFamily="18" charset="0"/>
                                </a:rPr>
                                <m:t>/2</m:t>
                              </m:r>
                            </m:e>
                          </m:mr>
                          <m:mr>
                            <m:e>
                              <m:r>
                                <a:rPr lang="en-US" b="0" i="1" smtClean="0">
                                  <a:latin typeface="Cambria Math" panose="02040503050406030204" pitchFamily="18" charset="0"/>
                                </a:rPr>
                                <m:t>−1/2</m:t>
                              </m:r>
                            </m:e>
                          </m:mr>
                        </m:m>
                      </m:e>
                    </m:d>
                  </m:oMath>
                </a14:m>
                <a:r>
                  <a:rPr lang="en-US" dirty="0">
                    <a:latin typeface="Arial" panose="020B0604020202020204" pitchFamily="34" charset="0"/>
                    <a:cs typeface="Arial" panose="020B0604020202020204" pitchFamily="34" charset="0"/>
                  </a:rPr>
                  <a:t> for </a:t>
                </a:r>
                <a14:m>
                  <m:oMath xmlns:m="http://schemas.openxmlformats.org/officeDocument/2006/math">
                    <m:r>
                      <a:rPr lang="en-US" b="1" i="1">
                        <a:latin typeface="Cambria Math" panose="02040503050406030204" pitchFamily="18" charset="0"/>
                        <a:ea typeface="Cambria Math" panose="02040503050406030204" pitchFamily="18" charset="0"/>
                      </a:rPr>
                      <m:t>𝒙</m:t>
                    </m:r>
                    <m:r>
                      <a:rPr lang="en-US" i="1">
                        <a:latin typeface="Cambria Math" panose="02040503050406030204" pitchFamily="18" charset="0"/>
                        <a:ea typeface="Cambria Math" panose="02040503050406030204" pitchFamily="18" charset="0"/>
                      </a:rPr>
                      <m:t>=</m:t>
                    </m:r>
                    <m:d>
                      <m:dPr>
                        <m:begChr m:val="["/>
                        <m:endChr m:val="]"/>
                        <m:ctrlPr>
                          <a:rPr lang="en-US" i="1">
                            <a:latin typeface="Cambria Math" panose="02040503050406030204" pitchFamily="18" charset="0"/>
                            <a:ea typeface="Cambria Math" panose="02040503050406030204" pitchFamily="18" charset="0"/>
                          </a:rPr>
                        </m:ctrlPr>
                      </m:dPr>
                      <m:e>
                        <m:m>
                          <m:mPr>
                            <m:mcs>
                              <m:mc>
                                <m:mcPr>
                                  <m:count m:val="1"/>
                                  <m:mcJc m:val="center"/>
                                </m:mcPr>
                              </m:mc>
                            </m:mcs>
                            <m:ctrlPr>
                              <a:rPr lang="en-US" i="1">
                                <a:latin typeface="Cambria Math" panose="02040503050406030204" pitchFamily="18" charset="0"/>
                                <a:ea typeface="Cambria Math" panose="02040503050406030204" pitchFamily="18" charset="0"/>
                              </a:rPr>
                            </m:ctrlPr>
                          </m:mPr>
                          <m:mr>
                            <m:e>
                              <m:r>
                                <a:rPr lang="en-US" i="1">
                                  <a:latin typeface="Cambria Math" panose="02040503050406030204" pitchFamily="18" charset="0"/>
                                  <a:ea typeface="Cambria Math" panose="02040503050406030204" pitchFamily="18" charset="0"/>
                                </a:rPr>
                                <m:t>1</m:t>
                              </m:r>
                            </m:e>
                          </m:mr>
                          <m:mr>
                            <m:e>
                              <m:r>
                                <a:rPr lang="en-US" i="1">
                                  <a:latin typeface="Cambria Math" panose="02040503050406030204" pitchFamily="18" charset="0"/>
                                  <a:ea typeface="Cambria Math" panose="02040503050406030204" pitchFamily="18" charset="0"/>
                                </a:rPr>
                                <m:t>2</m:t>
                              </m:r>
                            </m:e>
                          </m:mr>
                        </m:m>
                      </m:e>
                    </m:d>
                  </m:oMath>
                </a14:m>
                <a:endParaRPr lang="en-US" dirty="0">
                  <a:latin typeface="Arial" panose="020B0604020202020204" pitchFamily="34" charset="0"/>
                  <a:cs typeface="Arial" panose="020B0604020202020204" pitchFamily="34" charset="0"/>
                </a:endParaRPr>
              </a:p>
              <a:p>
                <a:pPr lvl="1">
                  <a:lnSpc>
                    <a:spcPct val="110000"/>
                  </a:lnSpc>
                  <a:buFont typeface="Courier New" panose="02070309020205020404" pitchFamily="49" charset="0"/>
                  <a:buChar char="o"/>
                </a:pPr>
                <a14:m>
                  <m:oMath xmlns:m="http://schemas.openxmlformats.org/officeDocument/2006/math">
                    <m:r>
                      <a:rPr lang="en-US" b="1" i="1" smtClean="0">
                        <a:latin typeface="Cambria Math" panose="02040503050406030204" pitchFamily="18" charset="0"/>
                      </a:rPr>
                      <m:t>𝒙</m:t>
                    </m:r>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𝑐</m:t>
                        </m:r>
                      </m:e>
                      <m:sub>
                        <m:r>
                          <a:rPr lang="en-US" i="1">
                            <a:latin typeface="Cambria Math" panose="02040503050406030204" pitchFamily="18" charset="0"/>
                            <a:ea typeface="Cambria Math" panose="02040503050406030204" pitchFamily="18" charset="0"/>
                          </a:rPr>
                          <m:t>1</m:t>
                        </m:r>
                      </m:sub>
                    </m:sSub>
                    <m:sSub>
                      <m:sSubPr>
                        <m:ctrlPr>
                          <a:rPr lang="en-US" i="1">
                            <a:latin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𝒃</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𝑐</m:t>
                        </m:r>
                      </m:e>
                      <m:sub>
                        <m:r>
                          <a:rPr lang="en-US" b="0" i="1" smtClean="0">
                            <a:latin typeface="Cambria Math" panose="02040503050406030204" pitchFamily="18" charset="0"/>
                            <a:ea typeface="Cambria Math" panose="02040503050406030204" pitchFamily="18" charset="0"/>
                          </a:rPr>
                          <m:t>2</m:t>
                        </m:r>
                      </m:sub>
                    </m:sSub>
                    <m:sSub>
                      <m:sSubPr>
                        <m:ctrlPr>
                          <a:rPr lang="en-US" i="1" smtClean="0">
                            <a:latin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𝒃</m:t>
                        </m:r>
                      </m:e>
                      <m:sub>
                        <m:r>
                          <a:rPr lang="en-US" b="0" i="1" smtClean="0">
                            <a:latin typeface="Cambria Math" panose="02040503050406030204" pitchFamily="18" charset="0"/>
                            <a:ea typeface="Cambria Math" panose="02040503050406030204" pitchFamily="18" charset="0"/>
                          </a:rPr>
                          <m:t>2</m:t>
                        </m:r>
                      </m:sub>
                    </m:sSub>
                    <m:r>
                      <a:rPr lang="en-US" b="0" i="1" smtClean="0">
                        <a:latin typeface="Cambria Math" panose="02040503050406030204" pitchFamily="18" charset="0"/>
                        <a:ea typeface="Cambria Math" panose="02040503050406030204" pitchFamily="18" charset="0"/>
                      </a:rPr>
                      <m:t>=</m:t>
                    </m:r>
                  </m:oMath>
                </a14:m>
                <a:r>
                  <a:rPr lang="en-US" dirty="0">
                    <a:latin typeface="Arial" panose="020B0604020202020204" pitchFamily="34" charset="0"/>
                    <a:ea typeface="Cambria Math" panose="02040503050406030204" pitchFamily="18" charset="0"/>
                    <a:cs typeface="Arial" panose="020B0604020202020204" pitchFamily="34" charset="0"/>
                  </a:rPr>
                  <a:t> </a:t>
                </a:r>
                <a14:m>
                  <m:oMath xmlns:m="http://schemas.openxmlformats.org/officeDocument/2006/math">
                    <m:r>
                      <a:rPr lang="en-US" b="0" i="1" dirty="0" smtClean="0">
                        <a:latin typeface="Cambria Math" panose="02040503050406030204" pitchFamily="18" charset="0"/>
                        <a:ea typeface="Cambria Math" panose="02040503050406030204" pitchFamily="18" charset="0"/>
                      </a:rPr>
                      <m:t>(3/2)</m:t>
                    </m:r>
                  </m:oMath>
                </a14:m>
                <a:r>
                  <a:rPr lang="en-US" dirty="0">
                    <a:latin typeface="Arial" panose="020B0604020202020204" pitchFamily="34" charset="0"/>
                    <a:ea typeface="Cambria Math" panose="02040503050406030204" pitchFamily="18" charset="0"/>
                    <a:cs typeface="Arial" panose="020B0604020202020204" pitchFamily="34" charset="0"/>
                  </a:rPr>
                  <a:t> </a:t>
                </a:r>
                <a14:m>
                  <m:oMath xmlns:m="http://schemas.openxmlformats.org/officeDocument/2006/math">
                    <m:d>
                      <m:dPr>
                        <m:begChr m:val="["/>
                        <m:endChr m:val="]"/>
                        <m:ctrlPr>
                          <a:rPr lang="en-US" i="1">
                            <a:latin typeface="Cambria Math" panose="02040503050406030204" pitchFamily="18" charset="0"/>
                            <a:ea typeface="Cambria Math" panose="02040503050406030204" pitchFamily="18" charset="0"/>
                          </a:rPr>
                        </m:ctrlPr>
                      </m:dPr>
                      <m:e>
                        <m:m>
                          <m:mPr>
                            <m:mcs>
                              <m:mc>
                                <m:mcPr>
                                  <m:count m:val="1"/>
                                  <m:mcJc m:val="center"/>
                                </m:mcPr>
                              </m:mc>
                            </m:mcs>
                            <m:ctrlPr>
                              <a:rPr lang="en-US" i="1">
                                <a:latin typeface="Cambria Math" panose="02040503050406030204" pitchFamily="18" charset="0"/>
                                <a:ea typeface="Cambria Math" panose="02040503050406030204" pitchFamily="18" charset="0"/>
                              </a:rPr>
                            </m:ctrlPr>
                          </m:mPr>
                          <m:mr>
                            <m:e>
                              <m:r>
                                <a:rPr lang="en-US" i="1">
                                  <a:latin typeface="Cambria Math" panose="02040503050406030204" pitchFamily="18" charset="0"/>
                                  <a:ea typeface="Cambria Math" panose="02040503050406030204" pitchFamily="18" charset="0"/>
                                </a:rPr>
                                <m:t>1</m:t>
                              </m:r>
                            </m:e>
                          </m:mr>
                          <m:mr>
                            <m:e>
                              <m:r>
                                <a:rPr lang="en-US" b="0" i="1" smtClean="0">
                                  <a:latin typeface="Cambria Math" panose="02040503050406030204" pitchFamily="18" charset="0"/>
                                  <a:ea typeface="Cambria Math" panose="02040503050406030204" pitchFamily="18" charset="0"/>
                                </a:rPr>
                                <m:t>1</m:t>
                              </m:r>
                            </m:e>
                          </m:mr>
                        </m:m>
                      </m:e>
                    </m:d>
                    <m:r>
                      <a:rPr lang="en-US" b="0" i="1" smtClean="0">
                        <a:latin typeface="Cambria Math" panose="02040503050406030204" pitchFamily="18" charset="0"/>
                        <a:ea typeface="Cambria Math" panose="02040503050406030204" pitchFamily="18" charset="0"/>
                      </a:rPr>
                      <m:t>−(1/2)</m:t>
                    </m:r>
                    <m:d>
                      <m:dPr>
                        <m:begChr m:val="["/>
                        <m:endChr m:val="]"/>
                        <m:ctrlPr>
                          <a:rPr lang="en-US" i="1">
                            <a:latin typeface="Cambria Math" panose="02040503050406030204" pitchFamily="18" charset="0"/>
                            <a:ea typeface="Cambria Math" panose="02040503050406030204" pitchFamily="18" charset="0"/>
                          </a:rPr>
                        </m:ctrlPr>
                      </m:dPr>
                      <m:e>
                        <m:m>
                          <m:mPr>
                            <m:mcs>
                              <m:mc>
                                <m:mcPr>
                                  <m:count m:val="1"/>
                                  <m:mcJc m:val="center"/>
                                </m:mcPr>
                              </m:mc>
                            </m:mcs>
                            <m:ctrlPr>
                              <a:rPr lang="en-US" i="1">
                                <a:latin typeface="Cambria Math" panose="02040503050406030204" pitchFamily="18" charset="0"/>
                                <a:ea typeface="Cambria Math" panose="02040503050406030204" pitchFamily="18" charset="0"/>
                              </a:rPr>
                            </m:ctrlPr>
                          </m:mPr>
                          <m:mr>
                            <m:e>
                              <m:r>
                                <m:rPr>
                                  <m:brk m:alnAt="7"/>
                                </m:rPr>
                                <a:rPr lang="en-US" b="0" i="1" smtClean="0">
                                  <a:latin typeface="Cambria Math" panose="02040503050406030204" pitchFamily="18" charset="0"/>
                                  <a:ea typeface="Cambria Math" panose="02040503050406030204" pitchFamily="18" charset="0"/>
                                </a:rPr>
                                <m:t>1</m:t>
                              </m:r>
                            </m:e>
                          </m:mr>
                          <m:mr>
                            <m:e>
                              <m:r>
                                <a:rPr lang="en-US" b="0" i="1" smtClean="0">
                                  <a:latin typeface="Cambria Math" panose="02040503050406030204" pitchFamily="18" charset="0"/>
                                  <a:ea typeface="Cambria Math" panose="02040503050406030204" pitchFamily="18" charset="0"/>
                                </a:rPr>
                                <m:t>−1</m:t>
                              </m:r>
                            </m:e>
                          </m:mr>
                        </m:m>
                      </m:e>
                    </m:d>
                    <m:r>
                      <a:rPr lang="en-US" b="0" i="1" smtClean="0">
                        <a:latin typeface="Cambria Math" panose="02040503050406030204" pitchFamily="18" charset="0"/>
                        <a:ea typeface="Cambria Math" panose="02040503050406030204" pitchFamily="18" charset="0"/>
                      </a:rPr>
                      <m:t>=</m:t>
                    </m:r>
                  </m:oMath>
                </a14:m>
                <a:r>
                  <a:rPr lang="en-US" dirty="0">
                    <a:latin typeface="Arial" panose="020B0604020202020204" pitchFamily="34" charset="0"/>
                    <a:ea typeface="Cambria Math" panose="02040503050406030204" pitchFamily="18" charset="0"/>
                    <a:cs typeface="Arial" panose="020B0604020202020204" pitchFamily="34" charset="0"/>
                  </a:rPr>
                  <a:t> </a:t>
                </a:r>
                <a14:m>
                  <m:oMath xmlns:m="http://schemas.openxmlformats.org/officeDocument/2006/math">
                    <m:d>
                      <m:dPr>
                        <m:begChr m:val="["/>
                        <m:endChr m:val="]"/>
                        <m:ctrlPr>
                          <a:rPr lang="en-US" i="1">
                            <a:latin typeface="Cambria Math" panose="02040503050406030204" pitchFamily="18" charset="0"/>
                            <a:ea typeface="Cambria Math" panose="02040503050406030204" pitchFamily="18" charset="0"/>
                          </a:rPr>
                        </m:ctrlPr>
                      </m:dPr>
                      <m:e>
                        <m:m>
                          <m:mPr>
                            <m:mcs>
                              <m:mc>
                                <m:mcPr>
                                  <m:count m:val="1"/>
                                  <m:mcJc m:val="center"/>
                                </m:mcPr>
                              </m:mc>
                            </m:mcs>
                            <m:ctrlPr>
                              <a:rPr lang="en-US" i="1">
                                <a:latin typeface="Cambria Math" panose="02040503050406030204" pitchFamily="18" charset="0"/>
                                <a:ea typeface="Cambria Math" panose="02040503050406030204" pitchFamily="18" charset="0"/>
                              </a:rPr>
                            </m:ctrlPr>
                          </m:mPr>
                          <m:mr>
                            <m:e>
                              <m:r>
                                <m:rPr>
                                  <m:brk m:alnAt="7"/>
                                </m:rPr>
                                <a:rPr lang="en-US" i="1">
                                  <a:latin typeface="Cambria Math" panose="02040503050406030204" pitchFamily="18" charset="0"/>
                                  <a:ea typeface="Cambria Math" panose="02040503050406030204" pitchFamily="18" charset="0"/>
                                </a:rPr>
                                <m:t>1</m:t>
                              </m:r>
                            </m:e>
                          </m:mr>
                          <m:mr>
                            <m:e>
                              <m:r>
                                <a:rPr lang="en-US" b="0" i="1" smtClean="0">
                                  <a:latin typeface="Cambria Math" panose="02040503050406030204" pitchFamily="18" charset="0"/>
                                  <a:ea typeface="Cambria Math" panose="02040503050406030204" pitchFamily="18" charset="0"/>
                                </a:rPr>
                                <m:t>2</m:t>
                              </m:r>
                            </m:e>
                          </m:mr>
                        </m:m>
                      </m:e>
                    </m:d>
                  </m:oMath>
                </a14:m>
                <a:r>
                  <a:rPr lang="en-US" dirty="0">
                    <a:latin typeface="Arial" panose="020B0604020202020204" pitchFamily="34" charset="0"/>
                    <a:cs typeface="Arial" panose="020B0604020202020204" pitchFamily="34" charset="0"/>
                  </a:rPr>
                  <a:t>.  </a:t>
                </a:r>
              </a:p>
              <a:p>
                <a:pPr marL="457200" lvl="1" indent="0">
                  <a:lnSpc>
                    <a:spcPct val="110000"/>
                  </a:lnSpc>
                  <a:buNone/>
                </a:pPr>
                <a:r>
                  <a:rPr lang="en-US" dirty="0">
                    <a:latin typeface="Arial" panose="020B0604020202020204" pitchFamily="34" charset="0"/>
                    <a:cs typeface="Arial" panose="020B0604020202020204" pitchFamily="34" charset="0"/>
                  </a:rPr>
                  <a:t>	</a:t>
                </a:r>
              </a:p>
            </p:txBody>
          </p:sp>
        </mc:Choice>
        <mc:Fallback xmlns="">
          <p:sp>
            <p:nvSpPr>
              <p:cNvPr id="3" name="Content Placeholder 2">
                <a:extLst>
                  <a:ext uri="{FF2B5EF4-FFF2-40B4-BE49-F238E27FC236}">
                    <a16:creationId xmlns:a16="http://schemas.microsoft.com/office/drawing/2014/main" id="{133EB534-2DB1-3941-7D5C-F362911F496D}"/>
                  </a:ext>
                </a:extLst>
              </p:cNvPr>
              <p:cNvSpPr>
                <a:spLocks noGrp="1" noRot="1" noChangeAspect="1" noMove="1" noResize="1" noEditPoints="1" noAdjustHandles="1" noChangeArrowheads="1" noChangeShapeType="1" noTextEdit="1"/>
              </p:cNvSpPr>
              <p:nvPr>
                <p:ph idx="1"/>
              </p:nvPr>
            </p:nvSpPr>
            <p:spPr>
              <a:xfrm>
                <a:off x="838200" y="1690688"/>
                <a:ext cx="10515600" cy="4351338"/>
              </a:xfrm>
              <a:blipFill>
                <a:blip r:embed="rId2"/>
                <a:stretch>
                  <a:fillRect l="-844" t="-1744"/>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8735A011-2C11-A469-41D1-6E93FFEDE399}"/>
              </a:ext>
            </a:extLst>
          </p:cNvPr>
          <p:cNvSpPr>
            <a:spLocks noGrp="1"/>
          </p:cNvSpPr>
          <p:nvPr>
            <p:ph type="sldNum" sz="quarter" idx="12"/>
          </p:nvPr>
        </p:nvSpPr>
        <p:spPr/>
        <p:txBody>
          <a:bodyPr/>
          <a:lstStyle/>
          <a:p>
            <a:fld id="{753F1077-7B91-4D11-8473-7F9D495CD0E2}" type="slidenum">
              <a:rPr lang="en-SG" smtClean="0"/>
              <a:t>25</a:t>
            </a:fld>
            <a:endParaRPr lang="en-SG"/>
          </a:p>
        </p:txBody>
      </p:sp>
    </p:spTree>
    <p:extLst>
      <p:ext uri="{BB962C8B-B14F-4D97-AF65-F5344CB8AC3E}">
        <p14:creationId xmlns:p14="http://schemas.microsoft.com/office/powerpoint/2010/main" val="21488937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9D70D1-D9F8-7C89-73A4-3B2FC708FAD0}"/>
              </a:ext>
            </a:extLst>
          </p:cNvPr>
          <p:cNvSpPr>
            <a:spLocks noGrp="1"/>
          </p:cNvSpPr>
          <p:nvPr>
            <p:ph type="title"/>
          </p:nvPr>
        </p:nvSpPr>
        <p:spPr/>
        <p:txBody>
          <a:bodyPr/>
          <a:lstStyle/>
          <a:p>
            <a:r>
              <a:rPr lang="en-US" sz="4400" u="sng" dirty="0">
                <a:solidFill>
                  <a:srgbClr val="FF0000"/>
                </a:solidFill>
              </a:rPr>
              <a:t>Key points – </a:t>
            </a:r>
            <a:r>
              <a:rPr lang="en-US" altLang="zh-CN" sz="4400" u="sng" dirty="0">
                <a:solidFill>
                  <a:srgbClr val="FF0000"/>
                </a:solidFill>
              </a:rPr>
              <a:t>8</a:t>
            </a:r>
            <a:r>
              <a:rPr lang="en-US" sz="4400" u="sng" dirty="0">
                <a:solidFill>
                  <a:srgbClr val="FF0000"/>
                </a:solidFill>
              </a:rPr>
              <a:t>.1.5A Coordinate System (3)</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33EB534-2DB1-3941-7D5C-F362911F496D}"/>
                  </a:ext>
                </a:extLst>
              </p:cNvPr>
              <p:cNvSpPr>
                <a:spLocks noGrp="1"/>
              </p:cNvSpPr>
              <p:nvPr>
                <p:ph idx="1"/>
              </p:nvPr>
            </p:nvSpPr>
            <p:spPr>
              <a:xfrm>
                <a:off x="838200" y="1516866"/>
                <a:ext cx="10515600" cy="4839483"/>
              </a:xfrm>
            </p:spPr>
            <p:txBody>
              <a:bodyPr>
                <a:normAutofit fontScale="70000" lnSpcReduction="20000"/>
              </a:bodyPr>
              <a:lstStyle/>
              <a:p>
                <a:pPr>
                  <a:lnSpc>
                    <a:spcPct val="120000"/>
                  </a:lnSpc>
                </a:pPr>
                <a:r>
                  <a:rPr lang="en-US" dirty="0">
                    <a:latin typeface="Arial" panose="020B0604020202020204" pitchFamily="34" charset="0"/>
                    <a:cs typeface="Arial" panose="020B0604020202020204" pitchFamily="34" charset="0"/>
                  </a:rPr>
                  <a:t>Example 2 (from coordinates to vector)</a:t>
                </a:r>
              </a:p>
              <a:p>
                <a:pPr lvl="1">
                  <a:lnSpc>
                    <a:spcPct val="120000"/>
                  </a:lnSpc>
                  <a:buFont typeface="Courier New" panose="02070309020205020404" pitchFamily="49" charset="0"/>
                  <a:buChar char="o"/>
                </a:pPr>
                <a14:m>
                  <m:oMath xmlns:m="http://schemas.openxmlformats.org/officeDocument/2006/math">
                    <m:sSub>
                      <m:sSubPr>
                        <m:ctrlPr>
                          <a:rPr lang="en-US"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𝒃</m:t>
                        </m:r>
                      </m:e>
                      <m:sub>
                        <m:r>
                          <a:rPr lang="en-US" i="1">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m:t>
                    </m:r>
                    <m:d>
                      <m:dPr>
                        <m:begChr m:val="["/>
                        <m:endChr m:val="]"/>
                        <m:ctrlPr>
                          <a:rPr lang="en-US" b="0" i="1" smtClean="0">
                            <a:latin typeface="Cambria Math" panose="02040503050406030204" pitchFamily="18" charset="0"/>
                            <a:ea typeface="Cambria Math" panose="02040503050406030204" pitchFamily="18" charset="0"/>
                          </a:rPr>
                        </m:ctrlPr>
                      </m:dPr>
                      <m:e>
                        <m:m>
                          <m:mPr>
                            <m:mcs>
                              <m:mc>
                                <m:mcPr>
                                  <m:count m:val="1"/>
                                  <m:mcJc m:val="center"/>
                                </m:mcPr>
                              </m:mc>
                            </m:mcs>
                            <m:ctrlPr>
                              <a:rPr lang="en-US" b="0" i="1" smtClean="0">
                                <a:latin typeface="Cambria Math" panose="02040503050406030204" pitchFamily="18" charset="0"/>
                                <a:ea typeface="Cambria Math" panose="02040503050406030204" pitchFamily="18" charset="0"/>
                              </a:rPr>
                            </m:ctrlPr>
                          </m:mPr>
                          <m:mr>
                            <m:e>
                              <m:r>
                                <a:rPr lang="en-US" b="0" i="1" smtClean="0">
                                  <a:latin typeface="Cambria Math" panose="02040503050406030204" pitchFamily="18" charset="0"/>
                                  <a:ea typeface="Cambria Math" panose="02040503050406030204" pitchFamily="18" charset="0"/>
                                </a:rPr>
                                <m:t>1</m:t>
                              </m:r>
                            </m:e>
                          </m:mr>
                          <m:mr>
                            <m:e>
                              <m:r>
                                <a:rPr lang="en-US" b="0" i="1" smtClean="0">
                                  <a:latin typeface="Cambria Math" panose="02040503050406030204" pitchFamily="18" charset="0"/>
                                  <a:ea typeface="Cambria Math" panose="02040503050406030204" pitchFamily="18" charset="0"/>
                                </a:rPr>
                                <m:t>0</m:t>
                              </m:r>
                            </m:e>
                          </m:mr>
                        </m:m>
                      </m:e>
                    </m:d>
                  </m:oMath>
                </a14:m>
                <a:r>
                  <a:rPr lang="en-US" dirty="0">
                    <a:latin typeface="Arial" panose="020B0604020202020204" pitchFamily="34" charset="0"/>
                    <a:cs typeface="Arial" panose="020B0604020202020204" pitchFamily="34" charset="0"/>
                  </a:rPr>
                  <a:t>, </a:t>
                </a:r>
                <a14:m>
                  <m:oMath xmlns:m="http://schemas.openxmlformats.org/officeDocument/2006/math">
                    <m:sSub>
                      <m:sSubPr>
                        <m:ctrlPr>
                          <a:rPr lang="en-US"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𝒃</m:t>
                        </m:r>
                      </m:e>
                      <m:sub>
                        <m:r>
                          <a:rPr lang="en-US" b="0" i="1" smtClean="0">
                            <a:latin typeface="Cambria Math" panose="02040503050406030204" pitchFamily="18" charset="0"/>
                            <a:ea typeface="Cambria Math" panose="02040503050406030204" pitchFamily="18" charset="0"/>
                          </a:rPr>
                          <m:t>2</m:t>
                        </m:r>
                      </m:sub>
                    </m:sSub>
                    <m:r>
                      <a:rPr lang="en-US" i="1">
                        <a:latin typeface="Cambria Math" panose="02040503050406030204" pitchFamily="18" charset="0"/>
                        <a:ea typeface="Cambria Math" panose="02040503050406030204" pitchFamily="18" charset="0"/>
                      </a:rPr>
                      <m:t>=</m:t>
                    </m:r>
                    <m:d>
                      <m:dPr>
                        <m:begChr m:val="["/>
                        <m:endChr m:val="]"/>
                        <m:ctrlPr>
                          <a:rPr lang="en-US" i="1">
                            <a:latin typeface="Cambria Math" panose="02040503050406030204" pitchFamily="18" charset="0"/>
                            <a:ea typeface="Cambria Math" panose="02040503050406030204" pitchFamily="18" charset="0"/>
                          </a:rPr>
                        </m:ctrlPr>
                      </m:dPr>
                      <m:e>
                        <m:m>
                          <m:mPr>
                            <m:mcs>
                              <m:mc>
                                <m:mcPr>
                                  <m:count m:val="1"/>
                                  <m:mcJc m:val="center"/>
                                </m:mcPr>
                              </m:mc>
                            </m:mcs>
                            <m:ctrlPr>
                              <a:rPr lang="en-US" i="1">
                                <a:latin typeface="Cambria Math" panose="02040503050406030204" pitchFamily="18" charset="0"/>
                                <a:ea typeface="Cambria Math" panose="02040503050406030204" pitchFamily="18" charset="0"/>
                              </a:rPr>
                            </m:ctrlPr>
                          </m:mPr>
                          <m:mr>
                            <m:e>
                              <m:r>
                                <a:rPr lang="en-US" i="1">
                                  <a:latin typeface="Cambria Math" panose="02040503050406030204" pitchFamily="18" charset="0"/>
                                  <a:ea typeface="Cambria Math" panose="02040503050406030204" pitchFamily="18" charset="0"/>
                                </a:rPr>
                                <m:t>1</m:t>
                              </m:r>
                            </m:e>
                          </m:mr>
                          <m:mr>
                            <m:e>
                              <m:r>
                                <a:rPr lang="en-US" b="0" i="1" smtClean="0">
                                  <a:latin typeface="Cambria Math" panose="02040503050406030204" pitchFamily="18" charset="0"/>
                                  <a:ea typeface="Cambria Math" panose="02040503050406030204" pitchFamily="18" charset="0"/>
                                </a:rPr>
                                <m:t>2</m:t>
                              </m:r>
                            </m:e>
                          </m:mr>
                        </m:m>
                      </m:e>
                    </m:d>
                  </m:oMath>
                </a14:m>
                <a:r>
                  <a:rPr lang="en-US" dirty="0">
                    <a:latin typeface="Arial" panose="020B0604020202020204" pitchFamily="34" charset="0"/>
                    <a:cs typeface="Arial" panose="020B0604020202020204" pitchFamily="34" charset="0"/>
                  </a:rPr>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e>
                      <m:sub>
                        <m:r>
                          <a:rPr lang="en-US" i="1">
                            <a:latin typeface="Cambria Math" panose="02040503050406030204" pitchFamily="18" charset="0"/>
                            <a:ea typeface="Cambria Math" panose="02040503050406030204" pitchFamily="18" charset="0"/>
                          </a:rPr>
                          <m:t>ℬ</m:t>
                        </m:r>
                      </m:sub>
                    </m:sSub>
                    <m:r>
                      <a:rPr lang="en-US" i="1">
                        <a:latin typeface="Cambria Math" panose="02040503050406030204" pitchFamily="18" charset="0"/>
                      </a:rPr>
                      <m:t>=</m:t>
                    </m:r>
                    <m:d>
                      <m:dPr>
                        <m:begChr m:val="["/>
                        <m:endChr m:val="]"/>
                        <m:ctrlPr>
                          <a:rPr lang="en-US" i="1">
                            <a:latin typeface="Cambria Math" panose="02040503050406030204" pitchFamily="18" charset="0"/>
                            <a:ea typeface="Cambria Math" panose="02040503050406030204" pitchFamily="18" charset="0"/>
                          </a:rPr>
                        </m:ctrlPr>
                      </m:dPr>
                      <m:e>
                        <m:m>
                          <m:mPr>
                            <m:mcs>
                              <m:mc>
                                <m:mcPr>
                                  <m:count m:val="1"/>
                                  <m:mcJc m:val="center"/>
                                </m:mcPr>
                              </m:mc>
                            </m:mcs>
                            <m:ctrlPr>
                              <a:rPr lang="en-US" i="1">
                                <a:latin typeface="Cambria Math" panose="02040503050406030204" pitchFamily="18" charset="0"/>
                                <a:ea typeface="Cambria Math" panose="02040503050406030204" pitchFamily="18" charset="0"/>
                              </a:rPr>
                            </m:ctrlPr>
                          </m:mPr>
                          <m:mr>
                            <m:e>
                              <m:r>
                                <m:rPr>
                                  <m:brk m:alnAt="7"/>
                                </m:rP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2</m:t>
                              </m:r>
                            </m:e>
                          </m:mr>
                          <m:mr>
                            <m:e>
                              <m:r>
                                <a:rPr lang="en-US" b="0" i="1" smtClean="0">
                                  <a:latin typeface="Cambria Math" panose="02040503050406030204" pitchFamily="18" charset="0"/>
                                </a:rPr>
                                <m:t>3</m:t>
                              </m:r>
                            </m:e>
                          </m:mr>
                        </m:m>
                      </m:e>
                    </m:d>
                  </m:oMath>
                </a14:m>
                <a:endParaRPr lang="en-US" dirty="0">
                  <a:latin typeface="Arial" panose="020B0604020202020204" pitchFamily="34" charset="0"/>
                  <a:cs typeface="Arial" panose="020B0604020202020204" pitchFamily="34" charset="0"/>
                </a:endParaRPr>
              </a:p>
              <a:p>
                <a:pPr lvl="1">
                  <a:lnSpc>
                    <a:spcPct val="120000"/>
                  </a:lnSpc>
                  <a:buFont typeface="Courier New" panose="02070309020205020404" pitchFamily="49" charset="0"/>
                  <a:buChar char="o"/>
                </a:pPr>
                <a14:m>
                  <m:oMath xmlns:m="http://schemas.openxmlformats.org/officeDocument/2006/math">
                    <m:r>
                      <a:rPr lang="en-US" b="1" i="1" smtClean="0">
                        <a:latin typeface="Cambria Math" panose="02040503050406030204" pitchFamily="18" charset="0"/>
                      </a:rPr>
                      <m:t>𝒙</m:t>
                    </m:r>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𝑐</m:t>
                        </m:r>
                      </m:e>
                      <m:sub>
                        <m:r>
                          <a:rPr lang="en-US" i="1">
                            <a:latin typeface="Cambria Math" panose="02040503050406030204" pitchFamily="18" charset="0"/>
                            <a:ea typeface="Cambria Math" panose="02040503050406030204" pitchFamily="18" charset="0"/>
                          </a:rPr>
                          <m:t>1</m:t>
                        </m:r>
                      </m:sub>
                    </m:sSub>
                    <m:sSub>
                      <m:sSubPr>
                        <m:ctrlPr>
                          <a:rPr lang="en-US" i="1">
                            <a:latin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𝒃</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𝑐</m:t>
                        </m:r>
                      </m:e>
                      <m:sub>
                        <m:r>
                          <a:rPr lang="en-US" b="0" i="1" smtClean="0">
                            <a:latin typeface="Cambria Math" panose="02040503050406030204" pitchFamily="18" charset="0"/>
                            <a:ea typeface="Cambria Math" panose="02040503050406030204" pitchFamily="18" charset="0"/>
                          </a:rPr>
                          <m:t>2</m:t>
                        </m:r>
                      </m:sub>
                    </m:sSub>
                    <m:sSub>
                      <m:sSubPr>
                        <m:ctrlPr>
                          <a:rPr lang="en-US" i="1" smtClean="0">
                            <a:latin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𝒃</m:t>
                        </m:r>
                      </m:e>
                      <m:sub>
                        <m:r>
                          <a:rPr lang="en-US" b="0" i="1" smtClean="0">
                            <a:latin typeface="Cambria Math" panose="02040503050406030204" pitchFamily="18" charset="0"/>
                            <a:ea typeface="Cambria Math" panose="02040503050406030204" pitchFamily="18" charset="0"/>
                          </a:rPr>
                          <m:t>2</m:t>
                        </m:r>
                      </m:sub>
                    </m:sSub>
                    <m:r>
                      <a:rPr lang="en-US" b="0" i="1" smtClean="0">
                        <a:latin typeface="Cambria Math" panose="02040503050406030204" pitchFamily="18" charset="0"/>
                        <a:ea typeface="Cambria Math" panose="02040503050406030204" pitchFamily="18" charset="0"/>
                      </a:rPr>
                      <m:t>=</m:t>
                    </m:r>
                  </m:oMath>
                </a14:m>
                <a:r>
                  <a:rPr lang="en-US" dirty="0">
                    <a:latin typeface="Arial" panose="020B0604020202020204" pitchFamily="34" charset="0"/>
                    <a:ea typeface="Cambria Math" panose="02040503050406030204" pitchFamily="18" charset="0"/>
                    <a:cs typeface="Arial" panose="020B0604020202020204" pitchFamily="34" charset="0"/>
                  </a:rPr>
                  <a:t> </a:t>
                </a:r>
                <a14:m>
                  <m:oMath xmlns:m="http://schemas.openxmlformats.org/officeDocument/2006/math">
                    <m:r>
                      <a:rPr lang="en-US" b="0" i="1" dirty="0" smtClean="0">
                        <a:latin typeface="Cambria Math" panose="02040503050406030204" pitchFamily="18" charset="0"/>
                        <a:ea typeface="Cambria Math" panose="02040503050406030204" pitchFamily="18" charset="0"/>
                      </a:rPr>
                      <m:t>(−2)</m:t>
                    </m:r>
                  </m:oMath>
                </a14:m>
                <a:r>
                  <a:rPr lang="en-US" dirty="0">
                    <a:latin typeface="Arial" panose="020B0604020202020204" pitchFamily="34" charset="0"/>
                    <a:ea typeface="Cambria Math" panose="02040503050406030204" pitchFamily="18" charset="0"/>
                    <a:cs typeface="Arial" panose="020B0604020202020204" pitchFamily="34" charset="0"/>
                  </a:rPr>
                  <a:t> </a:t>
                </a:r>
                <a14:m>
                  <m:oMath xmlns:m="http://schemas.openxmlformats.org/officeDocument/2006/math">
                    <m:d>
                      <m:dPr>
                        <m:begChr m:val="["/>
                        <m:endChr m:val="]"/>
                        <m:ctrlPr>
                          <a:rPr lang="en-US" i="1">
                            <a:latin typeface="Cambria Math" panose="02040503050406030204" pitchFamily="18" charset="0"/>
                            <a:ea typeface="Cambria Math" panose="02040503050406030204" pitchFamily="18" charset="0"/>
                          </a:rPr>
                        </m:ctrlPr>
                      </m:dPr>
                      <m:e>
                        <m:m>
                          <m:mPr>
                            <m:mcs>
                              <m:mc>
                                <m:mcPr>
                                  <m:count m:val="1"/>
                                  <m:mcJc m:val="center"/>
                                </m:mcPr>
                              </m:mc>
                            </m:mcs>
                            <m:ctrlPr>
                              <a:rPr lang="en-US" i="1">
                                <a:latin typeface="Cambria Math" panose="02040503050406030204" pitchFamily="18" charset="0"/>
                                <a:ea typeface="Cambria Math" panose="02040503050406030204" pitchFamily="18" charset="0"/>
                              </a:rPr>
                            </m:ctrlPr>
                          </m:mPr>
                          <m:mr>
                            <m:e>
                              <m:r>
                                <a:rPr lang="en-US" i="1">
                                  <a:latin typeface="Cambria Math" panose="02040503050406030204" pitchFamily="18" charset="0"/>
                                  <a:ea typeface="Cambria Math" panose="02040503050406030204" pitchFamily="18" charset="0"/>
                                </a:rPr>
                                <m:t>1</m:t>
                              </m:r>
                            </m:e>
                          </m:mr>
                          <m:mr>
                            <m:e>
                              <m:r>
                                <a:rPr lang="en-US" i="1">
                                  <a:latin typeface="Cambria Math" panose="02040503050406030204" pitchFamily="18" charset="0"/>
                                  <a:ea typeface="Cambria Math" panose="02040503050406030204" pitchFamily="18" charset="0"/>
                                </a:rPr>
                                <m:t>0</m:t>
                              </m:r>
                            </m:e>
                          </m:mr>
                        </m:m>
                      </m:e>
                    </m:d>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3</m:t>
                    </m:r>
                    <m:d>
                      <m:dPr>
                        <m:begChr m:val="["/>
                        <m:endChr m:val="]"/>
                        <m:ctrlPr>
                          <a:rPr lang="en-US" i="1">
                            <a:latin typeface="Cambria Math" panose="02040503050406030204" pitchFamily="18" charset="0"/>
                            <a:ea typeface="Cambria Math" panose="02040503050406030204" pitchFamily="18" charset="0"/>
                          </a:rPr>
                        </m:ctrlPr>
                      </m:dPr>
                      <m:e>
                        <m:m>
                          <m:mPr>
                            <m:mcs>
                              <m:mc>
                                <m:mcPr>
                                  <m:count m:val="1"/>
                                  <m:mcJc m:val="center"/>
                                </m:mcPr>
                              </m:mc>
                            </m:mcs>
                            <m:ctrlPr>
                              <a:rPr lang="en-US" i="1">
                                <a:latin typeface="Cambria Math" panose="02040503050406030204" pitchFamily="18" charset="0"/>
                                <a:ea typeface="Cambria Math" panose="02040503050406030204" pitchFamily="18" charset="0"/>
                              </a:rPr>
                            </m:ctrlPr>
                          </m:mPr>
                          <m:mr>
                            <m:e>
                              <m:r>
                                <m:rPr>
                                  <m:brk m:alnAt="7"/>
                                </m:rPr>
                                <a:rPr lang="en-US" b="0" i="1" smtClean="0">
                                  <a:latin typeface="Cambria Math" panose="02040503050406030204" pitchFamily="18" charset="0"/>
                                  <a:ea typeface="Cambria Math" panose="02040503050406030204" pitchFamily="18" charset="0"/>
                                </a:rPr>
                                <m:t>1</m:t>
                              </m:r>
                            </m:e>
                          </m:mr>
                          <m:mr>
                            <m:e>
                              <m:r>
                                <a:rPr lang="en-US" b="0" i="1" smtClean="0">
                                  <a:latin typeface="Cambria Math" panose="02040503050406030204" pitchFamily="18" charset="0"/>
                                  <a:ea typeface="Cambria Math" panose="02040503050406030204" pitchFamily="18" charset="0"/>
                                </a:rPr>
                                <m:t>2</m:t>
                              </m:r>
                            </m:e>
                          </m:mr>
                        </m:m>
                      </m:e>
                    </m:d>
                    <m:r>
                      <a:rPr lang="en-US" b="0" i="1" smtClean="0">
                        <a:latin typeface="Cambria Math" panose="02040503050406030204" pitchFamily="18" charset="0"/>
                        <a:ea typeface="Cambria Math" panose="02040503050406030204" pitchFamily="18" charset="0"/>
                      </a:rPr>
                      <m:t>=</m:t>
                    </m:r>
                  </m:oMath>
                </a14:m>
                <a:r>
                  <a:rPr lang="en-US" dirty="0">
                    <a:latin typeface="Arial" panose="020B0604020202020204" pitchFamily="34" charset="0"/>
                    <a:ea typeface="Cambria Math" panose="02040503050406030204" pitchFamily="18" charset="0"/>
                    <a:cs typeface="Arial" panose="020B0604020202020204" pitchFamily="34" charset="0"/>
                  </a:rPr>
                  <a:t> </a:t>
                </a:r>
                <a14:m>
                  <m:oMath xmlns:m="http://schemas.openxmlformats.org/officeDocument/2006/math">
                    <m:d>
                      <m:dPr>
                        <m:begChr m:val="["/>
                        <m:endChr m:val="]"/>
                        <m:ctrlPr>
                          <a:rPr lang="en-US" i="1">
                            <a:latin typeface="Cambria Math" panose="02040503050406030204" pitchFamily="18" charset="0"/>
                            <a:ea typeface="Cambria Math" panose="02040503050406030204" pitchFamily="18" charset="0"/>
                          </a:rPr>
                        </m:ctrlPr>
                      </m:dPr>
                      <m:e>
                        <m:m>
                          <m:mPr>
                            <m:mcs>
                              <m:mc>
                                <m:mcPr>
                                  <m:count m:val="1"/>
                                  <m:mcJc m:val="center"/>
                                </m:mcPr>
                              </m:mc>
                            </m:mcs>
                            <m:ctrlPr>
                              <a:rPr lang="en-US" i="1">
                                <a:latin typeface="Cambria Math" panose="02040503050406030204" pitchFamily="18" charset="0"/>
                                <a:ea typeface="Cambria Math" panose="02040503050406030204" pitchFamily="18" charset="0"/>
                              </a:rPr>
                            </m:ctrlPr>
                          </m:mPr>
                          <m:mr>
                            <m:e>
                              <m:r>
                                <m:rPr>
                                  <m:brk m:alnAt="7"/>
                                </m:rPr>
                                <a:rPr lang="en-US" i="1">
                                  <a:latin typeface="Cambria Math" panose="02040503050406030204" pitchFamily="18" charset="0"/>
                                  <a:ea typeface="Cambria Math" panose="02040503050406030204" pitchFamily="18" charset="0"/>
                                </a:rPr>
                                <m:t>1</m:t>
                              </m:r>
                            </m:e>
                          </m:mr>
                          <m:mr>
                            <m:e>
                              <m:r>
                                <a:rPr lang="en-US" b="0" i="1" smtClean="0">
                                  <a:latin typeface="Cambria Math" panose="02040503050406030204" pitchFamily="18" charset="0"/>
                                  <a:ea typeface="Cambria Math" panose="02040503050406030204" pitchFamily="18" charset="0"/>
                                </a:rPr>
                                <m:t>6</m:t>
                              </m:r>
                            </m:e>
                          </m:mr>
                        </m:m>
                      </m:e>
                    </m:d>
                  </m:oMath>
                </a14:m>
                <a:r>
                  <a:rPr lang="en-US" dirty="0">
                    <a:latin typeface="Arial" panose="020B0604020202020204" pitchFamily="34" charset="0"/>
                    <a:cs typeface="Arial" panose="020B0604020202020204" pitchFamily="34" charset="0"/>
                  </a:rPr>
                  <a:t>.  </a:t>
                </a:r>
              </a:p>
              <a:p>
                <a:pPr marL="457200" lvl="1" indent="0">
                  <a:lnSpc>
                    <a:spcPct val="120000"/>
                  </a:lnSpc>
                  <a:buNone/>
                </a:pPr>
                <a:r>
                  <a:rPr lang="en-US" dirty="0">
                    <a:latin typeface="Arial" panose="020B0604020202020204" pitchFamily="34" charset="0"/>
                    <a:cs typeface="Arial" panose="020B0604020202020204" pitchFamily="34" charset="0"/>
                  </a:rPr>
                  <a:t>	Note: </a:t>
                </a:r>
                <a14:m>
                  <m:oMath xmlns:m="http://schemas.openxmlformats.org/officeDocument/2006/math">
                    <m:d>
                      <m:dPr>
                        <m:begChr m:val="["/>
                        <m:endChr m:val="]"/>
                        <m:ctrlPr>
                          <a:rPr lang="en-US" i="1">
                            <a:latin typeface="Cambria Math" panose="02040503050406030204" pitchFamily="18" charset="0"/>
                            <a:ea typeface="Cambria Math" panose="02040503050406030204" pitchFamily="18" charset="0"/>
                          </a:rPr>
                        </m:ctrlPr>
                      </m:dPr>
                      <m:e>
                        <m:m>
                          <m:mPr>
                            <m:mcs>
                              <m:mc>
                                <m:mcPr>
                                  <m:count m:val="1"/>
                                  <m:mcJc m:val="center"/>
                                </m:mcPr>
                              </m:mc>
                            </m:mcs>
                            <m:ctrlPr>
                              <a:rPr lang="en-US" i="1">
                                <a:latin typeface="Cambria Math" panose="02040503050406030204" pitchFamily="18" charset="0"/>
                                <a:ea typeface="Cambria Math" panose="02040503050406030204" pitchFamily="18" charset="0"/>
                              </a:rPr>
                            </m:ctrlPr>
                          </m:mPr>
                          <m:mr>
                            <m:e>
                              <m:r>
                                <m:rPr>
                                  <m:brk m:alnAt="7"/>
                                </m:rPr>
                                <a:rPr lang="en-US" i="1">
                                  <a:latin typeface="Cambria Math" panose="02040503050406030204" pitchFamily="18" charset="0"/>
                                  <a:ea typeface="Cambria Math" panose="02040503050406030204" pitchFamily="18" charset="0"/>
                                </a:rPr>
                                <m:t>1</m:t>
                              </m:r>
                            </m:e>
                          </m:mr>
                          <m:mr>
                            <m:e>
                              <m:r>
                                <a:rPr lang="en-US" i="1">
                                  <a:latin typeface="Cambria Math" panose="02040503050406030204" pitchFamily="18" charset="0"/>
                                  <a:ea typeface="Cambria Math" panose="02040503050406030204" pitchFamily="18" charset="0"/>
                                </a:rPr>
                                <m:t>6</m:t>
                              </m:r>
                            </m:e>
                          </m:mr>
                        </m:m>
                      </m:e>
                    </m:d>
                    <m:r>
                      <a:rPr lang="en-US" b="0" i="0" smtClean="0">
                        <a:latin typeface="Cambria Math" panose="02040503050406030204" pitchFamily="18" charset="0"/>
                        <a:ea typeface="Cambria Math" panose="02040503050406030204" pitchFamily="18" charset="0"/>
                      </a:rPr>
                      <m:t>=1</m:t>
                    </m:r>
                  </m:oMath>
                </a14:m>
                <a:r>
                  <a:rPr lang="en-US" dirty="0">
                    <a:latin typeface="Arial" panose="020B0604020202020204" pitchFamily="34" charset="0"/>
                    <a:ea typeface="Cambria Math" panose="02040503050406030204" pitchFamily="18" charset="0"/>
                    <a:cs typeface="Arial" panose="020B0604020202020204" pitchFamily="34" charset="0"/>
                  </a:rPr>
                  <a:t> </a:t>
                </a:r>
                <a14:m>
                  <m:oMath xmlns:m="http://schemas.openxmlformats.org/officeDocument/2006/math">
                    <m:d>
                      <m:dPr>
                        <m:begChr m:val="["/>
                        <m:endChr m:val="]"/>
                        <m:ctrlPr>
                          <a:rPr lang="en-US" i="1">
                            <a:latin typeface="Cambria Math" panose="02040503050406030204" pitchFamily="18" charset="0"/>
                            <a:ea typeface="Cambria Math" panose="02040503050406030204" pitchFamily="18" charset="0"/>
                          </a:rPr>
                        </m:ctrlPr>
                      </m:dPr>
                      <m:e>
                        <m:m>
                          <m:mPr>
                            <m:mcs>
                              <m:mc>
                                <m:mcPr>
                                  <m:count m:val="1"/>
                                  <m:mcJc m:val="center"/>
                                </m:mcPr>
                              </m:mc>
                            </m:mcs>
                            <m:ctrlPr>
                              <a:rPr lang="en-US" i="1">
                                <a:latin typeface="Cambria Math" panose="02040503050406030204" pitchFamily="18" charset="0"/>
                                <a:ea typeface="Cambria Math" panose="02040503050406030204" pitchFamily="18" charset="0"/>
                              </a:rPr>
                            </m:ctrlPr>
                          </m:mPr>
                          <m:mr>
                            <m:e>
                              <m:r>
                                <a:rPr lang="en-US" i="1">
                                  <a:latin typeface="Cambria Math" panose="02040503050406030204" pitchFamily="18" charset="0"/>
                                  <a:ea typeface="Cambria Math" panose="02040503050406030204" pitchFamily="18" charset="0"/>
                                </a:rPr>
                                <m:t>1</m:t>
                              </m:r>
                            </m:e>
                          </m:mr>
                          <m:mr>
                            <m:e>
                              <m:r>
                                <a:rPr lang="en-US" i="1">
                                  <a:latin typeface="Cambria Math" panose="02040503050406030204" pitchFamily="18" charset="0"/>
                                  <a:ea typeface="Cambria Math" panose="02040503050406030204" pitchFamily="18" charset="0"/>
                                </a:rPr>
                                <m:t>0</m:t>
                              </m:r>
                            </m:e>
                          </m:mr>
                        </m:m>
                      </m:e>
                    </m:d>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6</m:t>
                    </m:r>
                    <m:d>
                      <m:dPr>
                        <m:begChr m:val="["/>
                        <m:endChr m:val="]"/>
                        <m:ctrlPr>
                          <a:rPr lang="en-US" i="1">
                            <a:latin typeface="Cambria Math" panose="02040503050406030204" pitchFamily="18" charset="0"/>
                            <a:ea typeface="Cambria Math" panose="02040503050406030204" pitchFamily="18" charset="0"/>
                          </a:rPr>
                        </m:ctrlPr>
                      </m:dPr>
                      <m:e>
                        <m:m>
                          <m:mPr>
                            <m:mcs>
                              <m:mc>
                                <m:mcPr>
                                  <m:count m:val="1"/>
                                  <m:mcJc m:val="center"/>
                                </m:mcPr>
                              </m:mc>
                            </m:mcs>
                            <m:ctrlPr>
                              <a:rPr lang="en-US" i="1">
                                <a:latin typeface="Cambria Math" panose="02040503050406030204" pitchFamily="18" charset="0"/>
                                <a:ea typeface="Cambria Math" panose="02040503050406030204" pitchFamily="18" charset="0"/>
                              </a:rPr>
                            </m:ctrlPr>
                          </m:mPr>
                          <m:mr>
                            <m:e>
                              <m:r>
                                <m:rPr>
                                  <m:brk m:alnAt="7"/>
                                </m:rPr>
                                <a:rPr lang="en-US" i="1">
                                  <a:latin typeface="Cambria Math" panose="02040503050406030204" pitchFamily="18" charset="0"/>
                                  <a:ea typeface="Cambria Math" panose="02040503050406030204" pitchFamily="18" charset="0"/>
                                </a:rPr>
                                <m:t>0</m:t>
                              </m:r>
                            </m:e>
                          </m:mr>
                          <m:mr>
                            <m:e>
                              <m:r>
                                <a:rPr lang="en-US" i="1">
                                  <a:latin typeface="Cambria Math" panose="02040503050406030204" pitchFamily="18" charset="0"/>
                                  <a:ea typeface="Cambria Math" panose="02040503050406030204" pitchFamily="18" charset="0"/>
                                </a:rPr>
                                <m:t>1</m:t>
                              </m:r>
                            </m:e>
                          </m:mr>
                        </m:m>
                      </m:e>
                    </m:d>
                  </m:oMath>
                </a14:m>
                <a:r>
                  <a:rPr lang="en-US" dirty="0">
                    <a:latin typeface="Arial" panose="020B0604020202020204" pitchFamily="34" charset="0"/>
                    <a:cs typeface="Arial" panose="020B0604020202020204" pitchFamily="34" charset="0"/>
                  </a:rPr>
                  <a:t> under the standard basis</a:t>
                </a:r>
              </a:p>
              <a:p>
                <a:pPr>
                  <a:lnSpc>
                    <a:spcPct val="120000"/>
                  </a:lnSpc>
                </a:pPr>
                <a:endParaRPr lang="en-US" dirty="0">
                  <a:latin typeface="Arial" panose="020B0604020202020204" pitchFamily="34" charset="0"/>
                  <a:cs typeface="Arial" panose="020B0604020202020204" pitchFamily="34" charset="0"/>
                </a:endParaRPr>
              </a:p>
              <a:p>
                <a:pPr>
                  <a:lnSpc>
                    <a:spcPct val="120000"/>
                  </a:lnSpc>
                </a:pPr>
                <a:r>
                  <a:rPr lang="en-US" dirty="0">
                    <a:latin typeface="Arial" panose="020B0604020202020204" pitchFamily="34" charset="0"/>
                    <a:cs typeface="Arial" panose="020B0604020202020204" pitchFamily="34" charset="0"/>
                  </a:rPr>
                  <a:t>Example 3 (from vector to coordinates): Figure 4</a:t>
                </a:r>
              </a:p>
              <a:p>
                <a:pPr lvl="1">
                  <a:lnSpc>
                    <a:spcPct val="120000"/>
                  </a:lnSpc>
                  <a:buFont typeface="Courier New" panose="02070309020205020404" pitchFamily="49" charset="0"/>
                  <a:buChar char="o"/>
                </a:pPr>
                <a14:m>
                  <m:oMath xmlns:m="http://schemas.openxmlformats.org/officeDocument/2006/math">
                    <m:sSub>
                      <m:sSubPr>
                        <m:ctrlPr>
                          <a:rPr lang="en-US"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𝒃</m:t>
                        </m:r>
                      </m:e>
                      <m:sub>
                        <m:r>
                          <a:rPr lang="en-US" i="1">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m:t>
                    </m:r>
                    <m:d>
                      <m:dPr>
                        <m:begChr m:val="["/>
                        <m:endChr m:val="]"/>
                        <m:ctrlPr>
                          <a:rPr lang="en-US" b="0" i="1" smtClean="0">
                            <a:latin typeface="Cambria Math" panose="02040503050406030204" pitchFamily="18" charset="0"/>
                            <a:ea typeface="Cambria Math" panose="02040503050406030204" pitchFamily="18" charset="0"/>
                          </a:rPr>
                        </m:ctrlPr>
                      </m:dPr>
                      <m:e>
                        <m:m>
                          <m:mPr>
                            <m:mcs>
                              <m:mc>
                                <m:mcPr>
                                  <m:count m:val="1"/>
                                  <m:mcJc m:val="center"/>
                                </m:mcPr>
                              </m:mc>
                            </m:mcs>
                            <m:ctrlPr>
                              <a:rPr lang="en-US" b="0" i="1" smtClean="0">
                                <a:latin typeface="Cambria Math" panose="02040503050406030204" pitchFamily="18" charset="0"/>
                                <a:ea typeface="Cambria Math" panose="02040503050406030204" pitchFamily="18" charset="0"/>
                              </a:rPr>
                            </m:ctrlPr>
                          </m:mPr>
                          <m:mr>
                            <m:e>
                              <m:r>
                                <m:rPr>
                                  <m:brk m:alnAt="7"/>
                                </m:rPr>
                                <a:rPr lang="en-US" b="0" i="1" smtClean="0">
                                  <a:latin typeface="Cambria Math" panose="02040503050406030204" pitchFamily="18" charset="0"/>
                                  <a:ea typeface="Cambria Math" panose="02040503050406030204" pitchFamily="18" charset="0"/>
                                </a:rPr>
                                <m:t>2</m:t>
                              </m:r>
                            </m:e>
                          </m:mr>
                          <m:mr>
                            <m:e>
                              <m:r>
                                <a:rPr lang="en-US" b="0" i="1" smtClean="0">
                                  <a:latin typeface="Cambria Math" panose="02040503050406030204" pitchFamily="18" charset="0"/>
                                  <a:ea typeface="Cambria Math" panose="02040503050406030204" pitchFamily="18" charset="0"/>
                                </a:rPr>
                                <m:t>1</m:t>
                              </m:r>
                            </m:e>
                          </m:mr>
                        </m:m>
                      </m:e>
                    </m:d>
                  </m:oMath>
                </a14:m>
                <a:r>
                  <a:rPr lang="en-US" dirty="0">
                    <a:latin typeface="Arial" panose="020B0604020202020204" pitchFamily="34" charset="0"/>
                    <a:cs typeface="Arial" panose="020B0604020202020204" pitchFamily="34" charset="0"/>
                  </a:rPr>
                  <a:t>, </a:t>
                </a:r>
                <a14:m>
                  <m:oMath xmlns:m="http://schemas.openxmlformats.org/officeDocument/2006/math">
                    <m:sSub>
                      <m:sSubPr>
                        <m:ctrlPr>
                          <a:rPr lang="en-US"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𝒃</m:t>
                        </m:r>
                      </m:e>
                      <m:sub>
                        <m:r>
                          <a:rPr lang="en-US" b="0" i="1" smtClean="0">
                            <a:latin typeface="Cambria Math" panose="02040503050406030204" pitchFamily="18" charset="0"/>
                            <a:ea typeface="Cambria Math" panose="02040503050406030204" pitchFamily="18" charset="0"/>
                          </a:rPr>
                          <m:t>2</m:t>
                        </m:r>
                      </m:sub>
                    </m:sSub>
                    <m:r>
                      <a:rPr lang="en-US" i="1">
                        <a:latin typeface="Cambria Math" panose="02040503050406030204" pitchFamily="18" charset="0"/>
                        <a:ea typeface="Cambria Math" panose="02040503050406030204" pitchFamily="18" charset="0"/>
                      </a:rPr>
                      <m:t>=</m:t>
                    </m:r>
                    <m:d>
                      <m:dPr>
                        <m:begChr m:val="["/>
                        <m:endChr m:val="]"/>
                        <m:ctrlPr>
                          <a:rPr lang="en-US" i="1">
                            <a:latin typeface="Cambria Math" panose="02040503050406030204" pitchFamily="18" charset="0"/>
                            <a:ea typeface="Cambria Math" panose="02040503050406030204" pitchFamily="18" charset="0"/>
                          </a:rPr>
                        </m:ctrlPr>
                      </m:dPr>
                      <m:e>
                        <m:m>
                          <m:mPr>
                            <m:mcs>
                              <m:mc>
                                <m:mcPr>
                                  <m:count m:val="1"/>
                                  <m:mcJc m:val="center"/>
                                </m:mcPr>
                              </m:mc>
                            </m:mcs>
                            <m:ctrlPr>
                              <a:rPr lang="en-US" i="1">
                                <a:latin typeface="Cambria Math" panose="02040503050406030204" pitchFamily="18" charset="0"/>
                                <a:ea typeface="Cambria Math" panose="02040503050406030204" pitchFamily="18" charset="0"/>
                              </a:rPr>
                            </m:ctrlPr>
                          </m:mPr>
                          <m:mr>
                            <m:e>
                              <m:r>
                                <m:rPr>
                                  <m:brk m:alnAt="7"/>
                                </m:rP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1</m:t>
                              </m:r>
                            </m:e>
                          </m:mr>
                          <m:mr>
                            <m:e>
                              <m:r>
                                <a:rPr lang="en-US" b="0" i="1" smtClean="0">
                                  <a:latin typeface="Cambria Math" panose="02040503050406030204" pitchFamily="18" charset="0"/>
                                  <a:ea typeface="Cambria Math" panose="02040503050406030204" pitchFamily="18" charset="0"/>
                                </a:rPr>
                                <m:t>1</m:t>
                              </m:r>
                            </m:e>
                          </m:mr>
                        </m:m>
                      </m:e>
                    </m:d>
                  </m:oMath>
                </a14:m>
                <a:r>
                  <a:rPr lang="en-US" dirty="0">
                    <a:latin typeface="Arial" panose="020B0604020202020204" pitchFamily="34" charset="0"/>
                    <a:cs typeface="Arial" panose="020B0604020202020204" pitchFamily="34" charset="0"/>
                  </a:rPr>
                  <a:t>, </a:t>
                </a:r>
                <a14:m>
                  <m:oMath xmlns:m="http://schemas.openxmlformats.org/officeDocument/2006/math">
                    <m:r>
                      <a:rPr lang="en-US" b="1" i="1">
                        <a:latin typeface="Cambria Math" panose="02040503050406030204" pitchFamily="18" charset="0"/>
                      </a:rPr>
                      <m:t>𝒙</m:t>
                    </m:r>
                    <m:r>
                      <a:rPr lang="en-US" i="1">
                        <a:latin typeface="Cambria Math" panose="02040503050406030204" pitchFamily="18" charset="0"/>
                      </a:rPr>
                      <m:t>=</m:t>
                    </m:r>
                    <m:d>
                      <m:dPr>
                        <m:begChr m:val="["/>
                        <m:endChr m:val="]"/>
                        <m:ctrlPr>
                          <a:rPr lang="en-US" i="1">
                            <a:latin typeface="Cambria Math" panose="02040503050406030204" pitchFamily="18" charset="0"/>
                            <a:ea typeface="Cambria Math" panose="02040503050406030204" pitchFamily="18" charset="0"/>
                          </a:rPr>
                        </m:ctrlPr>
                      </m:dPr>
                      <m:e>
                        <m:m>
                          <m:mPr>
                            <m:mcs>
                              <m:mc>
                                <m:mcPr>
                                  <m:count m:val="1"/>
                                  <m:mcJc m:val="center"/>
                                </m:mcPr>
                              </m:mc>
                            </m:mcs>
                            <m:ctrlPr>
                              <a:rPr lang="en-US" i="1">
                                <a:latin typeface="Cambria Math" panose="02040503050406030204" pitchFamily="18" charset="0"/>
                                <a:ea typeface="Cambria Math" panose="02040503050406030204" pitchFamily="18" charset="0"/>
                              </a:rPr>
                            </m:ctrlPr>
                          </m:mPr>
                          <m:mr>
                            <m:e>
                              <m:r>
                                <a:rPr lang="en-US" b="0" i="1" smtClean="0">
                                  <a:latin typeface="Cambria Math" panose="02040503050406030204" pitchFamily="18" charset="0"/>
                                  <a:ea typeface="Cambria Math" panose="02040503050406030204" pitchFamily="18" charset="0"/>
                                </a:rPr>
                                <m:t>4</m:t>
                              </m:r>
                            </m:e>
                          </m:mr>
                          <m:mr>
                            <m:e>
                              <m:r>
                                <a:rPr lang="en-US" b="0" i="1" smtClean="0">
                                  <a:latin typeface="Cambria Math" panose="02040503050406030204" pitchFamily="18" charset="0"/>
                                </a:rPr>
                                <m:t>5</m:t>
                              </m:r>
                            </m:e>
                          </m:mr>
                        </m:m>
                      </m:e>
                    </m:d>
                  </m:oMath>
                </a14:m>
                <a:r>
                  <a:rPr lang="en-US" dirty="0">
                    <a:latin typeface="Arial" panose="020B0604020202020204" pitchFamily="34" charset="0"/>
                    <a:cs typeface="Arial" panose="020B0604020202020204" pitchFamily="34" charset="0"/>
                  </a:rPr>
                  <a:t> (this is </a:t>
                </a:r>
                <a14:m>
                  <m:oMath xmlns:m="http://schemas.openxmlformats.org/officeDocument/2006/math">
                    <m:r>
                      <a:rPr lang="en-US" b="1" i="1">
                        <a:latin typeface="Cambria Math" panose="02040503050406030204" pitchFamily="18" charset="0"/>
                      </a:rPr>
                      <m:t>𝒙</m:t>
                    </m:r>
                  </m:oMath>
                </a14:m>
                <a:r>
                  <a:rPr lang="en-US" dirty="0">
                    <a:latin typeface="Arial" panose="020B0604020202020204" pitchFamily="34" charset="0"/>
                    <a:cs typeface="Arial" panose="020B0604020202020204" pitchFamily="34" charset="0"/>
                  </a:rPr>
                  <a:t> under the standard basis)</a:t>
                </a:r>
              </a:p>
              <a:p>
                <a:pPr lvl="1">
                  <a:lnSpc>
                    <a:spcPct val="120000"/>
                  </a:lnSpc>
                  <a:buFont typeface="Courier New" panose="02070309020205020404" pitchFamily="49" charset="0"/>
                  <a:buChar char="o"/>
                </a:pPr>
                <a14:m>
                  <m:oMath xmlns:m="http://schemas.openxmlformats.org/officeDocument/2006/math">
                    <m:r>
                      <a:rPr lang="en-US" b="1" i="1" smtClean="0">
                        <a:latin typeface="Cambria Math" panose="02040503050406030204" pitchFamily="18" charset="0"/>
                      </a:rPr>
                      <m:t>𝒙</m:t>
                    </m:r>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𝑐</m:t>
                        </m:r>
                      </m:e>
                      <m:sub>
                        <m:r>
                          <a:rPr lang="en-US" i="1">
                            <a:latin typeface="Cambria Math" panose="02040503050406030204" pitchFamily="18" charset="0"/>
                            <a:ea typeface="Cambria Math" panose="02040503050406030204" pitchFamily="18" charset="0"/>
                          </a:rPr>
                          <m:t>1</m:t>
                        </m:r>
                      </m:sub>
                    </m:sSub>
                    <m:sSub>
                      <m:sSubPr>
                        <m:ctrlPr>
                          <a:rPr lang="en-US" i="1">
                            <a:latin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𝒃</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𝑐</m:t>
                        </m:r>
                      </m:e>
                      <m:sub>
                        <m:r>
                          <a:rPr lang="en-US" b="0" i="1" smtClean="0">
                            <a:latin typeface="Cambria Math" panose="02040503050406030204" pitchFamily="18" charset="0"/>
                            <a:ea typeface="Cambria Math" panose="02040503050406030204" pitchFamily="18" charset="0"/>
                          </a:rPr>
                          <m:t>2</m:t>
                        </m:r>
                      </m:sub>
                    </m:sSub>
                    <m:sSub>
                      <m:sSubPr>
                        <m:ctrlPr>
                          <a:rPr lang="en-US" i="1" smtClean="0">
                            <a:latin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𝒃</m:t>
                        </m:r>
                      </m:e>
                      <m:sub>
                        <m:r>
                          <a:rPr lang="en-US" b="0" i="1" smtClean="0">
                            <a:latin typeface="Cambria Math" panose="02040503050406030204" pitchFamily="18" charset="0"/>
                            <a:ea typeface="Cambria Math" panose="02040503050406030204" pitchFamily="18" charset="0"/>
                          </a:rPr>
                          <m:t>2</m:t>
                        </m:r>
                      </m:sub>
                    </m:sSub>
                    <m:r>
                      <a:rPr lang="en-US" b="0" i="1" smtClean="0">
                        <a:latin typeface="Cambria Math" panose="02040503050406030204" pitchFamily="18" charset="0"/>
                        <a:ea typeface="Cambria Math" panose="02040503050406030204" pitchFamily="18" charset="0"/>
                      </a:rPr>
                      <m:t>=</m:t>
                    </m:r>
                  </m:oMath>
                </a14:m>
                <a:r>
                  <a:rPr lang="en-US" dirty="0">
                    <a:latin typeface="Arial" panose="020B0604020202020204" pitchFamily="34" charset="0"/>
                    <a:cs typeface="Arial" panose="020B0604020202020204" pitchFamily="34" charset="0"/>
                  </a:rPr>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𝑐</m:t>
                        </m:r>
                      </m:e>
                      <m:sub>
                        <m:r>
                          <a:rPr lang="en-US" i="1">
                            <a:latin typeface="Cambria Math" panose="02040503050406030204" pitchFamily="18" charset="0"/>
                            <a:ea typeface="Cambria Math" panose="02040503050406030204" pitchFamily="18" charset="0"/>
                          </a:rPr>
                          <m:t>1</m:t>
                        </m:r>
                      </m:sub>
                    </m:sSub>
                    <m:d>
                      <m:dPr>
                        <m:begChr m:val="["/>
                        <m:endChr m:val="]"/>
                        <m:ctrlPr>
                          <a:rPr lang="en-US" i="1">
                            <a:latin typeface="Cambria Math" panose="02040503050406030204" pitchFamily="18" charset="0"/>
                            <a:ea typeface="Cambria Math" panose="02040503050406030204" pitchFamily="18" charset="0"/>
                          </a:rPr>
                        </m:ctrlPr>
                      </m:dPr>
                      <m:e>
                        <m:m>
                          <m:mPr>
                            <m:mcs>
                              <m:mc>
                                <m:mcPr>
                                  <m:count m:val="1"/>
                                  <m:mcJc m:val="center"/>
                                </m:mcPr>
                              </m:mc>
                            </m:mcs>
                            <m:ctrlPr>
                              <a:rPr lang="en-US" i="1">
                                <a:latin typeface="Cambria Math" panose="02040503050406030204" pitchFamily="18" charset="0"/>
                                <a:ea typeface="Cambria Math" panose="02040503050406030204" pitchFamily="18" charset="0"/>
                              </a:rPr>
                            </m:ctrlPr>
                          </m:mPr>
                          <m:mr>
                            <m:e>
                              <m:r>
                                <m:rPr>
                                  <m:brk m:alnAt="7"/>
                                </m:rPr>
                                <a:rPr lang="en-US" i="1">
                                  <a:latin typeface="Cambria Math" panose="02040503050406030204" pitchFamily="18" charset="0"/>
                                  <a:ea typeface="Cambria Math" panose="02040503050406030204" pitchFamily="18" charset="0"/>
                                </a:rPr>
                                <m:t>2</m:t>
                              </m:r>
                            </m:e>
                          </m:mr>
                          <m:mr>
                            <m:e>
                              <m:r>
                                <a:rPr lang="en-US" i="1">
                                  <a:latin typeface="Cambria Math" panose="02040503050406030204" pitchFamily="18" charset="0"/>
                                  <a:ea typeface="Cambria Math" panose="02040503050406030204" pitchFamily="18" charset="0"/>
                                </a:rPr>
                                <m:t>1</m:t>
                              </m:r>
                            </m:e>
                          </m:mr>
                        </m:m>
                      </m:e>
                    </m:d>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𝑐</m:t>
                        </m:r>
                      </m:e>
                      <m:sub>
                        <m:r>
                          <a:rPr lang="en-US" i="1">
                            <a:latin typeface="Cambria Math" panose="02040503050406030204" pitchFamily="18" charset="0"/>
                            <a:ea typeface="Cambria Math" panose="02040503050406030204" pitchFamily="18" charset="0"/>
                          </a:rPr>
                          <m:t>2</m:t>
                        </m:r>
                      </m:sub>
                    </m:sSub>
                    <m:d>
                      <m:dPr>
                        <m:begChr m:val="["/>
                        <m:endChr m:val="]"/>
                        <m:ctrlPr>
                          <a:rPr lang="en-US" i="1">
                            <a:latin typeface="Cambria Math" panose="02040503050406030204" pitchFamily="18" charset="0"/>
                            <a:ea typeface="Cambria Math" panose="02040503050406030204" pitchFamily="18" charset="0"/>
                          </a:rPr>
                        </m:ctrlPr>
                      </m:dPr>
                      <m:e>
                        <m:m>
                          <m:mPr>
                            <m:mcs>
                              <m:mc>
                                <m:mcPr>
                                  <m:count m:val="1"/>
                                  <m:mcJc m:val="center"/>
                                </m:mcPr>
                              </m:mc>
                            </m:mcs>
                            <m:ctrlPr>
                              <a:rPr lang="en-US" i="1">
                                <a:latin typeface="Cambria Math" panose="02040503050406030204" pitchFamily="18" charset="0"/>
                                <a:ea typeface="Cambria Math" panose="02040503050406030204" pitchFamily="18" charset="0"/>
                              </a:rPr>
                            </m:ctrlPr>
                          </m:mPr>
                          <m:mr>
                            <m:e>
                              <m:r>
                                <m:rPr>
                                  <m:brk m:alnAt="7"/>
                                </m:rP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1</m:t>
                              </m:r>
                            </m:e>
                          </m:mr>
                          <m:mr>
                            <m:e>
                              <m:r>
                                <a:rPr lang="en-US" i="1">
                                  <a:latin typeface="Cambria Math" panose="02040503050406030204" pitchFamily="18" charset="0"/>
                                  <a:ea typeface="Cambria Math" panose="02040503050406030204" pitchFamily="18" charset="0"/>
                                </a:rPr>
                                <m:t>1</m:t>
                              </m:r>
                            </m:e>
                          </m:mr>
                        </m:m>
                      </m:e>
                    </m:d>
                    <m:r>
                      <a:rPr lang="en-US" b="0" i="1" smtClean="0">
                        <a:latin typeface="Cambria Math" panose="02040503050406030204" pitchFamily="18" charset="0"/>
                        <a:ea typeface="Cambria Math" panose="02040503050406030204" pitchFamily="18" charset="0"/>
                      </a:rPr>
                      <m:t>=</m:t>
                    </m:r>
                    <m:d>
                      <m:dPr>
                        <m:begChr m:val="["/>
                        <m:endChr m:val="]"/>
                        <m:ctrlPr>
                          <a:rPr lang="en-US" i="1">
                            <a:latin typeface="Cambria Math" panose="02040503050406030204" pitchFamily="18" charset="0"/>
                            <a:ea typeface="Cambria Math" panose="02040503050406030204" pitchFamily="18" charset="0"/>
                          </a:rPr>
                        </m:ctrlPr>
                      </m:dPr>
                      <m:e>
                        <m:m>
                          <m:mPr>
                            <m:mcs>
                              <m:mc>
                                <m:mcPr>
                                  <m:count m:val="2"/>
                                  <m:mcJc m:val="center"/>
                                </m:mcPr>
                              </m:mc>
                            </m:mcs>
                            <m:ctrlPr>
                              <a:rPr lang="en-US" i="1">
                                <a:latin typeface="Cambria Math" panose="02040503050406030204" pitchFamily="18" charset="0"/>
                                <a:ea typeface="Cambria Math" panose="02040503050406030204" pitchFamily="18" charset="0"/>
                              </a:rPr>
                            </m:ctrlPr>
                          </m:mPr>
                          <m:mr>
                            <m:e>
                              <m:r>
                                <m:rPr>
                                  <m:brk m:alnAt="7"/>
                                </m:rPr>
                                <a:rPr lang="en-US" b="0" i="1" smtClean="0">
                                  <a:latin typeface="Cambria Math" panose="02040503050406030204" pitchFamily="18" charset="0"/>
                                  <a:ea typeface="Cambria Math" panose="02040503050406030204" pitchFamily="18" charset="0"/>
                                </a:rPr>
                                <m:t>2</m:t>
                              </m:r>
                            </m:e>
                            <m:e>
                              <m:r>
                                <a:rPr lang="en-US" b="0" i="1" smtClean="0">
                                  <a:latin typeface="Cambria Math" panose="02040503050406030204" pitchFamily="18" charset="0"/>
                                  <a:ea typeface="Cambria Math" panose="02040503050406030204" pitchFamily="18" charset="0"/>
                                </a:rPr>
                                <m:t>−1</m:t>
                              </m:r>
                            </m:e>
                          </m:mr>
                          <m:mr>
                            <m:e>
                              <m:r>
                                <a:rPr lang="en-US" i="1">
                                  <a:latin typeface="Cambria Math" panose="02040503050406030204" pitchFamily="18" charset="0"/>
                                  <a:ea typeface="Cambria Math" panose="02040503050406030204" pitchFamily="18" charset="0"/>
                                </a:rPr>
                                <m:t>1</m:t>
                              </m:r>
                            </m:e>
                            <m:e>
                              <m:r>
                                <a:rPr lang="en-US" b="0" i="1" smtClean="0">
                                  <a:latin typeface="Cambria Math" panose="02040503050406030204" pitchFamily="18" charset="0"/>
                                  <a:ea typeface="Cambria Math" panose="02040503050406030204" pitchFamily="18" charset="0"/>
                                </a:rPr>
                                <m:t>1</m:t>
                              </m:r>
                            </m:e>
                          </m:mr>
                        </m:m>
                      </m:e>
                    </m:d>
                  </m:oMath>
                </a14:m>
                <a:r>
                  <a:rPr lang="en-US" dirty="0">
                    <a:latin typeface="Arial" panose="020B0604020202020204" pitchFamily="34" charset="0"/>
                    <a:ea typeface="Cambria Math" panose="02040503050406030204" pitchFamily="18" charset="0"/>
                    <a:cs typeface="Arial" panose="020B0604020202020204" pitchFamily="34" charset="0"/>
                  </a:rPr>
                  <a:t> </a:t>
                </a:r>
                <a14:m>
                  <m:oMath xmlns:m="http://schemas.openxmlformats.org/officeDocument/2006/math">
                    <m:d>
                      <m:dPr>
                        <m:begChr m:val="["/>
                        <m:endChr m:val="]"/>
                        <m:ctrlPr>
                          <a:rPr lang="en-US" i="1">
                            <a:latin typeface="Cambria Math" panose="02040503050406030204" pitchFamily="18" charset="0"/>
                            <a:ea typeface="Cambria Math" panose="02040503050406030204" pitchFamily="18" charset="0"/>
                          </a:rPr>
                        </m:ctrlPr>
                      </m:dPr>
                      <m:e>
                        <m:m>
                          <m:mPr>
                            <m:mcs>
                              <m:mc>
                                <m:mcPr>
                                  <m:count m:val="1"/>
                                  <m:mcJc m:val="center"/>
                                </m:mcPr>
                              </m:mc>
                            </m:mcs>
                            <m:ctrlPr>
                              <a:rPr lang="en-US" i="1">
                                <a:latin typeface="Cambria Math" panose="02040503050406030204" pitchFamily="18" charset="0"/>
                                <a:ea typeface="Cambria Math" panose="02040503050406030204" pitchFamily="18" charset="0"/>
                              </a:rPr>
                            </m:ctrlPr>
                          </m:mPr>
                          <m:m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𝑐</m:t>
                                  </m:r>
                                </m:e>
                                <m:sub>
                                  <m:r>
                                    <a:rPr lang="en-US" i="1">
                                      <a:latin typeface="Cambria Math" panose="02040503050406030204" pitchFamily="18" charset="0"/>
                                      <a:ea typeface="Cambria Math" panose="02040503050406030204" pitchFamily="18" charset="0"/>
                                    </a:rPr>
                                    <m:t>1</m:t>
                                  </m:r>
                                </m:sub>
                              </m:sSub>
                            </m:e>
                          </m:mr>
                          <m:m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𝑐</m:t>
                                  </m:r>
                                </m:e>
                                <m:sub>
                                  <m:r>
                                    <a:rPr lang="en-US" b="0" i="1" smtClean="0">
                                      <a:latin typeface="Cambria Math" panose="02040503050406030204" pitchFamily="18" charset="0"/>
                                      <a:ea typeface="Cambria Math" panose="02040503050406030204" pitchFamily="18" charset="0"/>
                                    </a:rPr>
                                    <m:t>2</m:t>
                                  </m:r>
                                </m:sub>
                              </m:sSub>
                            </m:e>
                          </m:mr>
                        </m:m>
                      </m:e>
                    </m:d>
                  </m:oMath>
                </a14:m>
                <a:r>
                  <a:rPr lang="en-US" dirty="0">
                    <a:latin typeface="Arial" panose="020B0604020202020204" pitchFamily="34" charset="0"/>
                    <a:ea typeface="Cambria Math" panose="02040503050406030204" pitchFamily="18" charset="0"/>
                    <a:cs typeface="Arial" panose="020B0604020202020204" pitchFamily="34" charset="0"/>
                  </a:rPr>
                  <a:t>, we can find </a:t>
                </a:r>
                <a14:m>
                  <m:oMath xmlns:m="http://schemas.openxmlformats.org/officeDocument/2006/math">
                    <m:d>
                      <m:dPr>
                        <m:begChr m:val="["/>
                        <m:endChr m:val="]"/>
                        <m:ctrlPr>
                          <a:rPr lang="en-US" i="1">
                            <a:latin typeface="Cambria Math" panose="02040503050406030204" pitchFamily="18" charset="0"/>
                            <a:ea typeface="Cambria Math" panose="02040503050406030204" pitchFamily="18" charset="0"/>
                          </a:rPr>
                        </m:ctrlPr>
                      </m:dPr>
                      <m:e>
                        <m:m>
                          <m:mPr>
                            <m:mcs>
                              <m:mc>
                                <m:mcPr>
                                  <m:count m:val="1"/>
                                  <m:mcJc m:val="center"/>
                                </m:mcPr>
                              </m:mc>
                            </m:mcs>
                            <m:ctrlPr>
                              <a:rPr lang="en-US" i="1">
                                <a:latin typeface="Cambria Math" panose="02040503050406030204" pitchFamily="18" charset="0"/>
                                <a:ea typeface="Cambria Math" panose="02040503050406030204" pitchFamily="18" charset="0"/>
                              </a:rPr>
                            </m:ctrlPr>
                          </m:mPr>
                          <m:m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𝑐</m:t>
                                  </m:r>
                                </m:e>
                                <m:sub>
                                  <m:r>
                                    <a:rPr lang="en-US" i="1">
                                      <a:latin typeface="Cambria Math" panose="02040503050406030204" pitchFamily="18" charset="0"/>
                                      <a:ea typeface="Cambria Math" panose="02040503050406030204" pitchFamily="18" charset="0"/>
                                    </a:rPr>
                                    <m:t>1</m:t>
                                  </m:r>
                                </m:sub>
                              </m:sSub>
                            </m:e>
                          </m:mr>
                          <m:m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𝑐</m:t>
                                  </m:r>
                                </m:e>
                                <m:sub>
                                  <m:r>
                                    <a:rPr lang="en-US" i="1">
                                      <a:latin typeface="Cambria Math" panose="02040503050406030204" pitchFamily="18" charset="0"/>
                                      <a:ea typeface="Cambria Math" panose="02040503050406030204" pitchFamily="18" charset="0"/>
                                    </a:rPr>
                                    <m:t>2</m:t>
                                  </m:r>
                                </m:sub>
                              </m:sSub>
                            </m:e>
                          </m:mr>
                        </m:m>
                      </m:e>
                    </m:d>
                  </m:oMath>
                </a14:m>
                <a:r>
                  <a:rPr lang="en-US" dirty="0">
                    <a:latin typeface="Arial" panose="020B0604020202020204" pitchFamily="34" charset="0"/>
                    <a:ea typeface="Cambria Math" panose="02040503050406030204" pitchFamily="18" charset="0"/>
                    <a:cs typeface="Arial" panose="020B0604020202020204" pitchFamily="34" charset="0"/>
                  </a:rPr>
                  <a:t> from the system equation: </a:t>
                </a:r>
                <a14:m>
                  <m:oMath xmlns:m="http://schemas.openxmlformats.org/officeDocument/2006/math">
                    <m:d>
                      <m:dPr>
                        <m:begChr m:val="["/>
                        <m:endChr m:val="]"/>
                        <m:ctrlPr>
                          <a:rPr lang="en-US" i="1">
                            <a:latin typeface="Cambria Math" panose="02040503050406030204" pitchFamily="18" charset="0"/>
                            <a:ea typeface="Cambria Math" panose="02040503050406030204" pitchFamily="18" charset="0"/>
                          </a:rPr>
                        </m:ctrlPr>
                      </m:dPr>
                      <m:e>
                        <m:m>
                          <m:mPr>
                            <m:mcs>
                              <m:mc>
                                <m:mcPr>
                                  <m:count m:val="2"/>
                                  <m:mcJc m:val="center"/>
                                </m:mcPr>
                              </m:mc>
                            </m:mcs>
                            <m:ctrlPr>
                              <a:rPr lang="en-US" i="1">
                                <a:latin typeface="Cambria Math" panose="02040503050406030204" pitchFamily="18" charset="0"/>
                                <a:ea typeface="Cambria Math" panose="02040503050406030204" pitchFamily="18" charset="0"/>
                              </a:rPr>
                            </m:ctrlPr>
                          </m:mPr>
                          <m:mr>
                            <m:e>
                              <m:r>
                                <m:rPr>
                                  <m:brk m:alnAt="7"/>
                                </m:rPr>
                                <a:rPr lang="en-US" i="1">
                                  <a:latin typeface="Cambria Math" panose="02040503050406030204" pitchFamily="18" charset="0"/>
                                  <a:ea typeface="Cambria Math" panose="02040503050406030204" pitchFamily="18" charset="0"/>
                                </a:rPr>
                                <m:t>2</m:t>
                              </m:r>
                            </m:e>
                            <m:e>
                              <m:r>
                                <a:rPr lang="en-US" i="1">
                                  <a:latin typeface="Cambria Math" panose="02040503050406030204" pitchFamily="18" charset="0"/>
                                  <a:ea typeface="Cambria Math" panose="02040503050406030204" pitchFamily="18" charset="0"/>
                                </a:rPr>
                                <m:t>−1</m:t>
                              </m:r>
                            </m:e>
                          </m:mr>
                          <m:mr>
                            <m:e>
                              <m:r>
                                <a:rPr lang="en-US" i="1">
                                  <a:latin typeface="Cambria Math" panose="02040503050406030204" pitchFamily="18" charset="0"/>
                                  <a:ea typeface="Cambria Math" panose="02040503050406030204" pitchFamily="18" charset="0"/>
                                </a:rPr>
                                <m:t>1</m:t>
                              </m:r>
                            </m:e>
                            <m:e>
                              <m:r>
                                <a:rPr lang="en-US" i="1">
                                  <a:latin typeface="Cambria Math" panose="02040503050406030204" pitchFamily="18" charset="0"/>
                                  <a:ea typeface="Cambria Math" panose="02040503050406030204" pitchFamily="18" charset="0"/>
                                </a:rPr>
                                <m:t>1</m:t>
                              </m:r>
                            </m:e>
                          </m:mr>
                        </m:m>
                      </m:e>
                    </m:d>
                  </m:oMath>
                </a14:m>
                <a:r>
                  <a:rPr lang="en-US" dirty="0">
                    <a:latin typeface="Arial" panose="020B0604020202020204" pitchFamily="34" charset="0"/>
                    <a:ea typeface="Cambria Math" panose="02040503050406030204" pitchFamily="18" charset="0"/>
                    <a:cs typeface="Arial" panose="020B0604020202020204" pitchFamily="34" charset="0"/>
                  </a:rPr>
                  <a:t> </a:t>
                </a:r>
                <a14:m>
                  <m:oMath xmlns:m="http://schemas.openxmlformats.org/officeDocument/2006/math">
                    <m:d>
                      <m:dPr>
                        <m:begChr m:val="["/>
                        <m:endChr m:val="]"/>
                        <m:ctrlPr>
                          <a:rPr lang="en-US" i="1">
                            <a:latin typeface="Cambria Math" panose="02040503050406030204" pitchFamily="18" charset="0"/>
                            <a:ea typeface="Cambria Math" panose="02040503050406030204" pitchFamily="18" charset="0"/>
                          </a:rPr>
                        </m:ctrlPr>
                      </m:dPr>
                      <m:e>
                        <m:m>
                          <m:mPr>
                            <m:mcs>
                              <m:mc>
                                <m:mcPr>
                                  <m:count m:val="1"/>
                                  <m:mcJc m:val="center"/>
                                </m:mcPr>
                              </m:mc>
                            </m:mcs>
                            <m:ctrlPr>
                              <a:rPr lang="en-US" i="1">
                                <a:latin typeface="Cambria Math" panose="02040503050406030204" pitchFamily="18" charset="0"/>
                                <a:ea typeface="Cambria Math" panose="02040503050406030204" pitchFamily="18" charset="0"/>
                              </a:rPr>
                            </m:ctrlPr>
                          </m:mPr>
                          <m:m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𝑐</m:t>
                                  </m:r>
                                </m:e>
                                <m:sub>
                                  <m:r>
                                    <a:rPr lang="en-US" i="1">
                                      <a:latin typeface="Cambria Math" panose="02040503050406030204" pitchFamily="18" charset="0"/>
                                      <a:ea typeface="Cambria Math" panose="02040503050406030204" pitchFamily="18" charset="0"/>
                                    </a:rPr>
                                    <m:t>1</m:t>
                                  </m:r>
                                </m:sub>
                              </m:sSub>
                            </m:e>
                          </m:mr>
                          <m:m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𝑐</m:t>
                                  </m:r>
                                </m:e>
                                <m:sub>
                                  <m:r>
                                    <a:rPr lang="en-US" i="1">
                                      <a:latin typeface="Cambria Math" panose="02040503050406030204" pitchFamily="18" charset="0"/>
                                      <a:ea typeface="Cambria Math" panose="02040503050406030204" pitchFamily="18" charset="0"/>
                                    </a:rPr>
                                    <m:t>2</m:t>
                                  </m:r>
                                </m:sub>
                              </m:sSub>
                            </m:e>
                          </m:mr>
                        </m:m>
                      </m:e>
                    </m:d>
                    <m:r>
                      <a:rPr lang="en-US" b="0" i="1" smtClean="0">
                        <a:latin typeface="Cambria Math" panose="02040503050406030204" pitchFamily="18" charset="0"/>
                        <a:ea typeface="Cambria Math" panose="02040503050406030204" pitchFamily="18" charset="0"/>
                      </a:rPr>
                      <m:t>=</m:t>
                    </m:r>
                  </m:oMath>
                </a14:m>
                <a:r>
                  <a:rPr lang="en-US" dirty="0">
                    <a:latin typeface="Arial" panose="020B0604020202020204" pitchFamily="34" charset="0"/>
                    <a:ea typeface="Cambria Math" panose="02040503050406030204" pitchFamily="18" charset="0"/>
                    <a:cs typeface="Arial" panose="020B0604020202020204" pitchFamily="34" charset="0"/>
                  </a:rPr>
                  <a:t> </a:t>
                </a:r>
                <a14:m>
                  <m:oMath xmlns:m="http://schemas.openxmlformats.org/officeDocument/2006/math">
                    <m:d>
                      <m:dPr>
                        <m:begChr m:val="["/>
                        <m:endChr m:val="]"/>
                        <m:ctrlPr>
                          <a:rPr lang="en-US" i="1">
                            <a:latin typeface="Cambria Math" panose="02040503050406030204" pitchFamily="18" charset="0"/>
                            <a:ea typeface="Cambria Math" panose="02040503050406030204" pitchFamily="18" charset="0"/>
                          </a:rPr>
                        </m:ctrlPr>
                      </m:dPr>
                      <m:e>
                        <m:m>
                          <m:mPr>
                            <m:mcs>
                              <m:mc>
                                <m:mcPr>
                                  <m:count m:val="1"/>
                                  <m:mcJc m:val="center"/>
                                </m:mcPr>
                              </m:mc>
                            </m:mcs>
                            <m:ctrlPr>
                              <a:rPr lang="en-US" i="1">
                                <a:latin typeface="Cambria Math" panose="02040503050406030204" pitchFamily="18" charset="0"/>
                                <a:ea typeface="Cambria Math" panose="02040503050406030204" pitchFamily="18" charset="0"/>
                              </a:rPr>
                            </m:ctrlPr>
                          </m:mPr>
                          <m:mr>
                            <m:e>
                              <m:r>
                                <a:rPr lang="en-US" i="1">
                                  <a:latin typeface="Cambria Math" panose="02040503050406030204" pitchFamily="18" charset="0"/>
                                  <a:ea typeface="Cambria Math" panose="02040503050406030204" pitchFamily="18" charset="0"/>
                                </a:rPr>
                                <m:t>4</m:t>
                              </m:r>
                            </m:e>
                          </m:mr>
                          <m:mr>
                            <m:e>
                              <m:r>
                                <a:rPr lang="en-US" i="1">
                                  <a:latin typeface="Cambria Math" panose="02040503050406030204" pitchFamily="18" charset="0"/>
                                </a:rPr>
                                <m:t>5</m:t>
                              </m:r>
                            </m:e>
                          </m:mr>
                        </m:m>
                      </m:e>
                    </m:d>
                  </m:oMath>
                </a14:m>
                <a:r>
                  <a:rPr lang="en-US" dirty="0">
                    <a:latin typeface="Arial" panose="020B0604020202020204" pitchFamily="34" charset="0"/>
                    <a:ea typeface="Cambria Math" panose="02040503050406030204" pitchFamily="18" charset="0"/>
                    <a:cs typeface="Arial" panose="020B0604020202020204" pitchFamily="34" charset="0"/>
                  </a:rPr>
                  <a:t>   </a:t>
                </a:r>
              </a:p>
              <a:p>
                <a:pPr lvl="1">
                  <a:lnSpc>
                    <a:spcPct val="120000"/>
                  </a:lnSpc>
                  <a:buFont typeface="Courier New" panose="02070309020205020404" pitchFamily="49" charset="0"/>
                  <a:buChar char="o"/>
                </a:pPr>
                <a:r>
                  <a:rPr lang="en-US" dirty="0">
                    <a:latin typeface="Arial" panose="020B0604020202020204" pitchFamily="34" charset="0"/>
                    <a:ea typeface="Cambria Math" panose="02040503050406030204" pitchFamily="18" charset="0"/>
                    <a:cs typeface="Arial" panose="020B0604020202020204" pitchFamily="34" charset="0"/>
                  </a:rPr>
                  <a:t>Using row operation, </a:t>
                </a:r>
                <a:r>
                  <a:rPr lang="en-US" dirty="0">
                    <a:latin typeface="Arial" panose="020B0604020202020204" pitchFamily="34" charset="0"/>
                    <a:ea typeface="Cambria Math" panose="02040503050406030204" pitchFamily="18" charset="0"/>
                    <a:cs typeface="Arial" panose="020B0604020202020204" pitchFamily="34" charset="0"/>
                    <a:sym typeface="Wingdings" pitchFamily="2" charset="2"/>
                  </a:rPr>
                  <a:t>we have </a:t>
                </a:r>
                <a14:m>
                  <m:oMath xmlns:m="http://schemas.openxmlformats.org/officeDocument/2006/math">
                    <m:d>
                      <m:dPr>
                        <m:begChr m:val="["/>
                        <m:endChr m:val="]"/>
                        <m:ctrlPr>
                          <a:rPr lang="en-US" i="1">
                            <a:latin typeface="Cambria Math" panose="02040503050406030204" pitchFamily="18" charset="0"/>
                            <a:ea typeface="Cambria Math" panose="02040503050406030204" pitchFamily="18" charset="0"/>
                          </a:rPr>
                        </m:ctrlPr>
                      </m:dPr>
                      <m:e>
                        <m:m>
                          <m:mPr>
                            <m:mcs>
                              <m:mc>
                                <m:mcPr>
                                  <m:count m:val="3"/>
                                  <m:mcJc m:val="center"/>
                                </m:mcPr>
                              </m:mc>
                            </m:mcs>
                            <m:ctrlPr>
                              <a:rPr lang="en-US" i="1">
                                <a:latin typeface="Cambria Math" panose="02040503050406030204" pitchFamily="18" charset="0"/>
                                <a:ea typeface="Cambria Math" panose="02040503050406030204" pitchFamily="18" charset="0"/>
                              </a:rPr>
                            </m:ctrlPr>
                          </m:mPr>
                          <m:mr>
                            <m:e>
                              <m:r>
                                <a:rPr lang="en-US" b="0" i="1" smtClean="0">
                                  <a:latin typeface="Cambria Math" panose="02040503050406030204" pitchFamily="18" charset="0"/>
                                  <a:ea typeface="Cambria Math" panose="02040503050406030204" pitchFamily="18" charset="0"/>
                                </a:rPr>
                                <m:t>2</m:t>
                              </m:r>
                            </m:e>
                            <m:e>
                              <m:r>
                                <a:rPr lang="en-US" b="0" i="1" smtClean="0">
                                  <a:latin typeface="Cambria Math" panose="02040503050406030204" pitchFamily="18" charset="0"/>
                                  <a:ea typeface="Cambria Math" panose="02040503050406030204" pitchFamily="18" charset="0"/>
                                </a:rPr>
                                <m:t>−1</m:t>
                              </m:r>
                            </m:e>
                            <m:e>
                              <m:r>
                                <a:rPr lang="en-US" b="0" i="1" smtClean="0">
                                  <a:latin typeface="Cambria Math" panose="02040503050406030204" pitchFamily="18" charset="0"/>
                                  <a:ea typeface="Cambria Math" panose="02040503050406030204" pitchFamily="18" charset="0"/>
                                </a:rPr>
                                <m:t>4</m:t>
                              </m:r>
                            </m:e>
                          </m:mr>
                          <m:mr>
                            <m:e>
                              <m:r>
                                <a:rPr lang="en-US" b="0" i="1" smtClean="0">
                                  <a:latin typeface="Cambria Math" panose="02040503050406030204" pitchFamily="18" charset="0"/>
                                  <a:ea typeface="Cambria Math" panose="02040503050406030204" pitchFamily="18" charset="0"/>
                                </a:rPr>
                                <m:t>1</m:t>
                              </m:r>
                            </m:e>
                            <m:e>
                              <m:r>
                                <a:rPr lang="en-US" b="0" i="1" smtClean="0">
                                  <a:latin typeface="Cambria Math" panose="02040503050406030204" pitchFamily="18" charset="0"/>
                                  <a:ea typeface="Cambria Math" panose="02040503050406030204" pitchFamily="18" charset="0"/>
                                </a:rPr>
                                <m:t>1</m:t>
                              </m:r>
                            </m:e>
                            <m:e>
                              <m:r>
                                <a:rPr lang="en-US" b="0" i="1" smtClean="0">
                                  <a:latin typeface="Cambria Math" panose="02040503050406030204" pitchFamily="18" charset="0"/>
                                  <a:ea typeface="Cambria Math" panose="02040503050406030204" pitchFamily="18" charset="0"/>
                                </a:rPr>
                                <m:t>5</m:t>
                              </m:r>
                            </m:e>
                          </m:mr>
                        </m:m>
                      </m:e>
                    </m:d>
                  </m:oMath>
                </a14:m>
                <a:r>
                  <a:rPr lang="en-US" dirty="0">
                    <a:latin typeface="Arial" panose="020B0604020202020204" pitchFamily="34" charset="0"/>
                    <a:ea typeface="Cambria Math" panose="02040503050406030204" pitchFamily="18" charset="0"/>
                    <a:cs typeface="Arial" panose="020B0604020202020204" pitchFamily="34" charset="0"/>
                  </a:rPr>
                  <a:t> ~ </a:t>
                </a:r>
                <a14:m>
                  <m:oMath xmlns:m="http://schemas.openxmlformats.org/officeDocument/2006/math">
                    <m:d>
                      <m:dPr>
                        <m:begChr m:val="["/>
                        <m:endChr m:val="]"/>
                        <m:ctrlPr>
                          <a:rPr lang="en-US" i="1">
                            <a:latin typeface="Cambria Math" panose="02040503050406030204" pitchFamily="18" charset="0"/>
                            <a:ea typeface="Cambria Math" panose="02040503050406030204" pitchFamily="18" charset="0"/>
                          </a:rPr>
                        </m:ctrlPr>
                      </m:dPr>
                      <m:e>
                        <m:m>
                          <m:mPr>
                            <m:mcs>
                              <m:mc>
                                <m:mcPr>
                                  <m:count m:val="3"/>
                                  <m:mcJc m:val="center"/>
                                </m:mcPr>
                              </m:mc>
                            </m:mcs>
                            <m:ctrlPr>
                              <a:rPr lang="en-US" i="1">
                                <a:latin typeface="Cambria Math" panose="02040503050406030204" pitchFamily="18" charset="0"/>
                                <a:ea typeface="Cambria Math" panose="02040503050406030204" pitchFamily="18" charset="0"/>
                              </a:rPr>
                            </m:ctrlPr>
                          </m:mPr>
                          <m:mr>
                            <m:e>
                              <m:r>
                                <a:rPr lang="en-US" i="1">
                                  <a:latin typeface="Cambria Math" panose="02040503050406030204" pitchFamily="18" charset="0"/>
                                  <a:ea typeface="Cambria Math" panose="02040503050406030204" pitchFamily="18" charset="0"/>
                                </a:rPr>
                                <m:t>2</m:t>
                              </m:r>
                            </m:e>
                            <m:e>
                              <m:r>
                                <a:rPr lang="en-US" b="0" i="1" smtClean="0">
                                  <a:latin typeface="Cambria Math" panose="02040503050406030204" pitchFamily="18" charset="0"/>
                                  <a:ea typeface="Cambria Math" panose="02040503050406030204" pitchFamily="18" charset="0"/>
                                </a:rPr>
                                <m:t>0</m:t>
                              </m:r>
                            </m:e>
                            <m:e>
                              <m:r>
                                <a:rPr lang="en-US" b="0" i="1" smtClean="0">
                                  <a:latin typeface="Cambria Math" panose="02040503050406030204" pitchFamily="18" charset="0"/>
                                  <a:ea typeface="Cambria Math" panose="02040503050406030204" pitchFamily="18" charset="0"/>
                                </a:rPr>
                                <m:t>6</m:t>
                              </m:r>
                            </m:e>
                          </m:mr>
                          <m:mr>
                            <m:e>
                              <m:r>
                                <a:rPr lang="en-US" b="0" i="1" smtClean="0">
                                  <a:latin typeface="Cambria Math" panose="02040503050406030204" pitchFamily="18" charset="0"/>
                                  <a:ea typeface="Cambria Math" panose="02040503050406030204" pitchFamily="18" charset="0"/>
                                </a:rPr>
                                <m:t>0</m:t>
                              </m:r>
                            </m:e>
                            <m:e>
                              <m:r>
                                <a:rPr lang="en-US" i="1">
                                  <a:latin typeface="Cambria Math" panose="02040503050406030204" pitchFamily="18" charset="0"/>
                                  <a:ea typeface="Cambria Math" panose="02040503050406030204" pitchFamily="18" charset="0"/>
                                </a:rPr>
                                <m:t>1</m:t>
                              </m:r>
                            </m:e>
                            <m:e>
                              <m:r>
                                <a:rPr lang="en-US" b="0" i="1" smtClean="0">
                                  <a:latin typeface="Cambria Math" panose="02040503050406030204" pitchFamily="18" charset="0"/>
                                  <a:ea typeface="Cambria Math" panose="02040503050406030204" pitchFamily="18" charset="0"/>
                                </a:rPr>
                                <m:t>2</m:t>
                              </m:r>
                            </m:e>
                          </m:mr>
                        </m:m>
                      </m:e>
                    </m:d>
                  </m:oMath>
                </a14:m>
                <a:r>
                  <a:rPr lang="en-US" dirty="0">
                    <a:latin typeface="Arial" panose="020B0604020202020204" pitchFamily="34" charset="0"/>
                    <a:ea typeface="Cambria Math" panose="02040503050406030204" pitchFamily="18" charset="0"/>
                    <a:cs typeface="Arial" panose="020B0604020202020204" pitchFamily="34" charset="0"/>
                  </a:rPr>
                  <a:t>  </a:t>
                </a:r>
                <a:r>
                  <a:rPr lang="en-US" dirty="0">
                    <a:latin typeface="Arial" panose="020B0604020202020204" pitchFamily="34" charset="0"/>
                    <a:ea typeface="Cambria Math" panose="02040503050406030204" pitchFamily="18" charset="0"/>
                    <a:cs typeface="Arial" panose="020B0604020202020204" pitchFamily="34" charset="0"/>
                    <a:sym typeface="Wingdings" pitchFamily="2" charset="2"/>
                  </a:rPr>
                  <a:t> </a:t>
                </a:r>
                <a14:m>
                  <m:oMath xmlns:m="http://schemas.openxmlformats.org/officeDocument/2006/math">
                    <m:d>
                      <m:dPr>
                        <m:begChr m:val="["/>
                        <m:endChr m:val="]"/>
                        <m:ctrlPr>
                          <a:rPr lang="en-US" i="1">
                            <a:latin typeface="Cambria Math" panose="02040503050406030204" pitchFamily="18" charset="0"/>
                            <a:ea typeface="Cambria Math" panose="02040503050406030204" pitchFamily="18" charset="0"/>
                          </a:rPr>
                        </m:ctrlPr>
                      </m:dPr>
                      <m:e>
                        <m:m>
                          <m:mPr>
                            <m:mcs>
                              <m:mc>
                                <m:mcPr>
                                  <m:count m:val="1"/>
                                  <m:mcJc m:val="center"/>
                                </m:mcPr>
                              </m:mc>
                            </m:mcs>
                            <m:ctrlPr>
                              <a:rPr lang="en-US" i="1">
                                <a:latin typeface="Cambria Math" panose="02040503050406030204" pitchFamily="18" charset="0"/>
                                <a:ea typeface="Cambria Math" panose="02040503050406030204" pitchFamily="18" charset="0"/>
                              </a:rPr>
                            </m:ctrlPr>
                          </m:mPr>
                          <m:m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𝑐</m:t>
                                  </m:r>
                                </m:e>
                                <m:sub>
                                  <m:r>
                                    <a:rPr lang="en-US" i="1">
                                      <a:latin typeface="Cambria Math" panose="02040503050406030204" pitchFamily="18" charset="0"/>
                                      <a:ea typeface="Cambria Math" panose="02040503050406030204" pitchFamily="18" charset="0"/>
                                    </a:rPr>
                                    <m:t>1</m:t>
                                  </m:r>
                                </m:sub>
                              </m:sSub>
                            </m:e>
                          </m:mr>
                          <m:m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𝑐</m:t>
                                  </m:r>
                                </m:e>
                                <m:sub>
                                  <m:r>
                                    <a:rPr lang="en-US" i="1">
                                      <a:latin typeface="Cambria Math" panose="02040503050406030204" pitchFamily="18" charset="0"/>
                                      <a:ea typeface="Cambria Math" panose="02040503050406030204" pitchFamily="18" charset="0"/>
                                    </a:rPr>
                                    <m:t>2</m:t>
                                  </m:r>
                                </m:sub>
                              </m:sSub>
                            </m:e>
                          </m:mr>
                        </m:m>
                      </m:e>
                    </m:d>
                    <m:r>
                      <a:rPr lang="en-US" b="0" i="1" smtClean="0">
                        <a:latin typeface="Cambria Math" panose="02040503050406030204" pitchFamily="18" charset="0"/>
                        <a:ea typeface="Cambria Math" panose="02040503050406030204" pitchFamily="18" charset="0"/>
                      </a:rPr>
                      <m:t>=</m:t>
                    </m:r>
                    <m:d>
                      <m:dPr>
                        <m:begChr m:val="["/>
                        <m:endChr m:val="]"/>
                        <m:ctrlPr>
                          <a:rPr lang="en-US" i="1">
                            <a:latin typeface="Cambria Math" panose="02040503050406030204" pitchFamily="18" charset="0"/>
                            <a:ea typeface="Cambria Math" panose="02040503050406030204" pitchFamily="18" charset="0"/>
                          </a:rPr>
                        </m:ctrlPr>
                      </m:dPr>
                      <m:e>
                        <m:m>
                          <m:mPr>
                            <m:mcs>
                              <m:mc>
                                <m:mcPr>
                                  <m:count m:val="1"/>
                                  <m:mcJc m:val="center"/>
                                </m:mcPr>
                              </m:mc>
                            </m:mcs>
                            <m:ctrlPr>
                              <a:rPr lang="en-US" i="1">
                                <a:latin typeface="Cambria Math" panose="02040503050406030204" pitchFamily="18" charset="0"/>
                                <a:ea typeface="Cambria Math" panose="02040503050406030204" pitchFamily="18" charset="0"/>
                              </a:rPr>
                            </m:ctrlPr>
                          </m:mPr>
                          <m:mr>
                            <m:e>
                              <m:r>
                                <a:rPr lang="en-US" b="0" i="1" smtClean="0">
                                  <a:latin typeface="Cambria Math" panose="02040503050406030204" pitchFamily="18" charset="0"/>
                                </a:rPr>
                                <m:t>3</m:t>
                              </m:r>
                            </m:e>
                          </m:mr>
                          <m:mr>
                            <m:e>
                              <m:r>
                                <a:rPr lang="en-US" b="0" i="1" smtClean="0">
                                  <a:latin typeface="Cambria Math" panose="02040503050406030204" pitchFamily="18" charset="0"/>
                                </a:rPr>
                                <m:t>2</m:t>
                              </m:r>
                            </m:e>
                          </m:mr>
                        </m:m>
                      </m:e>
                    </m:d>
                  </m:oMath>
                </a14:m>
                <a:r>
                  <a:rPr lang="en-US" dirty="0">
                    <a:latin typeface="Arial" panose="020B0604020202020204" pitchFamily="34" charset="0"/>
                    <a:ea typeface="Cambria Math" panose="02040503050406030204" pitchFamily="18" charset="0"/>
                    <a:cs typeface="Arial" panose="020B0604020202020204" pitchFamily="34" charset="0"/>
                  </a:rPr>
                  <a:t> </a:t>
                </a:r>
                <a:r>
                  <a:rPr lang="en-US" dirty="0">
                    <a:latin typeface="Arial" panose="020B0604020202020204" pitchFamily="34" charset="0"/>
                    <a:cs typeface="Arial" panose="020B0604020202020204" pitchFamily="34" charset="0"/>
                  </a:rPr>
                  <a:t>(this is </a:t>
                </a:r>
                <a14:m>
                  <m:oMath xmlns:m="http://schemas.openxmlformats.org/officeDocument/2006/math">
                    <m:r>
                      <a:rPr lang="en-US" b="1" i="1">
                        <a:latin typeface="Cambria Math" panose="02040503050406030204" pitchFamily="18" charset="0"/>
                      </a:rPr>
                      <m:t>𝒙</m:t>
                    </m:r>
                  </m:oMath>
                </a14:m>
                <a:r>
                  <a:rPr lang="en-US" dirty="0">
                    <a:latin typeface="Arial" panose="020B0604020202020204" pitchFamily="34" charset="0"/>
                    <a:cs typeface="Arial" panose="020B0604020202020204" pitchFamily="34" charset="0"/>
                  </a:rPr>
                  <a:t> under the new basis)</a:t>
                </a:r>
                <a:endParaRPr lang="en-US" dirty="0">
                  <a:latin typeface="Arial" panose="020B0604020202020204" pitchFamily="34" charset="0"/>
                  <a:ea typeface="Cambria Math" panose="02040503050406030204" pitchFamily="18" charset="0"/>
                  <a:cs typeface="Arial" panose="020B0604020202020204" pitchFamily="34" charset="0"/>
                </a:endParaRPr>
              </a:p>
              <a:p>
                <a:pPr lvl="1">
                  <a:lnSpc>
                    <a:spcPct val="120000"/>
                  </a:lnSpc>
                  <a:buFont typeface="Courier New" panose="02070309020205020404" pitchFamily="49" charset="0"/>
                  <a:buChar char="o"/>
                </a:pPr>
                <a:endParaRPr lang="en-US" dirty="0">
                  <a:latin typeface="Arial" panose="020B0604020202020204" pitchFamily="34" charset="0"/>
                  <a:cs typeface="Arial" panose="020B0604020202020204" pitchFamily="34" charset="0"/>
                </a:endParaRPr>
              </a:p>
            </p:txBody>
          </p:sp>
        </mc:Choice>
        <mc:Fallback xmlns="">
          <p:sp>
            <p:nvSpPr>
              <p:cNvPr id="3" name="Content Placeholder 2">
                <a:extLst>
                  <a:ext uri="{FF2B5EF4-FFF2-40B4-BE49-F238E27FC236}">
                    <a16:creationId xmlns:a16="http://schemas.microsoft.com/office/drawing/2014/main" id="{133EB534-2DB1-3941-7D5C-F362911F496D}"/>
                  </a:ext>
                </a:extLst>
              </p:cNvPr>
              <p:cNvSpPr>
                <a:spLocks noGrp="1" noRot="1" noChangeAspect="1" noMove="1" noResize="1" noEditPoints="1" noAdjustHandles="1" noChangeArrowheads="1" noChangeShapeType="1" noTextEdit="1"/>
              </p:cNvSpPr>
              <p:nvPr>
                <p:ph idx="1"/>
              </p:nvPr>
            </p:nvSpPr>
            <p:spPr>
              <a:xfrm>
                <a:off x="838200" y="1516866"/>
                <a:ext cx="10515600" cy="4839483"/>
              </a:xfrm>
              <a:blipFill>
                <a:blip r:embed="rId2"/>
                <a:stretch>
                  <a:fillRect l="-603" t="-785"/>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8735A011-2C11-A469-41D1-6E93FFEDE399}"/>
              </a:ext>
            </a:extLst>
          </p:cNvPr>
          <p:cNvSpPr>
            <a:spLocks noGrp="1"/>
          </p:cNvSpPr>
          <p:nvPr>
            <p:ph type="sldNum" sz="quarter" idx="12"/>
          </p:nvPr>
        </p:nvSpPr>
        <p:spPr/>
        <p:txBody>
          <a:bodyPr/>
          <a:lstStyle/>
          <a:p>
            <a:fld id="{753F1077-7B91-4D11-8473-7F9D495CD0E2}" type="slidenum">
              <a:rPr lang="en-SG" smtClean="0"/>
              <a:t>26</a:t>
            </a:fld>
            <a:endParaRPr lang="en-SG"/>
          </a:p>
        </p:txBody>
      </p:sp>
      <p:pic>
        <p:nvPicPr>
          <p:cNvPr id="5" name="Picture 4">
            <a:extLst>
              <a:ext uri="{FF2B5EF4-FFF2-40B4-BE49-F238E27FC236}">
                <a16:creationId xmlns:a16="http://schemas.microsoft.com/office/drawing/2014/main" id="{E8EF55BD-483E-4D28-BD16-F5D6B4AFF87A}"/>
              </a:ext>
            </a:extLst>
          </p:cNvPr>
          <p:cNvPicPr>
            <a:picLocks noChangeAspect="1"/>
          </p:cNvPicPr>
          <p:nvPr/>
        </p:nvPicPr>
        <p:blipFill>
          <a:blip r:embed="rId3"/>
          <a:stretch>
            <a:fillRect/>
          </a:stretch>
        </p:blipFill>
        <p:spPr>
          <a:xfrm>
            <a:off x="8419780" y="1643642"/>
            <a:ext cx="2095819" cy="2292965"/>
          </a:xfrm>
          <a:prstGeom prst="rect">
            <a:avLst/>
          </a:prstGeom>
        </p:spPr>
      </p:pic>
    </p:spTree>
    <p:extLst>
      <p:ext uri="{BB962C8B-B14F-4D97-AF65-F5344CB8AC3E}">
        <p14:creationId xmlns:p14="http://schemas.microsoft.com/office/powerpoint/2010/main" val="42434669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346947-5969-7697-0B1E-345846FE83EE}"/>
              </a:ext>
            </a:extLst>
          </p:cNvPr>
          <p:cNvSpPr>
            <a:spLocks noGrp="1"/>
          </p:cNvSpPr>
          <p:nvPr>
            <p:ph type="title"/>
          </p:nvPr>
        </p:nvSpPr>
        <p:spPr/>
        <p:txBody>
          <a:bodyPr/>
          <a:lstStyle/>
          <a:p>
            <a:r>
              <a:rPr lang="en-US" sz="4400" u="sng" dirty="0">
                <a:solidFill>
                  <a:srgbClr val="FF0000"/>
                </a:solidFill>
              </a:rPr>
              <a:t>Key points – </a:t>
            </a:r>
            <a:r>
              <a:rPr lang="en-US" altLang="zh-CN" sz="4400" u="sng" dirty="0">
                <a:solidFill>
                  <a:srgbClr val="FF0000"/>
                </a:solidFill>
              </a:rPr>
              <a:t>8</a:t>
            </a:r>
            <a:r>
              <a:rPr lang="en-US" sz="4400" u="sng" dirty="0">
                <a:solidFill>
                  <a:srgbClr val="FF0000"/>
                </a:solidFill>
              </a:rPr>
              <a:t>.1.5B Change of Basis</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E14A8BF-0024-9B64-9D9B-DC186F181492}"/>
                  </a:ext>
                </a:extLst>
              </p:cNvPr>
              <p:cNvSpPr>
                <a:spLocks noGrp="1"/>
              </p:cNvSpPr>
              <p:nvPr>
                <p:ph idx="1"/>
              </p:nvPr>
            </p:nvSpPr>
            <p:spPr/>
            <p:txBody>
              <a:bodyPr/>
              <a:lstStyle/>
              <a:p>
                <a:pPr>
                  <a:lnSpc>
                    <a:spcPct val="100000"/>
                  </a:lnSpc>
                </a:pPr>
                <a:r>
                  <a:rPr lang="en-US" dirty="0">
                    <a:latin typeface="Arial" panose="020B0604020202020204" pitchFamily="34" charset="0"/>
                    <a:cs typeface="Arial" panose="020B0604020202020204" pitchFamily="34" charset="0"/>
                  </a:rPr>
                  <a:t>Definition</a:t>
                </a:r>
              </a:p>
              <a:p>
                <a:pPr lvl="1">
                  <a:lnSpc>
                    <a:spcPct val="100000"/>
                  </a:lnSpc>
                  <a:buFont typeface="Courier New" panose="02070309020205020404" pitchFamily="49" charset="0"/>
                  <a:buChar char="o"/>
                </a:pPr>
                <a:r>
                  <a:rPr lang="en-US" dirty="0">
                    <a:latin typeface="Arial" panose="020B0604020202020204" pitchFamily="34" charset="0"/>
                    <a:cs typeface="Arial" panose="020B0604020202020204" pitchFamily="34" charset="0"/>
                  </a:rPr>
                  <a:t>For a linear system, the linear transformation is defined as follows:</a:t>
                </a:r>
              </a:p>
              <a:p>
                <a:pPr lvl="2">
                  <a:lnSpc>
                    <a:spcPct val="100000"/>
                  </a:lnSpc>
                  <a:buFont typeface="Wingdings" pitchFamily="2" charset="2"/>
                  <a:buChar char="§"/>
                </a:pPr>
                <a:r>
                  <a:rPr lang="en-US" dirty="0">
                    <a:latin typeface="Arial" panose="020B0604020202020204" pitchFamily="34" charset="0"/>
                    <a:cs typeface="Arial" panose="020B0604020202020204" pitchFamily="34" charset="0"/>
                  </a:rPr>
                  <a:t>Input vector: </a:t>
                </a:r>
                <a14:m>
                  <m:oMath xmlns:m="http://schemas.openxmlformats.org/officeDocument/2006/math">
                    <m:r>
                      <a:rPr lang="en-US" b="1" i="1" smtClean="0">
                        <a:latin typeface="Cambria Math" panose="02040503050406030204" pitchFamily="18" charset="0"/>
                      </a:rPr>
                      <m:t>𝒙</m:t>
                    </m:r>
                    <m:r>
                      <a:rPr lang="en-US" b="1" i="1" smtClean="0">
                        <a:latin typeface="Cambria Math" panose="02040503050406030204" pitchFamily="18" charset="0"/>
                        <a:ea typeface="Cambria Math" panose="02040503050406030204" pitchFamily="18" charset="0"/>
                      </a:rPr>
                      <m:t>∈</m:t>
                    </m:r>
                    <m:sSup>
                      <m:sSupPr>
                        <m:ctrlPr>
                          <a:rPr lang="en-US"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𝑅</m:t>
                        </m:r>
                      </m:e>
                      <m:sup>
                        <m:r>
                          <a:rPr lang="en-US" b="0" i="1" smtClean="0">
                            <a:latin typeface="Cambria Math" panose="02040503050406030204" pitchFamily="18" charset="0"/>
                            <a:ea typeface="Cambria Math" panose="02040503050406030204" pitchFamily="18" charset="0"/>
                          </a:rPr>
                          <m:t>𝑛</m:t>
                        </m:r>
                      </m:sup>
                    </m:sSup>
                  </m:oMath>
                </a14:m>
                <a:endParaRPr lang="en-US" dirty="0">
                  <a:latin typeface="Arial" panose="020B0604020202020204" pitchFamily="34" charset="0"/>
                  <a:ea typeface="Cambria Math" panose="02040503050406030204" pitchFamily="18" charset="0"/>
                  <a:cs typeface="Arial" panose="020B0604020202020204" pitchFamily="34" charset="0"/>
                </a:endParaRPr>
              </a:p>
              <a:p>
                <a:pPr lvl="2">
                  <a:lnSpc>
                    <a:spcPct val="100000"/>
                  </a:lnSpc>
                  <a:buFont typeface="Wingdings" pitchFamily="2" charset="2"/>
                  <a:buChar char="§"/>
                </a:pPr>
                <a:r>
                  <a:rPr lang="en-US" dirty="0">
                    <a:latin typeface="Arial" panose="020B0604020202020204" pitchFamily="34" charset="0"/>
                    <a:cs typeface="Arial" panose="020B0604020202020204" pitchFamily="34" charset="0"/>
                  </a:rPr>
                  <a:t>Output vector: </a:t>
                </a:r>
                <a14:m>
                  <m:oMath xmlns:m="http://schemas.openxmlformats.org/officeDocument/2006/math">
                    <m:r>
                      <a:rPr lang="en-US" b="1" i="1" smtClean="0">
                        <a:latin typeface="Cambria Math" panose="02040503050406030204" pitchFamily="18" charset="0"/>
                      </a:rPr>
                      <m:t>𝒚</m:t>
                    </m:r>
                    <m:r>
                      <a:rPr lang="en-US" b="1" i="1" smtClean="0">
                        <a:latin typeface="Cambria Math" panose="02040503050406030204" pitchFamily="18" charset="0"/>
                        <a:ea typeface="Cambria Math" panose="02040503050406030204" pitchFamily="18" charset="0"/>
                      </a:rPr>
                      <m:t>∈</m:t>
                    </m:r>
                    <m:sSup>
                      <m:sSupPr>
                        <m:ctrlPr>
                          <a:rPr lang="en-US"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𝑅</m:t>
                        </m:r>
                      </m:e>
                      <m:sup>
                        <m:r>
                          <a:rPr lang="en-US" b="0" i="1" smtClean="0">
                            <a:latin typeface="Cambria Math" panose="02040503050406030204" pitchFamily="18" charset="0"/>
                            <a:ea typeface="Cambria Math" panose="02040503050406030204" pitchFamily="18" charset="0"/>
                          </a:rPr>
                          <m:t>𝑚</m:t>
                        </m:r>
                      </m:sup>
                    </m:sSup>
                  </m:oMath>
                </a14:m>
                <a:endParaRPr lang="en-US" b="0" dirty="0">
                  <a:latin typeface="Arial" panose="020B0604020202020204" pitchFamily="34" charset="0"/>
                  <a:ea typeface="Cambria Math" panose="02040503050406030204" pitchFamily="18" charset="0"/>
                  <a:cs typeface="Arial" panose="020B0604020202020204" pitchFamily="34" charset="0"/>
                </a:endParaRPr>
              </a:p>
              <a:p>
                <a:pPr lvl="2">
                  <a:lnSpc>
                    <a:spcPct val="100000"/>
                  </a:lnSpc>
                  <a:buFont typeface="Wingdings" pitchFamily="2" charset="2"/>
                  <a:buChar char="§"/>
                </a:pPr>
                <a14:m>
                  <m:oMath xmlns:m="http://schemas.openxmlformats.org/officeDocument/2006/math">
                    <m:r>
                      <a:rPr lang="en-US" b="1" i="1" smtClean="0">
                        <a:latin typeface="Cambria Math" panose="02040503050406030204" pitchFamily="18" charset="0"/>
                      </a:rPr>
                      <m:t>𝒚</m:t>
                    </m:r>
                    <m:r>
                      <a:rPr lang="en-US" b="1" i="1" smtClean="0">
                        <a:latin typeface="Cambria Math" panose="02040503050406030204" pitchFamily="18" charset="0"/>
                      </a:rPr>
                      <m:t>=</m:t>
                    </m:r>
                    <m:r>
                      <a:rPr lang="en-US" b="0" i="1" smtClean="0">
                        <a:latin typeface="Cambria Math" panose="02040503050406030204" pitchFamily="18" charset="0"/>
                      </a:rPr>
                      <m:t>𝑇</m:t>
                    </m:r>
                    <m:d>
                      <m:dPr>
                        <m:ctrlPr>
                          <a:rPr lang="en-US" b="0" i="1" smtClean="0">
                            <a:latin typeface="Cambria Math" panose="02040503050406030204" pitchFamily="18" charset="0"/>
                          </a:rPr>
                        </m:ctrlPr>
                      </m:dPr>
                      <m:e>
                        <m:r>
                          <a:rPr lang="en-US" b="1" i="1" smtClean="0">
                            <a:latin typeface="Cambria Math" panose="02040503050406030204" pitchFamily="18" charset="0"/>
                          </a:rPr>
                          <m:t>𝒙</m:t>
                        </m:r>
                      </m:e>
                    </m:d>
                    <m:r>
                      <a:rPr lang="en-US" b="0" i="1" smtClean="0">
                        <a:latin typeface="Cambria Math" panose="02040503050406030204" pitchFamily="18" charset="0"/>
                      </a:rPr>
                      <m:t>=</m:t>
                    </m:r>
                    <m:r>
                      <a:rPr lang="en-US" b="0" i="1" smtClean="0">
                        <a:latin typeface="Cambria Math" panose="02040503050406030204" pitchFamily="18" charset="0"/>
                      </a:rPr>
                      <m:t>𝐴</m:t>
                    </m:r>
                    <m:r>
                      <a:rPr lang="en-US" b="1" i="1" smtClean="0">
                        <a:latin typeface="Cambria Math" panose="02040503050406030204" pitchFamily="18" charset="0"/>
                      </a:rPr>
                      <m:t>𝒙</m:t>
                    </m:r>
                  </m:oMath>
                </a14:m>
                <a:endParaRPr lang="en-US" b="1" dirty="0">
                  <a:latin typeface="Arial" panose="020B0604020202020204" pitchFamily="34" charset="0"/>
                  <a:cs typeface="Arial" panose="020B0604020202020204" pitchFamily="34" charset="0"/>
                </a:endParaRPr>
              </a:p>
              <a:p>
                <a:pPr lvl="2">
                  <a:lnSpc>
                    <a:spcPct val="100000"/>
                  </a:lnSpc>
                  <a:buFont typeface="Wingdings" pitchFamily="2" charset="2"/>
                  <a:buChar char="§"/>
                </a:pPr>
                <a14:m>
                  <m:oMath xmlns:m="http://schemas.openxmlformats.org/officeDocument/2006/math">
                    <m:r>
                      <a:rPr lang="en-US" b="0" i="1" smtClean="0">
                        <a:latin typeface="Cambria Math" panose="02040503050406030204" pitchFamily="18" charset="0"/>
                      </a:rPr>
                      <m:t>𝐴</m:t>
                    </m:r>
                  </m:oMath>
                </a14:m>
                <a:r>
                  <a:rPr lang="en-US" dirty="0">
                    <a:latin typeface="Arial" panose="020B0604020202020204" pitchFamily="34" charset="0"/>
                    <a:cs typeface="Arial" panose="020B0604020202020204" pitchFamily="34" charset="0"/>
                  </a:rPr>
                  <a:t> consists of the coordinate basis </a:t>
                </a:r>
                <a14:m>
                  <m:oMath xmlns:m="http://schemas.openxmlformats.org/officeDocument/2006/math">
                    <m:r>
                      <a:rPr lang="en-US" b="0" i="1" smtClean="0">
                        <a:latin typeface="Cambria Math" panose="02040503050406030204" pitchFamily="18" charset="0"/>
                      </a:rPr>
                      <m:t>𝐴</m:t>
                    </m:r>
                    <m:r>
                      <a:rPr lang="en-US" b="1" i="1" smtClean="0">
                        <a:latin typeface="Cambria Math" panose="02040503050406030204" pitchFamily="18" charset="0"/>
                      </a:rPr>
                      <m:t>=</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1" i="1" smtClean="0">
                                <a:latin typeface="Cambria Math" panose="02040503050406030204" pitchFamily="18" charset="0"/>
                              </a:rPr>
                              <m:t>𝒂</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1" i="1">
                                <a:latin typeface="Cambria Math" panose="02040503050406030204" pitchFamily="18" charset="0"/>
                              </a:rPr>
                              <m:t>𝒂</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b="1" i="1">
                                <a:latin typeface="Cambria Math" panose="02040503050406030204" pitchFamily="18" charset="0"/>
                              </a:rPr>
                              <m:t>𝒂</m:t>
                            </m:r>
                          </m:e>
                          <m:sub>
                            <m:r>
                              <a:rPr lang="en-US" b="0" i="1" smtClean="0">
                                <a:latin typeface="Cambria Math" panose="02040503050406030204" pitchFamily="18" charset="0"/>
                              </a:rPr>
                              <m:t>𝑛</m:t>
                            </m:r>
                          </m:sub>
                        </m:sSub>
                      </m:e>
                    </m:d>
                  </m:oMath>
                </a14:m>
                <a:endParaRPr lang="en-US" b="0" i="1" dirty="0">
                  <a:latin typeface="Arial" panose="020B0604020202020204" pitchFamily="34" charset="0"/>
                  <a:cs typeface="Arial" panose="020B0604020202020204" pitchFamily="34" charset="0"/>
                </a:endParaRPr>
              </a:p>
              <a:p>
                <a:pPr lvl="2">
                  <a:lnSpc>
                    <a:spcPct val="100000"/>
                  </a:lnSpc>
                  <a:buFont typeface="Wingdings" pitchFamily="2" charset="2"/>
                  <a:buChar char="§"/>
                </a:pPr>
                <a:r>
                  <a:rPr lang="en-US" b="0" dirty="0">
                    <a:latin typeface="Arial" panose="020B0604020202020204" pitchFamily="34" charset="0"/>
                    <a:cs typeface="Arial" panose="020B0604020202020204" pitchFamily="34" charset="0"/>
                  </a:rPr>
                  <a:t>We can write as </a:t>
                </a:r>
                <a14:m>
                  <m:oMath xmlns:m="http://schemas.openxmlformats.org/officeDocument/2006/math">
                    <m:r>
                      <a:rPr lang="en-US" i="1">
                        <a:latin typeface="Cambria Math" panose="02040503050406030204" pitchFamily="18" charset="0"/>
                      </a:rPr>
                      <m:t>𝐴</m:t>
                    </m:r>
                    <m:r>
                      <a:rPr lang="en-US" b="1" i="1">
                        <a:latin typeface="Cambria Math" panose="02040503050406030204" pitchFamily="18" charset="0"/>
                      </a:rPr>
                      <m:t>=</m:t>
                    </m:r>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𝑇</m:t>
                            </m:r>
                            <m:r>
                              <a:rPr lang="en-US" i="1" smtClean="0">
                                <a:latin typeface="Cambria Math" panose="02040503050406030204" pitchFamily="18" charset="0"/>
                              </a:rPr>
                              <m:t>(</m:t>
                            </m:r>
                            <m:r>
                              <a:rPr lang="en-US" b="1" i="1" smtClean="0">
                                <a:latin typeface="Cambria Math" panose="02040503050406030204" pitchFamily="18" charset="0"/>
                              </a:rPr>
                              <m:t>𝒆</m:t>
                            </m:r>
                          </m:e>
                          <m:sub>
                            <m:r>
                              <a:rPr lang="en-US" i="1">
                                <a:latin typeface="Cambria Math" panose="02040503050406030204" pitchFamily="18" charset="0"/>
                              </a:rPr>
                              <m:t>1</m:t>
                            </m:r>
                          </m:sub>
                        </m:sSub>
                        <m:r>
                          <a:rPr lang="en-US" b="0" i="1" smtClean="0">
                            <a:latin typeface="Cambria Math" panose="02040503050406030204" pitchFamily="18" charset="0"/>
                          </a:rPr>
                          <m:t>)</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𝑇</m:t>
                            </m:r>
                            <m:r>
                              <a:rPr lang="en-US" i="1">
                                <a:latin typeface="Cambria Math" panose="02040503050406030204" pitchFamily="18" charset="0"/>
                              </a:rPr>
                              <m:t>(</m:t>
                            </m:r>
                            <m:r>
                              <a:rPr lang="en-US" b="1" i="1">
                                <a:latin typeface="Cambria Math" panose="02040503050406030204" pitchFamily="18" charset="0"/>
                              </a:rPr>
                              <m:t>𝒆</m:t>
                            </m:r>
                          </m:e>
                          <m:sub>
                            <m:r>
                              <a:rPr lang="en-US" b="0" i="1" smtClean="0">
                                <a:latin typeface="Cambria Math" panose="02040503050406030204" pitchFamily="18" charset="0"/>
                              </a:rPr>
                              <m:t>2</m:t>
                            </m:r>
                          </m:sub>
                        </m:sSub>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𝑇</m:t>
                            </m:r>
                            <m:r>
                              <a:rPr lang="en-US" i="1">
                                <a:latin typeface="Cambria Math" panose="02040503050406030204" pitchFamily="18" charset="0"/>
                              </a:rPr>
                              <m:t>(</m:t>
                            </m:r>
                            <m:r>
                              <a:rPr lang="en-US" b="1" i="1">
                                <a:latin typeface="Cambria Math" panose="02040503050406030204" pitchFamily="18" charset="0"/>
                              </a:rPr>
                              <m:t>𝒆</m:t>
                            </m:r>
                          </m:e>
                          <m:sub>
                            <m:r>
                              <a:rPr lang="en-US" b="0" i="1" smtClean="0">
                                <a:latin typeface="Cambria Math" panose="02040503050406030204" pitchFamily="18" charset="0"/>
                              </a:rPr>
                              <m:t>𝑛</m:t>
                            </m:r>
                          </m:sub>
                        </m:sSub>
                        <m:r>
                          <a:rPr lang="en-US" i="1">
                            <a:latin typeface="Cambria Math" panose="02040503050406030204" pitchFamily="18" charset="0"/>
                          </a:rPr>
                          <m:t>)</m:t>
                        </m:r>
                      </m:e>
                    </m:d>
                  </m:oMath>
                </a14:m>
                <a:endParaRPr lang="en-US" i="1" dirty="0">
                  <a:latin typeface="Arial" panose="020B0604020202020204" pitchFamily="34" charset="0"/>
                  <a:cs typeface="Arial" panose="020B0604020202020204" pitchFamily="34" charset="0"/>
                </a:endParaRPr>
              </a:p>
              <a:p>
                <a:pPr lvl="2">
                  <a:lnSpc>
                    <a:spcPct val="100000"/>
                  </a:lnSpc>
                  <a:buFont typeface="Wingdings" pitchFamily="2" charset="2"/>
                  <a:buChar char="§"/>
                </a:pPr>
                <a14:m>
                  <m:oMath xmlns:m="http://schemas.openxmlformats.org/officeDocument/2006/math">
                    <m:sSub>
                      <m:sSubPr>
                        <m:ctrlPr>
                          <a:rPr lang="en-US" i="1">
                            <a:latin typeface="Cambria Math" panose="02040503050406030204" pitchFamily="18" charset="0"/>
                          </a:rPr>
                        </m:ctrlPr>
                      </m:sSubPr>
                      <m:e>
                        <m:r>
                          <a:rPr lang="en-US" b="1" i="1">
                            <a:latin typeface="Cambria Math" panose="02040503050406030204" pitchFamily="18" charset="0"/>
                          </a:rPr>
                          <m:t>𝒂</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𝑇</m:t>
                        </m:r>
                        <m:r>
                          <a:rPr lang="en-US" i="1">
                            <a:latin typeface="Cambria Math" panose="02040503050406030204" pitchFamily="18" charset="0"/>
                          </a:rPr>
                          <m:t>(</m:t>
                        </m:r>
                        <m:r>
                          <a:rPr lang="en-US" b="1" i="1">
                            <a:latin typeface="Cambria Math" panose="02040503050406030204" pitchFamily="18" charset="0"/>
                          </a:rPr>
                          <m:t>𝒆</m:t>
                        </m:r>
                      </m:e>
                      <m:sub>
                        <m:r>
                          <a:rPr lang="en-US" b="0" i="1" smtClean="0">
                            <a:latin typeface="Cambria Math" panose="02040503050406030204" pitchFamily="18" charset="0"/>
                          </a:rPr>
                          <m:t>𝑖</m:t>
                        </m:r>
                      </m:sub>
                    </m:sSub>
                    <m:r>
                      <a:rPr lang="en-US" i="1">
                        <a:latin typeface="Cambria Math" panose="02040503050406030204" pitchFamily="18" charset="0"/>
                      </a:rPr>
                      <m:t>)</m:t>
                    </m:r>
                  </m:oMath>
                </a14:m>
                <a:endParaRPr lang="en-US" dirty="0">
                  <a:latin typeface="Arial" panose="020B0604020202020204" pitchFamily="34" charset="0"/>
                  <a:cs typeface="Arial" panose="020B0604020202020204" pitchFamily="34" charset="0"/>
                </a:endParaRPr>
              </a:p>
            </p:txBody>
          </p:sp>
        </mc:Choice>
        <mc:Fallback xmlns="">
          <p:sp>
            <p:nvSpPr>
              <p:cNvPr id="3" name="Content Placeholder 2">
                <a:extLst>
                  <a:ext uri="{FF2B5EF4-FFF2-40B4-BE49-F238E27FC236}">
                    <a16:creationId xmlns:a16="http://schemas.microsoft.com/office/drawing/2014/main" id="{9E14A8BF-0024-9B64-9D9B-DC186F181492}"/>
                  </a:ext>
                </a:extLst>
              </p:cNvPr>
              <p:cNvSpPr>
                <a:spLocks noGrp="1" noRot="1" noChangeAspect="1" noMove="1" noResize="1" noEditPoints="1" noAdjustHandles="1" noChangeArrowheads="1" noChangeShapeType="1" noTextEdit="1"/>
              </p:cNvSpPr>
              <p:nvPr>
                <p:ph idx="1"/>
              </p:nvPr>
            </p:nvSpPr>
            <p:spPr>
              <a:blipFill>
                <a:blip r:embed="rId2"/>
                <a:stretch>
                  <a:fillRect l="-1086" t="-1453"/>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3A9E213C-1F9F-202D-6978-E6FFA0049631}"/>
              </a:ext>
            </a:extLst>
          </p:cNvPr>
          <p:cNvSpPr>
            <a:spLocks noGrp="1"/>
          </p:cNvSpPr>
          <p:nvPr>
            <p:ph type="sldNum" sz="quarter" idx="12"/>
          </p:nvPr>
        </p:nvSpPr>
        <p:spPr/>
        <p:txBody>
          <a:bodyPr/>
          <a:lstStyle/>
          <a:p>
            <a:fld id="{753F1077-7B91-4D11-8473-7F9D495CD0E2}" type="slidenum">
              <a:rPr lang="en-SG" smtClean="0"/>
              <a:t>27</a:t>
            </a:fld>
            <a:endParaRPr lang="en-SG"/>
          </a:p>
        </p:txBody>
      </p:sp>
    </p:spTree>
    <p:extLst>
      <p:ext uri="{BB962C8B-B14F-4D97-AF65-F5344CB8AC3E}">
        <p14:creationId xmlns:p14="http://schemas.microsoft.com/office/powerpoint/2010/main" val="27072090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11CB34-B00F-024C-70A9-76BCEA9235B3}"/>
              </a:ext>
            </a:extLst>
          </p:cNvPr>
          <p:cNvSpPr>
            <a:spLocks noGrp="1"/>
          </p:cNvSpPr>
          <p:nvPr>
            <p:ph type="title"/>
          </p:nvPr>
        </p:nvSpPr>
        <p:spPr/>
        <p:txBody>
          <a:bodyPr/>
          <a:lstStyle/>
          <a:p>
            <a:r>
              <a:rPr lang="en-US" sz="4400" u="sng" dirty="0">
                <a:solidFill>
                  <a:srgbClr val="FF0000"/>
                </a:solidFill>
              </a:rPr>
              <a:t>Key points – </a:t>
            </a:r>
            <a:r>
              <a:rPr lang="en-US" altLang="zh-CN" sz="4400" u="sng" dirty="0">
                <a:solidFill>
                  <a:srgbClr val="FF0000"/>
                </a:solidFill>
              </a:rPr>
              <a:t>8</a:t>
            </a:r>
            <a:r>
              <a:rPr lang="en-US" sz="4400" u="sng" dirty="0">
                <a:solidFill>
                  <a:srgbClr val="FF0000"/>
                </a:solidFill>
              </a:rPr>
              <a:t>.1.5B Change of Basis (2)</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393C24C-9B98-45FE-008A-C5DD0C64EAF5}"/>
                  </a:ext>
                </a:extLst>
              </p:cNvPr>
              <p:cNvSpPr>
                <a:spLocks noGrp="1"/>
              </p:cNvSpPr>
              <p:nvPr>
                <p:ph idx="1"/>
              </p:nvPr>
            </p:nvSpPr>
            <p:spPr>
              <a:xfrm>
                <a:off x="838200" y="1825624"/>
                <a:ext cx="10515600" cy="4530725"/>
              </a:xfrm>
            </p:spPr>
            <p:txBody>
              <a:bodyPr>
                <a:normAutofit fontScale="92500"/>
              </a:bodyPr>
              <a:lstStyle/>
              <a:p>
                <a:pPr>
                  <a:lnSpc>
                    <a:spcPct val="110000"/>
                  </a:lnSpc>
                </a:pPr>
                <a:r>
                  <a:rPr lang="en-US" dirty="0">
                    <a:latin typeface="Arial" panose="020B0604020202020204" pitchFamily="34" charset="0"/>
                    <a:cs typeface="Arial" panose="020B0604020202020204" pitchFamily="34" charset="0"/>
                  </a:rPr>
                  <a:t>Change the basis from standard basis to the new basis </a:t>
                </a:r>
                <a14:m>
                  <m:oMath xmlns:m="http://schemas.openxmlformats.org/officeDocument/2006/math">
                    <m:sSub>
                      <m:sSubPr>
                        <m:ctrlPr>
                          <a:rPr lang="en-US" b="0" i="1" smtClean="0">
                            <a:latin typeface="Cambria Math" panose="02040503050406030204" pitchFamily="18" charset="0"/>
                          </a:rPr>
                        </m:ctrlPr>
                      </m:sSubPr>
                      <m:e>
                        <m:r>
                          <a:rPr lang="en-US" b="1" i="1" smtClean="0">
                            <a:latin typeface="Cambria Math" panose="02040503050406030204" pitchFamily="18" charset="0"/>
                          </a:rPr>
                          <m:t>{</m:t>
                        </m:r>
                        <m:r>
                          <a:rPr lang="en-US" b="1" i="1" smtClean="0">
                            <a:latin typeface="Cambria Math" panose="02040503050406030204" pitchFamily="18" charset="0"/>
                          </a:rPr>
                          <m:t>𝒂</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1" i="1">
                            <a:latin typeface="Cambria Math" panose="02040503050406030204" pitchFamily="18" charset="0"/>
                          </a:rPr>
                          <m:t>𝒂</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b="1" i="1">
                            <a:latin typeface="Cambria Math" panose="02040503050406030204" pitchFamily="18" charset="0"/>
                          </a:rPr>
                          <m:t>𝒂</m:t>
                        </m:r>
                      </m:e>
                      <m:sub>
                        <m:r>
                          <a:rPr lang="en-US" b="0" i="1" smtClean="0">
                            <a:latin typeface="Cambria Math" panose="02040503050406030204" pitchFamily="18" charset="0"/>
                          </a:rPr>
                          <m:t>𝑛</m:t>
                        </m:r>
                      </m:sub>
                    </m:sSub>
                  </m:oMath>
                </a14:m>
                <a:r>
                  <a:rPr lang="en-US" dirty="0">
                    <a:latin typeface="Arial" panose="020B0604020202020204" pitchFamily="34" charset="0"/>
                    <a:cs typeface="Arial" panose="020B0604020202020204" pitchFamily="34" charset="0"/>
                  </a:rPr>
                  <a:t>}</a:t>
                </a:r>
              </a:p>
              <a:p>
                <a:pPr lvl="1">
                  <a:lnSpc>
                    <a:spcPct val="110000"/>
                  </a:lnSpc>
                  <a:buFont typeface="Courier New" panose="02070309020205020404" pitchFamily="49" charset="0"/>
                  <a:buChar char="o"/>
                </a:pPr>
                <a:r>
                  <a:rPr lang="en-US" dirty="0">
                    <a:latin typeface="Arial" panose="020B0604020202020204" pitchFamily="34" charset="0"/>
                    <a:cs typeface="Arial" panose="020B0604020202020204" pitchFamily="34" charset="0"/>
                  </a:rPr>
                  <a:t>For an</a:t>
                </a:r>
                <a:r>
                  <a:rPr lang="en-US" dirty="0">
                    <a:latin typeface="Arial" panose="020B0604020202020204" pitchFamily="34" charset="0"/>
                    <a:ea typeface="Cambria Math" panose="02040503050406030204" pitchFamily="18" charset="0"/>
                    <a:cs typeface="Arial" panose="020B0604020202020204" pitchFamily="34" charset="0"/>
                  </a:rPr>
                  <a:t> </a:t>
                </a:r>
                <a14:m>
                  <m:oMath xmlns:m="http://schemas.openxmlformats.org/officeDocument/2006/math">
                    <m:r>
                      <a:rPr lang="en-US" i="1">
                        <a:latin typeface="Cambria Math" panose="02040503050406030204" pitchFamily="18" charset="0"/>
                        <a:ea typeface="Cambria Math" panose="02040503050406030204" pitchFamily="18" charset="0"/>
                      </a:rPr>
                      <m:t>𝑛</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𝑛</m:t>
                    </m:r>
                  </m:oMath>
                </a14:m>
                <a:r>
                  <a:rPr lang="en-US" dirty="0">
                    <a:latin typeface="Arial" panose="020B0604020202020204" pitchFamily="34" charset="0"/>
                    <a:cs typeface="Arial" panose="020B0604020202020204" pitchFamily="34" charset="0"/>
                  </a:rPr>
                  <a:t> matrix</a:t>
                </a:r>
                <a:r>
                  <a:rPr lang="en-US" b="0" dirty="0">
                    <a:latin typeface="Arial" panose="020B0604020202020204" pitchFamily="34" charset="0"/>
                    <a:ea typeface="Cambria Math" panose="02040503050406030204" pitchFamily="18" charset="0"/>
                    <a:cs typeface="Arial" panose="020B0604020202020204" pitchFamily="34" charset="0"/>
                  </a:rPr>
                  <a:t> </a:t>
                </a:r>
                <a14:m>
                  <m:oMath xmlns:m="http://schemas.openxmlformats.org/officeDocument/2006/math">
                    <m:r>
                      <a:rPr lang="en-US" b="0" i="1" smtClean="0">
                        <a:latin typeface="Cambria Math" panose="02040503050406030204" pitchFamily="18" charset="0"/>
                        <a:ea typeface="Cambria Math" panose="02040503050406030204" pitchFamily="18" charset="0"/>
                      </a:rPr>
                      <m:t>𝐴</m:t>
                    </m:r>
                  </m:oMath>
                </a14:m>
                <a:r>
                  <a:rPr lang="en-US" dirty="0">
                    <a:latin typeface="Arial" panose="020B0604020202020204" pitchFamily="34" charset="0"/>
                    <a:cs typeface="Arial" panose="020B0604020202020204" pitchFamily="34" charset="0"/>
                  </a:rPr>
                  <a:t>, </a:t>
                </a:r>
                <a14:m>
                  <m:oMath xmlns:m="http://schemas.openxmlformats.org/officeDocument/2006/math">
                    <m:r>
                      <a:rPr lang="en-US" i="1">
                        <a:latin typeface="Cambria Math" panose="02040503050406030204" pitchFamily="18" charset="0"/>
                        <a:ea typeface="Cambria Math" panose="02040503050406030204" pitchFamily="18" charset="0"/>
                      </a:rPr>
                      <m:t>𝐴</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𝑃𝐷</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𝑃</m:t>
                        </m:r>
                      </m:e>
                      <m:sup>
                        <m:r>
                          <a:rPr lang="en-US" i="1">
                            <a:latin typeface="Cambria Math" panose="02040503050406030204" pitchFamily="18" charset="0"/>
                            <a:ea typeface="Cambria Math" panose="02040503050406030204" pitchFamily="18" charset="0"/>
                          </a:rPr>
                          <m:t>−1</m:t>
                        </m:r>
                      </m:sup>
                    </m:sSup>
                  </m:oMath>
                </a14:m>
                <a:r>
                  <a:rPr lang="en-US" dirty="0">
                    <a:latin typeface="Arial" panose="020B0604020202020204" pitchFamily="34" charset="0"/>
                    <a:cs typeface="Arial" panose="020B0604020202020204" pitchFamily="34" charset="0"/>
                  </a:rPr>
                  <a:t> via eigenvalues and eigenvectors</a:t>
                </a:r>
              </a:p>
              <a:p>
                <a:pPr lvl="1">
                  <a:lnSpc>
                    <a:spcPct val="110000"/>
                  </a:lnSpc>
                  <a:buFont typeface="Courier New" panose="02070309020205020404" pitchFamily="49" charset="0"/>
                  <a:buChar char="o"/>
                </a:pPr>
                <a:r>
                  <a:rPr lang="en-US" dirty="0">
                    <a:latin typeface="Arial" panose="020B0604020202020204" pitchFamily="34" charset="0"/>
                    <a:cs typeface="Arial" panose="020B0604020202020204" pitchFamily="34" charset="0"/>
                  </a:rPr>
                  <a:t>We get  </a:t>
                </a:r>
                <a14:m>
                  <m:oMath xmlns:m="http://schemas.openxmlformats.org/officeDocument/2006/math">
                    <m:r>
                      <a:rPr lang="en-US" b="1" i="1" smtClean="0">
                        <a:latin typeface="Cambria Math" panose="02040503050406030204" pitchFamily="18" charset="0"/>
                      </a:rPr>
                      <m:t>𝒚</m:t>
                    </m:r>
                    <m:r>
                      <a:rPr lang="en-US" b="1" i="1" smtClean="0">
                        <a:latin typeface="Cambria Math" panose="02040503050406030204" pitchFamily="18" charset="0"/>
                      </a:rPr>
                      <m:t>=</m:t>
                    </m:r>
                    <m:r>
                      <a:rPr lang="en-US" b="0" i="1" smtClean="0">
                        <a:latin typeface="Cambria Math" panose="02040503050406030204" pitchFamily="18" charset="0"/>
                      </a:rPr>
                      <m:t>𝑇</m:t>
                    </m:r>
                    <m:d>
                      <m:dPr>
                        <m:ctrlPr>
                          <a:rPr lang="en-US" b="0" i="1" smtClean="0">
                            <a:latin typeface="Cambria Math" panose="02040503050406030204" pitchFamily="18" charset="0"/>
                          </a:rPr>
                        </m:ctrlPr>
                      </m:dPr>
                      <m:e>
                        <m:r>
                          <a:rPr lang="en-US" b="1" i="1" smtClean="0">
                            <a:latin typeface="Cambria Math" panose="02040503050406030204" pitchFamily="18" charset="0"/>
                          </a:rPr>
                          <m:t>𝒙</m:t>
                        </m:r>
                      </m:e>
                    </m:d>
                    <m:r>
                      <a:rPr lang="en-US" b="0" i="1" smtClean="0">
                        <a:latin typeface="Cambria Math" panose="02040503050406030204" pitchFamily="18" charset="0"/>
                      </a:rPr>
                      <m:t>=</m:t>
                    </m:r>
                    <m:r>
                      <a:rPr lang="en-US" b="0" i="1" smtClean="0">
                        <a:latin typeface="Cambria Math" panose="02040503050406030204" pitchFamily="18" charset="0"/>
                      </a:rPr>
                      <m:t>𝐴</m:t>
                    </m:r>
                    <m:r>
                      <a:rPr lang="en-US" b="1" i="1" smtClean="0">
                        <a:latin typeface="Cambria Math" panose="02040503050406030204" pitchFamily="18" charset="0"/>
                      </a:rPr>
                      <m:t>𝒙</m:t>
                    </m:r>
                    <m:r>
                      <a:rPr lang="en-US" b="1" i="1" smtClean="0">
                        <a:latin typeface="Cambria Math" panose="02040503050406030204" pitchFamily="18" charset="0"/>
                      </a:rPr>
                      <m:t>=</m:t>
                    </m:r>
                  </m:oMath>
                </a14:m>
                <a:r>
                  <a:rPr lang="en-US" dirty="0">
                    <a:latin typeface="Arial" panose="020B0604020202020204" pitchFamily="34" charset="0"/>
                    <a:ea typeface="Cambria Math" panose="02040503050406030204" pitchFamily="18" charset="0"/>
                    <a:cs typeface="Arial" panose="020B0604020202020204" pitchFamily="34" charset="0"/>
                  </a:rPr>
                  <a:t> </a:t>
                </a:r>
                <a14:m>
                  <m:oMath xmlns:m="http://schemas.openxmlformats.org/officeDocument/2006/math">
                    <m:r>
                      <a:rPr lang="en-US" i="1">
                        <a:latin typeface="Cambria Math" panose="02040503050406030204" pitchFamily="18" charset="0"/>
                        <a:ea typeface="Cambria Math" panose="02040503050406030204" pitchFamily="18" charset="0"/>
                      </a:rPr>
                      <m:t>𝑃𝐷</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𝑃</m:t>
                        </m:r>
                      </m:e>
                      <m:sup>
                        <m:r>
                          <a:rPr lang="en-US" i="1">
                            <a:latin typeface="Cambria Math" panose="02040503050406030204" pitchFamily="18" charset="0"/>
                            <a:ea typeface="Cambria Math" panose="02040503050406030204" pitchFamily="18" charset="0"/>
                          </a:rPr>
                          <m:t>−1</m:t>
                        </m:r>
                      </m:sup>
                    </m:sSup>
                    <m:r>
                      <a:rPr lang="en-US" b="1" i="1">
                        <a:latin typeface="Cambria Math" panose="02040503050406030204" pitchFamily="18" charset="0"/>
                      </a:rPr>
                      <m:t>𝒙</m:t>
                    </m:r>
                  </m:oMath>
                </a14:m>
                <a:endParaRPr lang="en-US" b="1" dirty="0">
                  <a:latin typeface="Arial" panose="020B0604020202020204" pitchFamily="34" charset="0"/>
                  <a:cs typeface="Arial" panose="020B0604020202020204" pitchFamily="34" charset="0"/>
                </a:endParaRPr>
              </a:p>
              <a:p>
                <a:pPr lvl="1">
                  <a:lnSpc>
                    <a:spcPct val="110000"/>
                  </a:lnSpc>
                </a:pPr>
                <a:endParaRPr lang="en-US" dirty="0">
                  <a:latin typeface="Arial" panose="020B0604020202020204" pitchFamily="34" charset="0"/>
                  <a:cs typeface="Arial" panose="020B0604020202020204" pitchFamily="34" charset="0"/>
                </a:endParaRPr>
              </a:p>
              <a:p>
                <a:pPr>
                  <a:lnSpc>
                    <a:spcPct val="110000"/>
                  </a:lnSpc>
                </a:pPr>
                <a:r>
                  <a:rPr lang="en-US" dirty="0">
                    <a:latin typeface="Arial" panose="020B0604020202020204" pitchFamily="34" charset="0"/>
                    <a:cs typeface="Arial" panose="020B0604020202020204" pitchFamily="34" charset="0"/>
                  </a:rPr>
                  <a:t>Explain</a:t>
                </a:r>
              </a:p>
              <a:p>
                <a:pPr lvl="1">
                  <a:lnSpc>
                    <a:spcPct val="110000"/>
                  </a:lnSpc>
                  <a:buFont typeface="Courier New" panose="02070309020205020404" pitchFamily="49" charset="0"/>
                  <a:buChar char="o"/>
                </a:pPr>
                <a14:m>
                  <m:oMath xmlns:m="http://schemas.openxmlformats.org/officeDocument/2006/math">
                    <m:r>
                      <a:rPr lang="en-US" b="1" i="1" smtClean="0">
                        <a:latin typeface="Cambria Math" panose="02040503050406030204" pitchFamily="18" charset="0"/>
                      </a:rPr>
                      <m:t>𝒚</m:t>
                    </m:r>
                    <m:r>
                      <a:rPr lang="en-US" b="1" i="1" smtClean="0">
                        <a:latin typeface="Cambria Math" panose="02040503050406030204" pitchFamily="18" charset="0"/>
                      </a:rPr>
                      <m:t>=</m:t>
                    </m:r>
                    <m:r>
                      <a:rPr lang="en-US" i="1">
                        <a:latin typeface="Cambria Math" panose="02040503050406030204" pitchFamily="18" charset="0"/>
                        <a:ea typeface="Cambria Math" panose="02040503050406030204" pitchFamily="18" charset="0"/>
                      </a:rPr>
                      <m:t>𝑃𝐷</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𝑃</m:t>
                        </m:r>
                      </m:e>
                      <m:sup>
                        <m:r>
                          <a:rPr lang="en-US" i="1">
                            <a:latin typeface="Cambria Math" panose="02040503050406030204" pitchFamily="18" charset="0"/>
                            <a:ea typeface="Cambria Math" panose="02040503050406030204" pitchFamily="18" charset="0"/>
                          </a:rPr>
                          <m:t>−1</m:t>
                        </m:r>
                      </m:sup>
                    </m:sSup>
                    <m:r>
                      <a:rPr lang="en-US" b="1" i="1">
                        <a:latin typeface="Cambria Math" panose="02040503050406030204" pitchFamily="18" charset="0"/>
                      </a:rPr>
                      <m:t>𝒙</m:t>
                    </m:r>
                    <m:r>
                      <a:rPr lang="en-US" b="1" i="1" smtClean="0">
                        <a:latin typeface="Cambria Math" panose="02040503050406030204" pitchFamily="18" charset="0"/>
                      </a:rPr>
                      <m:t>=</m:t>
                    </m:r>
                    <m:r>
                      <a:rPr lang="en-US" i="1">
                        <a:latin typeface="Cambria Math" panose="02040503050406030204" pitchFamily="18" charset="0"/>
                        <a:ea typeface="Cambria Math" panose="02040503050406030204" pitchFamily="18" charset="0"/>
                      </a:rPr>
                      <m:t>𝑃𝐷</m:t>
                    </m:r>
                    <m:d>
                      <m:dPr>
                        <m:ctrlPr>
                          <a:rPr lang="en-US" b="0" i="1" smtClean="0">
                            <a:latin typeface="Cambria Math" panose="02040503050406030204" pitchFamily="18" charset="0"/>
                            <a:ea typeface="Cambria Math" panose="02040503050406030204" pitchFamily="18" charset="0"/>
                          </a:rPr>
                        </m:ctrlPr>
                      </m:dPr>
                      <m:e>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𝑃</m:t>
                            </m:r>
                          </m:e>
                          <m:sup>
                            <m:r>
                              <a:rPr lang="en-US" i="1">
                                <a:latin typeface="Cambria Math" panose="02040503050406030204" pitchFamily="18" charset="0"/>
                                <a:ea typeface="Cambria Math" panose="02040503050406030204" pitchFamily="18" charset="0"/>
                              </a:rPr>
                              <m:t>−1</m:t>
                            </m:r>
                          </m:sup>
                        </m:sSup>
                        <m:r>
                          <a:rPr lang="en-US" b="1" i="1">
                            <a:latin typeface="Cambria Math" panose="02040503050406030204" pitchFamily="18" charset="0"/>
                          </a:rPr>
                          <m:t>𝒙</m:t>
                        </m:r>
                      </m:e>
                    </m:d>
                    <m:r>
                      <a:rPr lang="en-US" b="1" i="1" smtClean="0">
                        <a:latin typeface="Cambria Math" panose="02040503050406030204" pitchFamily="18" charset="0"/>
                      </a:rPr>
                      <m:t>=</m:t>
                    </m:r>
                  </m:oMath>
                </a14:m>
                <a:r>
                  <a:rPr lang="en-US" dirty="0">
                    <a:latin typeface="Arial" panose="020B0604020202020204" pitchFamily="34" charset="0"/>
                    <a:ea typeface="Cambria Math" panose="02040503050406030204" pitchFamily="18" charset="0"/>
                    <a:cs typeface="Arial" panose="020B0604020202020204" pitchFamily="34" charset="0"/>
                  </a:rPr>
                  <a:t> </a:t>
                </a:r>
                <a14:m>
                  <m:oMath xmlns:m="http://schemas.openxmlformats.org/officeDocument/2006/math">
                    <m:r>
                      <a:rPr lang="en-US" i="1">
                        <a:latin typeface="Cambria Math" panose="02040503050406030204" pitchFamily="18" charset="0"/>
                        <a:ea typeface="Cambria Math" panose="02040503050406030204" pitchFamily="18" charset="0"/>
                      </a:rPr>
                      <m:t>𝑃𝐷</m:t>
                    </m:r>
                  </m:oMath>
                </a14:m>
                <a:r>
                  <a:rPr lang="en-US" dirty="0">
                    <a:latin typeface="Arial" panose="020B0604020202020204" pitchFamily="34" charset="0"/>
                    <a:cs typeface="Arial" panose="020B0604020202020204" pitchFamily="34" charset="0"/>
                  </a:rPr>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m:t>
                        </m:r>
                        <m:r>
                          <a:rPr lang="en-US" b="1" i="1">
                            <a:latin typeface="Cambria Math" panose="02040503050406030204" pitchFamily="18" charset="0"/>
                          </a:rPr>
                          <m:t>𝒙</m:t>
                        </m:r>
                        <m:r>
                          <a:rPr lang="en-US" i="1">
                            <a:latin typeface="Cambria Math" panose="02040503050406030204" pitchFamily="18" charset="0"/>
                          </a:rPr>
                          <m:t>]</m:t>
                        </m:r>
                      </m:e>
                      <m:sub>
                        <m:r>
                          <a:rPr lang="en-US" i="1">
                            <a:latin typeface="Cambria Math" panose="02040503050406030204" pitchFamily="18" charset="0"/>
                            <a:ea typeface="Cambria Math" panose="02040503050406030204" pitchFamily="18" charset="0"/>
                          </a:rPr>
                          <m:t>ℬ</m:t>
                        </m:r>
                      </m:sub>
                    </m:sSub>
                    <m:r>
                      <a:rPr lang="en-US" b="0" i="1" smtClean="0">
                        <a:latin typeface="Cambria Math" panose="02040503050406030204" pitchFamily="18" charset="0"/>
                        <a:ea typeface="Cambria Math" panose="02040503050406030204" pitchFamily="18" charset="0"/>
                      </a:rPr>
                      <m:t>=</m:t>
                    </m:r>
                  </m:oMath>
                </a14:m>
                <a:r>
                  <a:rPr lang="en-US" dirty="0">
                    <a:latin typeface="Arial" panose="020B0604020202020204" pitchFamily="34" charset="0"/>
                    <a:ea typeface="Cambria Math" panose="02040503050406030204" pitchFamily="18" charset="0"/>
                    <a:cs typeface="Arial" panose="020B0604020202020204" pitchFamily="34" charset="0"/>
                  </a:rPr>
                  <a:t> </a:t>
                </a:r>
                <a14:m>
                  <m:oMath xmlns:m="http://schemas.openxmlformats.org/officeDocument/2006/math">
                    <m:r>
                      <a:rPr lang="en-US" i="1">
                        <a:latin typeface="Cambria Math" panose="02040503050406030204" pitchFamily="18" charset="0"/>
                        <a:ea typeface="Cambria Math" panose="02040503050406030204" pitchFamily="18" charset="0"/>
                      </a:rPr>
                      <m:t>𝑃</m:t>
                    </m:r>
                    <m:sSub>
                      <m:sSubPr>
                        <m:ctrlPr>
                          <a:rPr lang="en-US" i="1">
                            <a:latin typeface="Cambria Math" panose="02040503050406030204" pitchFamily="18" charset="0"/>
                          </a:rPr>
                        </m:ctrlPr>
                      </m:sSubPr>
                      <m:e>
                        <m:r>
                          <a:rPr lang="en-US" i="1">
                            <a:latin typeface="Cambria Math" panose="02040503050406030204" pitchFamily="18" charset="0"/>
                          </a:rPr>
                          <m:t>[</m:t>
                        </m:r>
                        <m:r>
                          <a:rPr lang="en-US" b="1" i="1" smtClean="0">
                            <a:latin typeface="Cambria Math" panose="02040503050406030204" pitchFamily="18" charset="0"/>
                          </a:rPr>
                          <m:t>𝒚</m:t>
                        </m:r>
                        <m:r>
                          <a:rPr lang="en-US" i="1">
                            <a:latin typeface="Cambria Math" panose="02040503050406030204" pitchFamily="18" charset="0"/>
                          </a:rPr>
                          <m:t>]</m:t>
                        </m:r>
                      </m:e>
                      <m:sub>
                        <m:r>
                          <a:rPr lang="en-US" i="1">
                            <a:latin typeface="Cambria Math" panose="02040503050406030204" pitchFamily="18" charset="0"/>
                            <a:ea typeface="Cambria Math" panose="02040503050406030204" pitchFamily="18" charset="0"/>
                          </a:rPr>
                          <m:t>ℬ</m:t>
                        </m:r>
                      </m:sub>
                    </m:sSub>
                  </m:oMath>
                </a14:m>
                <a:endParaRPr lang="en-US" b="1" dirty="0">
                  <a:latin typeface="Arial" panose="020B0604020202020204" pitchFamily="34" charset="0"/>
                  <a:cs typeface="Arial" panose="020B0604020202020204" pitchFamily="34" charset="0"/>
                </a:endParaRPr>
              </a:p>
              <a:p>
                <a:pPr lvl="2">
                  <a:lnSpc>
                    <a:spcPct val="110000"/>
                  </a:lnSpc>
                  <a:buFont typeface="Wingdings" pitchFamily="2" charset="2"/>
                  <a:buChar char="§"/>
                </a:pPr>
                <a14:m>
                  <m:oMath xmlns:m="http://schemas.openxmlformats.org/officeDocument/2006/math">
                    <m:r>
                      <a:rPr lang="en-US" b="1" i="1" smtClean="0">
                        <a:latin typeface="Cambria Math" panose="02040503050406030204" pitchFamily="18" charset="0"/>
                      </a:rPr>
                      <m:t>𝒙</m:t>
                    </m:r>
                  </m:oMath>
                </a14:m>
                <a:r>
                  <a:rPr lang="en-US" dirty="0">
                    <a:latin typeface="Arial" panose="020B0604020202020204" pitchFamily="34" charset="0"/>
                    <a:cs typeface="Arial" panose="020B0604020202020204" pitchFamily="34" charset="0"/>
                  </a:rPr>
                  <a:t> can be interpreted as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m:t>
                        </m:r>
                        <m:r>
                          <a:rPr lang="en-US" b="1" i="1">
                            <a:latin typeface="Cambria Math" panose="02040503050406030204" pitchFamily="18" charset="0"/>
                          </a:rPr>
                          <m:t>𝒙</m:t>
                        </m:r>
                        <m:r>
                          <a:rPr lang="en-US" i="1">
                            <a:latin typeface="Cambria Math" panose="02040503050406030204" pitchFamily="18" charset="0"/>
                          </a:rPr>
                          <m:t>]</m:t>
                        </m:r>
                      </m:e>
                      <m:sub>
                        <m:r>
                          <a:rPr lang="en-US" b="0" i="1" smtClean="0">
                            <a:latin typeface="Cambria Math" panose="02040503050406030204" pitchFamily="18" charset="0"/>
                          </a:rPr>
                          <m:t>𝑠𝑡𝑎𝑛𝑑𝑎𝑟𝑑</m:t>
                        </m:r>
                      </m:sub>
                    </m:sSub>
                  </m:oMath>
                </a14:m>
                <a:endParaRPr lang="en-US" dirty="0">
                  <a:latin typeface="Arial" panose="020B0604020202020204" pitchFamily="34" charset="0"/>
                  <a:cs typeface="Arial" panose="020B0604020202020204" pitchFamily="34" charset="0"/>
                </a:endParaRPr>
              </a:p>
              <a:p>
                <a:pPr lvl="2">
                  <a:lnSpc>
                    <a:spcPct val="110000"/>
                  </a:lnSpc>
                  <a:buFont typeface="Wingdings" pitchFamily="2" charset="2"/>
                  <a:buChar char="§"/>
                </a:pPr>
                <a:r>
                  <a:rPr lang="en-US" dirty="0">
                    <a:latin typeface="Arial" panose="020B0604020202020204" pitchFamily="34" charset="0"/>
                    <a:cs typeface="Arial" panose="020B0604020202020204" pitchFamily="34" charset="0"/>
                  </a:rPr>
                  <a:t>Since </a:t>
                </a:r>
                <a14:m>
                  <m:oMath xmlns:m="http://schemas.openxmlformats.org/officeDocument/2006/math">
                    <m:sSub>
                      <m:sSubPr>
                        <m:ctrlPr>
                          <a:rPr lang="en-US" i="1">
                            <a:latin typeface="Cambria Math" panose="02040503050406030204" pitchFamily="18" charset="0"/>
                          </a:rPr>
                        </m:ctrlPr>
                      </m:sSubPr>
                      <m:e>
                        <m:r>
                          <a:rPr lang="en-US" b="1" i="1">
                            <a:latin typeface="Cambria Math" panose="02040503050406030204" pitchFamily="18" charset="0"/>
                          </a:rPr>
                          <m:t>𝒙</m:t>
                        </m:r>
                        <m:r>
                          <a:rPr lang="en-US" b="0" i="1" smtClean="0">
                            <a:latin typeface="Cambria Math" panose="02040503050406030204" pitchFamily="18" charset="0"/>
                          </a:rPr>
                          <m:t>=</m:t>
                        </m:r>
                        <m:r>
                          <a:rPr lang="en-US" b="0" i="1" smtClean="0">
                            <a:latin typeface="Cambria Math" panose="02040503050406030204" pitchFamily="18" charset="0"/>
                          </a:rPr>
                          <m:t>𝑃</m:t>
                        </m:r>
                        <m:r>
                          <a:rPr lang="en-US" i="1">
                            <a:latin typeface="Cambria Math" panose="02040503050406030204" pitchFamily="18" charset="0"/>
                          </a:rPr>
                          <m:t>[</m:t>
                        </m:r>
                        <m:r>
                          <a:rPr lang="en-US" b="1" i="1">
                            <a:latin typeface="Cambria Math" panose="02040503050406030204" pitchFamily="18" charset="0"/>
                          </a:rPr>
                          <m:t>𝒙</m:t>
                        </m:r>
                        <m:r>
                          <a:rPr lang="en-US" i="1">
                            <a:latin typeface="Cambria Math" panose="02040503050406030204" pitchFamily="18" charset="0"/>
                          </a:rPr>
                          <m:t>]</m:t>
                        </m:r>
                      </m:e>
                      <m:sub>
                        <m:r>
                          <a:rPr lang="en-US" i="1">
                            <a:latin typeface="Cambria Math" panose="02040503050406030204" pitchFamily="18" charset="0"/>
                            <a:ea typeface="Cambria Math" panose="02040503050406030204" pitchFamily="18" charset="0"/>
                          </a:rPr>
                          <m:t>ℬ</m:t>
                        </m:r>
                      </m:sub>
                    </m:sSub>
                  </m:oMath>
                </a14:m>
                <a:r>
                  <a:rPr lang="en-US" dirty="0">
                    <a:latin typeface="Arial" panose="020B0604020202020204" pitchFamily="34" charset="0"/>
                    <a:cs typeface="Arial" panose="020B0604020202020204" pitchFamily="34" charset="0"/>
                  </a:rPr>
                  <a:t> (linear combination of the basis), pre- multiply</a:t>
                </a:r>
                <a:r>
                  <a:rPr lang="en-US" dirty="0">
                    <a:ea typeface="Cambria Math" panose="02040503050406030204" pitchFamily="18" charset="0"/>
                  </a:rPr>
                  <a:t> </a:t>
                </a:r>
                <a14:m>
                  <m:oMath xmlns:m="http://schemas.openxmlformats.org/officeDocument/2006/math">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𝑃</m:t>
                        </m:r>
                      </m:e>
                      <m:sup>
                        <m:r>
                          <a:rPr lang="en-US" i="1">
                            <a:latin typeface="Cambria Math" panose="02040503050406030204" pitchFamily="18" charset="0"/>
                            <a:ea typeface="Cambria Math" panose="02040503050406030204" pitchFamily="18" charset="0"/>
                          </a:rPr>
                          <m:t>−1</m:t>
                        </m:r>
                      </m:sup>
                    </m:sSup>
                  </m:oMath>
                </a14:m>
                <a:r>
                  <a:rPr lang="en-US" dirty="0">
                    <a:latin typeface="Arial" panose="020B0604020202020204" pitchFamily="34" charset="0"/>
                    <a:cs typeface="Arial" panose="020B0604020202020204" pitchFamily="34" charset="0"/>
                  </a:rPr>
                  <a:t>: </a:t>
                </a:r>
                <a14:m>
                  <m:oMath xmlns:m="http://schemas.openxmlformats.org/officeDocument/2006/math">
                    <m:sSub>
                      <m:sSubPr>
                        <m:ctrlPr>
                          <a:rPr lang="en-US" i="1">
                            <a:latin typeface="Cambria Math" panose="02040503050406030204" pitchFamily="18" charset="0"/>
                          </a:rPr>
                        </m:ctrlPr>
                      </m:sSubPr>
                      <m:e>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𝑃</m:t>
                            </m:r>
                          </m:e>
                          <m:sup>
                            <m:r>
                              <a:rPr lang="en-US" i="1">
                                <a:latin typeface="Cambria Math" panose="02040503050406030204" pitchFamily="18" charset="0"/>
                                <a:ea typeface="Cambria Math" panose="02040503050406030204" pitchFamily="18" charset="0"/>
                              </a:rPr>
                              <m:t>−1</m:t>
                            </m:r>
                          </m:sup>
                        </m:sSup>
                        <m:r>
                          <a:rPr lang="en-US" b="1" i="1">
                            <a:latin typeface="Cambria Math" panose="02040503050406030204" pitchFamily="18" charset="0"/>
                          </a:rPr>
                          <m:t>𝒙</m:t>
                        </m:r>
                        <m:r>
                          <a:rPr lang="en-US" i="1">
                            <a:latin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𝑃</m:t>
                            </m:r>
                          </m:e>
                          <m:sup>
                            <m:r>
                              <a:rPr lang="en-US" i="1">
                                <a:latin typeface="Cambria Math" panose="02040503050406030204" pitchFamily="18" charset="0"/>
                                <a:ea typeface="Cambria Math" panose="02040503050406030204" pitchFamily="18" charset="0"/>
                              </a:rPr>
                              <m:t>−1</m:t>
                            </m:r>
                          </m:sup>
                        </m:sSup>
                        <m:r>
                          <a:rPr lang="en-US" i="1">
                            <a:latin typeface="Cambria Math" panose="02040503050406030204" pitchFamily="18" charset="0"/>
                          </a:rPr>
                          <m:t>𝑃</m:t>
                        </m:r>
                        <m:r>
                          <a:rPr lang="en-US" i="1">
                            <a:latin typeface="Cambria Math" panose="02040503050406030204" pitchFamily="18" charset="0"/>
                          </a:rPr>
                          <m:t>[</m:t>
                        </m:r>
                        <m:r>
                          <a:rPr lang="en-US" b="1" i="1">
                            <a:latin typeface="Cambria Math" panose="02040503050406030204" pitchFamily="18" charset="0"/>
                          </a:rPr>
                          <m:t>𝒙</m:t>
                        </m:r>
                        <m:r>
                          <a:rPr lang="en-US" i="1">
                            <a:latin typeface="Cambria Math" panose="02040503050406030204" pitchFamily="18" charset="0"/>
                          </a:rPr>
                          <m:t>]</m:t>
                        </m:r>
                      </m:e>
                      <m:sub>
                        <m:r>
                          <a:rPr lang="en-US" i="1">
                            <a:latin typeface="Cambria Math" panose="02040503050406030204" pitchFamily="18" charset="0"/>
                            <a:ea typeface="Cambria Math" panose="02040503050406030204" pitchFamily="18" charset="0"/>
                          </a:rPr>
                          <m:t>ℬ</m:t>
                        </m:r>
                      </m:sub>
                    </m:sSub>
                  </m:oMath>
                </a14:m>
                <a:r>
                  <a:rPr lang="en-US" dirty="0">
                    <a:latin typeface="Arial" panose="020B0604020202020204" pitchFamily="34" charset="0"/>
                    <a:cs typeface="Arial" panose="020B0604020202020204" pitchFamily="34" charset="0"/>
                  </a:rPr>
                  <a:t>, we get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m:t>
                        </m:r>
                        <m:r>
                          <a:rPr lang="en-US" b="1" i="1">
                            <a:latin typeface="Cambria Math" panose="02040503050406030204" pitchFamily="18" charset="0"/>
                          </a:rPr>
                          <m:t>𝒙</m:t>
                        </m:r>
                        <m:r>
                          <a:rPr lang="en-US" i="1">
                            <a:latin typeface="Cambria Math" panose="02040503050406030204" pitchFamily="18" charset="0"/>
                          </a:rPr>
                          <m:t>]</m:t>
                        </m:r>
                      </m:e>
                      <m:sub>
                        <m:r>
                          <a:rPr lang="en-US" i="1">
                            <a:latin typeface="Cambria Math" panose="02040503050406030204" pitchFamily="18" charset="0"/>
                            <a:ea typeface="Cambria Math" panose="02040503050406030204" pitchFamily="18" charset="0"/>
                          </a:rPr>
                          <m:t>ℬ</m:t>
                        </m:r>
                      </m:sub>
                    </m:sSub>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𝑃</m:t>
                        </m:r>
                      </m:e>
                      <m:sup>
                        <m:r>
                          <a:rPr lang="en-US" i="1">
                            <a:latin typeface="Cambria Math" panose="02040503050406030204" pitchFamily="18" charset="0"/>
                            <a:ea typeface="Cambria Math" panose="02040503050406030204" pitchFamily="18" charset="0"/>
                          </a:rPr>
                          <m:t>−1</m:t>
                        </m:r>
                      </m:sup>
                    </m:sSup>
                    <m:r>
                      <a:rPr lang="en-US" b="1" i="1">
                        <a:latin typeface="Cambria Math" panose="02040503050406030204" pitchFamily="18" charset="0"/>
                      </a:rPr>
                      <m:t>𝒙</m:t>
                    </m:r>
                    <m:r>
                      <a:rPr lang="en-US" b="0" i="0" smtClean="0">
                        <a:latin typeface="Cambria Math" panose="02040503050406030204" pitchFamily="18" charset="0"/>
                      </a:rPr>
                      <m:t>.</m:t>
                    </m:r>
                  </m:oMath>
                </a14:m>
                <a:endParaRPr lang="en-US" dirty="0">
                  <a:latin typeface="Arial" panose="020B0604020202020204" pitchFamily="34" charset="0"/>
                  <a:cs typeface="Arial" panose="020B0604020202020204" pitchFamily="34" charset="0"/>
                </a:endParaRPr>
              </a:p>
              <a:p>
                <a:pPr lvl="1">
                  <a:lnSpc>
                    <a:spcPct val="110000"/>
                  </a:lnSpc>
                  <a:buFont typeface="Courier New" panose="02070309020205020404" pitchFamily="49" charset="0"/>
                  <a:buChar char="o"/>
                </a:pPr>
                <a:r>
                  <a:rPr lang="en-US" dirty="0">
                    <a:latin typeface="Arial" panose="020B0604020202020204" pitchFamily="34" charset="0"/>
                    <a:cs typeface="Arial" panose="020B0604020202020204" pitchFamily="34" charset="0"/>
                  </a:rPr>
                  <a:t>So the coordinate for </a:t>
                </a:r>
                <a14:m>
                  <m:oMath xmlns:m="http://schemas.openxmlformats.org/officeDocument/2006/math">
                    <m:r>
                      <a:rPr lang="en-US" b="1" i="1" smtClean="0">
                        <a:latin typeface="Cambria Math" panose="02040503050406030204" pitchFamily="18" charset="0"/>
                      </a:rPr>
                      <m:t>𝒚</m:t>
                    </m:r>
                  </m:oMath>
                </a14:m>
                <a:r>
                  <a:rPr lang="en-US" dirty="0">
                    <a:latin typeface="Arial" panose="020B0604020202020204" pitchFamily="34" charset="0"/>
                    <a:cs typeface="Arial" panose="020B0604020202020204" pitchFamily="34" charset="0"/>
                  </a:rPr>
                  <a:t> is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m:t>
                        </m:r>
                        <m:r>
                          <a:rPr lang="en-US" b="1" i="1">
                            <a:latin typeface="Cambria Math" panose="02040503050406030204" pitchFamily="18" charset="0"/>
                          </a:rPr>
                          <m:t>𝒚</m:t>
                        </m:r>
                        <m:r>
                          <a:rPr lang="en-US" i="1">
                            <a:latin typeface="Cambria Math" panose="02040503050406030204" pitchFamily="18" charset="0"/>
                          </a:rPr>
                          <m:t>]</m:t>
                        </m:r>
                      </m:e>
                      <m:sub>
                        <m:r>
                          <a:rPr lang="en-US" i="1">
                            <a:latin typeface="Cambria Math" panose="02040503050406030204" pitchFamily="18" charset="0"/>
                            <a:ea typeface="Cambria Math" panose="02040503050406030204" pitchFamily="18" charset="0"/>
                          </a:rPr>
                          <m:t>ℬ</m:t>
                        </m:r>
                      </m:sub>
                    </m:sSub>
                    <m:r>
                      <a:rPr lang="en-US" b="0" i="1" smtClean="0">
                        <a:latin typeface="Cambria Math" panose="02040503050406030204" pitchFamily="18" charset="0"/>
                        <a:ea typeface="Cambria Math" panose="02040503050406030204" pitchFamily="18" charset="0"/>
                      </a:rPr>
                      <m:t>=</m:t>
                    </m:r>
                    <m:r>
                      <a:rPr lang="en-US" b="0" i="0" smtClean="0">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𝐷</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𝑃</m:t>
                        </m:r>
                      </m:e>
                      <m:sup>
                        <m:r>
                          <a:rPr lang="en-US" i="1">
                            <a:latin typeface="Cambria Math" panose="02040503050406030204" pitchFamily="18" charset="0"/>
                            <a:ea typeface="Cambria Math" panose="02040503050406030204" pitchFamily="18" charset="0"/>
                          </a:rPr>
                          <m:t>−1</m:t>
                        </m:r>
                      </m:sup>
                    </m:sSup>
                    <m:r>
                      <a:rPr lang="en-US" b="1" i="1">
                        <a:latin typeface="Cambria Math" panose="02040503050406030204" pitchFamily="18" charset="0"/>
                      </a:rPr>
                      <m:t>𝒙</m:t>
                    </m:r>
                  </m:oMath>
                </a14:m>
                <a:endParaRPr lang="en-US" b="1" dirty="0">
                  <a:latin typeface="Arial" panose="020B0604020202020204" pitchFamily="34" charset="0"/>
                  <a:cs typeface="Arial" panose="020B0604020202020204" pitchFamily="34" charset="0"/>
                </a:endParaRPr>
              </a:p>
              <a:p>
                <a:pPr lvl="1">
                  <a:lnSpc>
                    <a:spcPct val="110000"/>
                  </a:lnSpc>
                  <a:buFont typeface="Courier New" panose="02070309020205020404" pitchFamily="49" charset="0"/>
                  <a:buChar char="o"/>
                </a:pPr>
                <a:endParaRPr lang="en-US" dirty="0">
                  <a:latin typeface="Arial" panose="020B0604020202020204" pitchFamily="34" charset="0"/>
                  <a:cs typeface="Arial" panose="020B0604020202020204" pitchFamily="34" charset="0"/>
                </a:endParaRPr>
              </a:p>
            </p:txBody>
          </p:sp>
        </mc:Choice>
        <mc:Fallback xmlns="">
          <p:sp>
            <p:nvSpPr>
              <p:cNvPr id="3" name="Content Placeholder 2">
                <a:extLst>
                  <a:ext uri="{FF2B5EF4-FFF2-40B4-BE49-F238E27FC236}">
                    <a16:creationId xmlns:a16="http://schemas.microsoft.com/office/drawing/2014/main" id="{6393C24C-9B98-45FE-008A-C5DD0C64EAF5}"/>
                  </a:ext>
                </a:extLst>
              </p:cNvPr>
              <p:cNvSpPr>
                <a:spLocks noGrp="1" noRot="1" noChangeAspect="1" noMove="1" noResize="1" noEditPoints="1" noAdjustHandles="1" noChangeArrowheads="1" noChangeShapeType="1" noTextEdit="1"/>
              </p:cNvSpPr>
              <p:nvPr>
                <p:ph idx="1"/>
              </p:nvPr>
            </p:nvSpPr>
            <p:spPr>
              <a:xfrm>
                <a:off x="838200" y="1825624"/>
                <a:ext cx="10515600" cy="4530725"/>
              </a:xfrm>
              <a:blipFill>
                <a:blip r:embed="rId2"/>
                <a:stretch>
                  <a:fillRect l="-965" t="-838" r="-844"/>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9796CC8A-B15D-7B38-2230-2A6B7493145C}"/>
              </a:ext>
            </a:extLst>
          </p:cNvPr>
          <p:cNvSpPr>
            <a:spLocks noGrp="1"/>
          </p:cNvSpPr>
          <p:nvPr>
            <p:ph type="sldNum" sz="quarter" idx="12"/>
          </p:nvPr>
        </p:nvSpPr>
        <p:spPr/>
        <p:txBody>
          <a:bodyPr/>
          <a:lstStyle/>
          <a:p>
            <a:fld id="{753F1077-7B91-4D11-8473-7F9D495CD0E2}" type="slidenum">
              <a:rPr lang="en-SG" smtClean="0"/>
              <a:t>28</a:t>
            </a:fld>
            <a:endParaRPr lang="en-SG"/>
          </a:p>
        </p:txBody>
      </p:sp>
    </p:spTree>
    <p:extLst>
      <p:ext uri="{BB962C8B-B14F-4D97-AF65-F5344CB8AC3E}">
        <p14:creationId xmlns:p14="http://schemas.microsoft.com/office/powerpoint/2010/main" val="18934368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7B179-E0D2-67F5-ECAF-6BB849039E57}"/>
              </a:ext>
            </a:extLst>
          </p:cNvPr>
          <p:cNvSpPr>
            <a:spLocks noGrp="1"/>
          </p:cNvSpPr>
          <p:nvPr>
            <p:ph type="title"/>
          </p:nvPr>
        </p:nvSpPr>
        <p:spPr>
          <a:xfrm>
            <a:off x="838200" y="2404940"/>
            <a:ext cx="10515600" cy="1325563"/>
          </a:xfrm>
        </p:spPr>
        <p:txBody>
          <a:bodyPr/>
          <a:lstStyle/>
          <a:p>
            <a:pPr algn="ctr"/>
            <a:r>
              <a:rPr lang="en-US" dirty="0">
                <a:latin typeface="Arial" panose="020B0604020202020204" pitchFamily="34" charset="0"/>
                <a:cs typeface="Arial" panose="020B0604020202020204" pitchFamily="34" charset="0"/>
              </a:rPr>
              <a:t>End</a:t>
            </a:r>
          </a:p>
        </p:txBody>
      </p:sp>
      <p:sp>
        <p:nvSpPr>
          <p:cNvPr id="4" name="Slide Number Placeholder 3">
            <a:extLst>
              <a:ext uri="{FF2B5EF4-FFF2-40B4-BE49-F238E27FC236}">
                <a16:creationId xmlns:a16="http://schemas.microsoft.com/office/drawing/2014/main" id="{533335F2-BF4E-66BE-1DD5-37DD312244D4}"/>
              </a:ext>
            </a:extLst>
          </p:cNvPr>
          <p:cNvSpPr>
            <a:spLocks noGrp="1"/>
          </p:cNvSpPr>
          <p:nvPr>
            <p:ph type="sldNum" sz="quarter" idx="12"/>
          </p:nvPr>
        </p:nvSpPr>
        <p:spPr/>
        <p:txBody>
          <a:bodyPr/>
          <a:lstStyle/>
          <a:p>
            <a:fld id="{753F1077-7B91-4D11-8473-7F9D495CD0E2}" type="slidenum">
              <a:rPr lang="en-SG" smtClean="0"/>
              <a:t>29</a:t>
            </a:fld>
            <a:endParaRPr lang="en-SG"/>
          </a:p>
        </p:txBody>
      </p:sp>
    </p:spTree>
    <p:extLst>
      <p:ext uri="{BB962C8B-B14F-4D97-AF65-F5344CB8AC3E}">
        <p14:creationId xmlns:p14="http://schemas.microsoft.com/office/powerpoint/2010/main" val="9300032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18FC05-E904-4306-A0DE-8EF932C11A48}"/>
              </a:ext>
            </a:extLst>
          </p:cNvPr>
          <p:cNvSpPr>
            <a:spLocks noGrp="1"/>
          </p:cNvSpPr>
          <p:nvPr>
            <p:ph type="title"/>
          </p:nvPr>
        </p:nvSpPr>
        <p:spPr>
          <a:xfrm>
            <a:off x="565840" y="76611"/>
            <a:ext cx="10515600" cy="1325563"/>
          </a:xfrm>
        </p:spPr>
        <p:txBody>
          <a:bodyPr/>
          <a:lstStyle/>
          <a:p>
            <a:r>
              <a:rPr lang="en-US" dirty="0"/>
              <a:t>Syllabus for Part 2</a:t>
            </a:r>
          </a:p>
        </p:txBody>
      </p:sp>
      <p:sp>
        <p:nvSpPr>
          <p:cNvPr id="4" name="Slide Number Placeholder 3">
            <a:extLst>
              <a:ext uri="{FF2B5EF4-FFF2-40B4-BE49-F238E27FC236}">
                <a16:creationId xmlns:a16="http://schemas.microsoft.com/office/drawing/2014/main" id="{F056923F-4D9D-42DB-A9DD-08226BB4C6EE}"/>
              </a:ext>
            </a:extLst>
          </p:cNvPr>
          <p:cNvSpPr>
            <a:spLocks noGrp="1"/>
          </p:cNvSpPr>
          <p:nvPr>
            <p:ph type="sldNum" sz="quarter" idx="12"/>
          </p:nvPr>
        </p:nvSpPr>
        <p:spPr/>
        <p:txBody>
          <a:bodyPr/>
          <a:lstStyle/>
          <a:p>
            <a:fld id="{753F1077-7B91-4D11-8473-7F9D495CD0E2}" type="slidenum">
              <a:rPr lang="en-SG" smtClean="0"/>
              <a:t>3</a:t>
            </a:fld>
            <a:endParaRPr lang="en-SG"/>
          </a:p>
        </p:txBody>
      </p:sp>
      <p:sp>
        <p:nvSpPr>
          <p:cNvPr id="3" name="TextBox 2">
            <a:extLst>
              <a:ext uri="{FF2B5EF4-FFF2-40B4-BE49-F238E27FC236}">
                <a16:creationId xmlns:a16="http://schemas.microsoft.com/office/drawing/2014/main" id="{0E7F24F1-7960-4669-9771-26488780B62F}"/>
              </a:ext>
            </a:extLst>
          </p:cNvPr>
          <p:cNvSpPr txBox="1"/>
          <p:nvPr/>
        </p:nvSpPr>
        <p:spPr>
          <a:xfrm>
            <a:off x="4023360" y="6156960"/>
            <a:ext cx="1802096" cy="369332"/>
          </a:xfrm>
          <a:prstGeom prst="rect">
            <a:avLst/>
          </a:prstGeom>
          <a:noFill/>
        </p:spPr>
        <p:txBody>
          <a:bodyPr wrap="none" rtlCol="0">
            <a:spAutoFit/>
          </a:bodyPr>
          <a:lstStyle/>
          <a:p>
            <a:r>
              <a:rPr lang="en-US" dirty="0"/>
              <a:t>Table 1: schedule</a:t>
            </a:r>
          </a:p>
        </p:txBody>
      </p:sp>
      <p:graphicFrame>
        <p:nvGraphicFramePr>
          <p:cNvPr id="9" name="Content Placeholder 8">
            <a:extLst>
              <a:ext uri="{FF2B5EF4-FFF2-40B4-BE49-F238E27FC236}">
                <a16:creationId xmlns:a16="http://schemas.microsoft.com/office/drawing/2014/main" id="{9D5EE46F-0BF7-486D-77BA-C012BD968BDC}"/>
              </a:ext>
            </a:extLst>
          </p:cNvPr>
          <p:cNvGraphicFramePr>
            <a:graphicFrameLocks noGrp="1"/>
          </p:cNvGraphicFramePr>
          <p:nvPr>
            <p:ph idx="1"/>
          </p:nvPr>
        </p:nvGraphicFramePr>
        <p:xfrm>
          <a:off x="734828" y="1300566"/>
          <a:ext cx="8379159" cy="4682001"/>
        </p:xfrm>
        <a:graphic>
          <a:graphicData uri="http://schemas.openxmlformats.org/drawingml/2006/table">
            <a:tbl>
              <a:tblPr firstRow="1" firstCol="1" bandRow="1" bandCol="1">
                <a:tableStyleId>{5C22544A-7EE6-4342-B048-85BDC9FD1C3A}</a:tableStyleId>
              </a:tblPr>
              <a:tblGrid>
                <a:gridCol w="1058657">
                  <a:extLst>
                    <a:ext uri="{9D8B030D-6E8A-4147-A177-3AD203B41FA5}">
                      <a16:colId xmlns:a16="http://schemas.microsoft.com/office/drawing/2014/main" val="3531719582"/>
                    </a:ext>
                  </a:extLst>
                </a:gridCol>
                <a:gridCol w="3437615">
                  <a:extLst>
                    <a:ext uri="{9D8B030D-6E8A-4147-A177-3AD203B41FA5}">
                      <a16:colId xmlns:a16="http://schemas.microsoft.com/office/drawing/2014/main" val="1707074285"/>
                    </a:ext>
                  </a:extLst>
                </a:gridCol>
                <a:gridCol w="1987827">
                  <a:extLst>
                    <a:ext uri="{9D8B030D-6E8A-4147-A177-3AD203B41FA5}">
                      <a16:colId xmlns:a16="http://schemas.microsoft.com/office/drawing/2014/main" val="144180308"/>
                    </a:ext>
                  </a:extLst>
                </a:gridCol>
                <a:gridCol w="1895060">
                  <a:extLst>
                    <a:ext uri="{9D8B030D-6E8A-4147-A177-3AD203B41FA5}">
                      <a16:colId xmlns:a16="http://schemas.microsoft.com/office/drawing/2014/main" val="1354466032"/>
                    </a:ext>
                  </a:extLst>
                </a:gridCol>
              </a:tblGrid>
              <a:tr h="722256">
                <a:tc>
                  <a:txBody>
                    <a:bodyPr/>
                    <a:lstStyle/>
                    <a:p>
                      <a:pPr algn="ctr"/>
                      <a:r>
                        <a:rPr lang="en-GB" sz="2400" dirty="0">
                          <a:effectLst/>
                        </a:rPr>
                        <a:t>Chapter</a:t>
                      </a:r>
                      <a:endParaRPr lang="en-SG" sz="2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5715" marB="0"/>
                </a:tc>
                <a:tc>
                  <a:txBody>
                    <a:bodyPr/>
                    <a:lstStyle/>
                    <a:p>
                      <a:pPr algn="ctr"/>
                      <a:r>
                        <a:rPr lang="en-GB" sz="2400">
                          <a:effectLst/>
                        </a:rPr>
                        <a:t>Topics</a:t>
                      </a:r>
                      <a:endParaRPr lang="en-SG" sz="2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5715" marB="0"/>
                </a:tc>
                <a:tc>
                  <a:txBody>
                    <a:bodyPr/>
                    <a:lstStyle/>
                    <a:p>
                      <a:pPr algn="ctr"/>
                      <a:r>
                        <a:rPr lang="en-GB" sz="2400">
                          <a:effectLst/>
                        </a:rPr>
                        <a:t>Week (Lecture)</a:t>
                      </a:r>
                      <a:endParaRPr lang="en-SG" sz="2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5715" marB="0"/>
                </a:tc>
                <a:tc>
                  <a:txBody>
                    <a:bodyPr/>
                    <a:lstStyle/>
                    <a:p>
                      <a:pPr algn="ctr"/>
                      <a:r>
                        <a:rPr lang="en-GB" sz="2400">
                          <a:effectLst/>
                        </a:rPr>
                        <a:t>Week (Tut)</a:t>
                      </a:r>
                      <a:endParaRPr lang="en-SG" sz="2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5715" marB="0"/>
                </a:tc>
                <a:extLst>
                  <a:ext uri="{0D108BD9-81ED-4DB2-BD59-A6C34878D82A}">
                    <a16:rowId xmlns:a16="http://schemas.microsoft.com/office/drawing/2014/main" val="2974584"/>
                  </a:ext>
                </a:extLst>
              </a:tr>
              <a:tr h="1036733">
                <a:tc>
                  <a:txBody>
                    <a:bodyPr/>
                    <a:lstStyle/>
                    <a:p>
                      <a:pPr algn="ctr"/>
                      <a:r>
                        <a:rPr lang="en-GB" sz="2400">
                          <a:effectLst/>
                        </a:rPr>
                        <a:t>6</a:t>
                      </a:r>
                      <a:endParaRPr lang="en-SG" sz="2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5715" marB="0"/>
                </a:tc>
                <a:tc>
                  <a:txBody>
                    <a:bodyPr/>
                    <a:lstStyle/>
                    <a:p>
                      <a:r>
                        <a:rPr lang="en-GB" sz="2400" dirty="0">
                          <a:effectLst/>
                        </a:rPr>
                        <a:t>Orthogonality </a:t>
                      </a:r>
                      <a:endParaRPr lang="en-SG" sz="2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5715" marB="0">
                    <a:solidFill>
                      <a:schemeClr val="accent1">
                        <a:tint val="40000"/>
                      </a:schemeClr>
                    </a:solidFill>
                  </a:tcPr>
                </a:tc>
                <a:tc>
                  <a:txBody>
                    <a:bodyPr/>
                    <a:lstStyle/>
                    <a:p>
                      <a:r>
                        <a:rPr lang="en-GB" sz="2400" dirty="0">
                          <a:effectLst/>
                        </a:rPr>
                        <a:t>8-9</a:t>
                      </a:r>
                      <a:endParaRPr lang="en-SG" sz="2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5715" marB="0">
                    <a:solidFill>
                      <a:schemeClr val="accent1">
                        <a:tint val="40000"/>
                      </a:schemeClr>
                    </a:solidFill>
                  </a:tcPr>
                </a:tc>
                <a:tc>
                  <a:txBody>
                    <a:bodyPr/>
                    <a:lstStyle/>
                    <a:p>
                      <a:r>
                        <a:rPr lang="en-GB" sz="2400" dirty="0">
                          <a:effectLst/>
                        </a:rPr>
                        <a:t>9-10</a:t>
                      </a:r>
                      <a:endParaRPr lang="en-SG" sz="2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5715" marB="0">
                    <a:solidFill>
                      <a:schemeClr val="accent1">
                        <a:tint val="40000"/>
                      </a:schemeClr>
                    </a:solidFill>
                  </a:tcPr>
                </a:tc>
                <a:extLst>
                  <a:ext uri="{0D108BD9-81ED-4DB2-BD59-A6C34878D82A}">
                    <a16:rowId xmlns:a16="http://schemas.microsoft.com/office/drawing/2014/main" val="1138433205"/>
                  </a:ext>
                </a:extLst>
              </a:tr>
              <a:tr h="948610">
                <a:tc>
                  <a:txBody>
                    <a:bodyPr/>
                    <a:lstStyle/>
                    <a:p>
                      <a:pPr algn="ctr"/>
                      <a:r>
                        <a:rPr lang="en-GB" sz="2400">
                          <a:effectLst/>
                        </a:rPr>
                        <a:t>7</a:t>
                      </a:r>
                      <a:endParaRPr lang="en-SG" sz="2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5715" marB="0"/>
                </a:tc>
                <a:tc>
                  <a:txBody>
                    <a:bodyPr/>
                    <a:lstStyle/>
                    <a:p>
                      <a:r>
                        <a:rPr lang="en-GB" sz="2400">
                          <a:effectLst/>
                        </a:rPr>
                        <a:t>Least Squares</a:t>
                      </a:r>
                      <a:endParaRPr lang="en-SG" sz="2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5715" marB="0">
                    <a:solidFill>
                      <a:schemeClr val="accent1">
                        <a:tint val="40000"/>
                      </a:schemeClr>
                    </a:solidFill>
                  </a:tcPr>
                </a:tc>
                <a:tc>
                  <a:txBody>
                    <a:bodyPr/>
                    <a:lstStyle/>
                    <a:p>
                      <a:r>
                        <a:rPr lang="en-GB" sz="2400">
                          <a:effectLst/>
                        </a:rPr>
                        <a:t>9-10</a:t>
                      </a:r>
                      <a:endParaRPr lang="en-SG" sz="2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5715" marB="0">
                    <a:solidFill>
                      <a:schemeClr val="accent1">
                        <a:tint val="40000"/>
                      </a:schemeClr>
                    </a:solidFill>
                  </a:tcPr>
                </a:tc>
                <a:tc>
                  <a:txBody>
                    <a:bodyPr/>
                    <a:lstStyle/>
                    <a:p>
                      <a:r>
                        <a:rPr lang="en-GB" sz="2400" dirty="0">
                          <a:effectLst/>
                        </a:rPr>
                        <a:t>10-11</a:t>
                      </a:r>
                      <a:endParaRPr lang="en-SG" sz="2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5715" marB="0">
                    <a:solidFill>
                      <a:schemeClr val="accent1">
                        <a:tint val="40000"/>
                      </a:schemeClr>
                    </a:solidFill>
                  </a:tcPr>
                </a:tc>
                <a:extLst>
                  <a:ext uri="{0D108BD9-81ED-4DB2-BD59-A6C34878D82A}">
                    <a16:rowId xmlns:a16="http://schemas.microsoft.com/office/drawing/2014/main" val="2283079318"/>
                  </a:ext>
                </a:extLst>
              </a:tr>
              <a:tr h="948610">
                <a:tc>
                  <a:txBody>
                    <a:bodyPr/>
                    <a:lstStyle/>
                    <a:p>
                      <a:pPr algn="ctr"/>
                      <a:r>
                        <a:rPr lang="en-GB" sz="2400">
                          <a:effectLst/>
                        </a:rPr>
                        <a:t>8</a:t>
                      </a:r>
                      <a:endParaRPr lang="en-SG" sz="2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5715" marB="0"/>
                </a:tc>
                <a:tc>
                  <a:txBody>
                    <a:bodyPr/>
                    <a:lstStyle/>
                    <a:p>
                      <a:r>
                        <a:rPr lang="en-GB" sz="2400" dirty="0" err="1">
                          <a:effectLst/>
                        </a:rPr>
                        <a:t>EigenValue</a:t>
                      </a:r>
                      <a:r>
                        <a:rPr lang="en-GB" sz="2400" dirty="0">
                          <a:effectLst/>
                        </a:rPr>
                        <a:t> and Eigenvectors</a:t>
                      </a:r>
                      <a:endParaRPr lang="en-SG" sz="2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5715" marB="0">
                    <a:solidFill>
                      <a:schemeClr val="accent1">
                        <a:tint val="40000"/>
                      </a:schemeClr>
                    </a:solidFill>
                  </a:tcPr>
                </a:tc>
                <a:tc>
                  <a:txBody>
                    <a:bodyPr/>
                    <a:lstStyle/>
                    <a:p>
                      <a:r>
                        <a:rPr lang="en-GB" sz="2400">
                          <a:effectLst/>
                        </a:rPr>
                        <a:t>11-12</a:t>
                      </a:r>
                      <a:endParaRPr lang="en-SG" sz="2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5715" marB="0">
                    <a:solidFill>
                      <a:schemeClr val="accent1">
                        <a:tint val="40000"/>
                      </a:schemeClr>
                    </a:solidFill>
                  </a:tcPr>
                </a:tc>
                <a:tc>
                  <a:txBody>
                    <a:bodyPr/>
                    <a:lstStyle/>
                    <a:p>
                      <a:r>
                        <a:rPr lang="en-GB" sz="2400" dirty="0">
                          <a:effectLst/>
                        </a:rPr>
                        <a:t>12-13</a:t>
                      </a:r>
                      <a:endParaRPr lang="en-SG" sz="2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5715" marB="0">
                    <a:solidFill>
                      <a:schemeClr val="accent1">
                        <a:tint val="40000"/>
                      </a:schemeClr>
                    </a:solidFill>
                  </a:tcPr>
                </a:tc>
                <a:extLst>
                  <a:ext uri="{0D108BD9-81ED-4DB2-BD59-A6C34878D82A}">
                    <a16:rowId xmlns:a16="http://schemas.microsoft.com/office/drawing/2014/main" val="3830976206"/>
                  </a:ext>
                </a:extLst>
              </a:tr>
              <a:tr h="1010813">
                <a:tc>
                  <a:txBody>
                    <a:bodyPr/>
                    <a:lstStyle/>
                    <a:p>
                      <a:pPr algn="ctr"/>
                      <a:r>
                        <a:rPr lang="en-GB" sz="2400">
                          <a:effectLst/>
                        </a:rPr>
                        <a:t>9</a:t>
                      </a:r>
                      <a:endParaRPr lang="en-SG" sz="2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5715" marB="0"/>
                </a:tc>
                <a:tc>
                  <a:txBody>
                    <a:bodyPr/>
                    <a:lstStyle/>
                    <a:p>
                      <a:r>
                        <a:rPr lang="en-GB" sz="2400" dirty="0">
                          <a:effectLst/>
                        </a:rPr>
                        <a:t>Singular Value Decomposition (SVD) </a:t>
                      </a:r>
                      <a:endParaRPr lang="en-SG" sz="2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5715" marB="0">
                    <a:solidFill>
                      <a:schemeClr val="accent1">
                        <a:tint val="40000"/>
                      </a:schemeClr>
                    </a:solidFill>
                  </a:tcPr>
                </a:tc>
                <a:tc>
                  <a:txBody>
                    <a:bodyPr/>
                    <a:lstStyle/>
                    <a:p>
                      <a:r>
                        <a:rPr lang="en-GB" sz="2400" dirty="0">
                          <a:effectLst/>
                        </a:rPr>
                        <a:t>13</a:t>
                      </a:r>
                      <a:endParaRPr lang="en-SG" sz="2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5715" marB="0">
                    <a:solidFill>
                      <a:schemeClr val="accent1">
                        <a:tint val="40000"/>
                      </a:schemeClr>
                    </a:solidFill>
                  </a:tcPr>
                </a:tc>
                <a:tc>
                  <a:txBody>
                    <a:bodyPr/>
                    <a:lstStyle/>
                    <a:p>
                      <a:endParaRPr lang="en-SG" sz="2400" dirty="0">
                        <a:effectLst/>
                        <a:latin typeface="Calibri" panose="020F0502020204030204" pitchFamily="34" charset="0"/>
                        <a:cs typeface="Times New Roman" panose="02020603050405020304" pitchFamily="18" charset="0"/>
                      </a:endParaRPr>
                    </a:p>
                  </a:txBody>
                  <a:tcPr marL="68580" marR="68580" marT="5715" marB="0">
                    <a:solidFill>
                      <a:schemeClr val="accent1">
                        <a:tint val="40000"/>
                      </a:schemeClr>
                    </a:solidFill>
                  </a:tcPr>
                </a:tc>
                <a:extLst>
                  <a:ext uri="{0D108BD9-81ED-4DB2-BD59-A6C34878D82A}">
                    <a16:rowId xmlns:a16="http://schemas.microsoft.com/office/drawing/2014/main" val="2667591932"/>
                  </a:ext>
                </a:extLst>
              </a:tr>
            </a:tbl>
          </a:graphicData>
        </a:graphic>
      </p:graphicFrame>
      <p:pic>
        <p:nvPicPr>
          <p:cNvPr id="11" name="Picture 10">
            <a:extLst>
              <a:ext uri="{FF2B5EF4-FFF2-40B4-BE49-F238E27FC236}">
                <a16:creationId xmlns:a16="http://schemas.microsoft.com/office/drawing/2014/main" id="{670BFEF9-B79D-4242-917D-1CA943CD0C73}"/>
              </a:ext>
            </a:extLst>
          </p:cNvPr>
          <p:cNvPicPr>
            <a:picLocks noChangeAspect="1"/>
          </p:cNvPicPr>
          <p:nvPr/>
        </p:nvPicPr>
        <p:blipFill>
          <a:blip r:embed="rId2"/>
          <a:stretch>
            <a:fillRect/>
          </a:stretch>
        </p:blipFill>
        <p:spPr>
          <a:xfrm>
            <a:off x="9232900" y="1603512"/>
            <a:ext cx="1554370" cy="1457739"/>
          </a:xfrm>
          <a:prstGeom prst="rect">
            <a:avLst/>
          </a:prstGeom>
        </p:spPr>
      </p:pic>
      <p:pic>
        <p:nvPicPr>
          <p:cNvPr id="12" name="Picture 11">
            <a:extLst>
              <a:ext uri="{FF2B5EF4-FFF2-40B4-BE49-F238E27FC236}">
                <a16:creationId xmlns:a16="http://schemas.microsoft.com/office/drawing/2014/main" id="{19C01A1D-B9FA-934D-B083-E5AC03EE4027}"/>
              </a:ext>
            </a:extLst>
          </p:cNvPr>
          <p:cNvPicPr>
            <a:picLocks noChangeAspect="1"/>
          </p:cNvPicPr>
          <p:nvPr/>
        </p:nvPicPr>
        <p:blipFill>
          <a:blip r:embed="rId3"/>
          <a:stretch>
            <a:fillRect/>
          </a:stretch>
        </p:blipFill>
        <p:spPr>
          <a:xfrm>
            <a:off x="10906183" y="1851432"/>
            <a:ext cx="1326753" cy="961897"/>
          </a:xfrm>
          <a:prstGeom prst="rect">
            <a:avLst/>
          </a:prstGeom>
        </p:spPr>
      </p:pic>
      <p:pic>
        <p:nvPicPr>
          <p:cNvPr id="13" name="Picture 12">
            <a:extLst>
              <a:ext uri="{FF2B5EF4-FFF2-40B4-BE49-F238E27FC236}">
                <a16:creationId xmlns:a16="http://schemas.microsoft.com/office/drawing/2014/main" id="{AE5EE907-E5A1-06FD-68AB-56294C8DA528}"/>
              </a:ext>
            </a:extLst>
          </p:cNvPr>
          <p:cNvPicPr>
            <a:picLocks noChangeAspect="1"/>
          </p:cNvPicPr>
          <p:nvPr/>
        </p:nvPicPr>
        <p:blipFill>
          <a:blip r:embed="rId4"/>
          <a:stretch>
            <a:fillRect/>
          </a:stretch>
        </p:blipFill>
        <p:spPr>
          <a:xfrm>
            <a:off x="9330818" y="3429000"/>
            <a:ext cx="636025" cy="365125"/>
          </a:xfrm>
          <a:prstGeom prst="rect">
            <a:avLst/>
          </a:prstGeom>
        </p:spPr>
      </p:pic>
      <p:pic>
        <p:nvPicPr>
          <p:cNvPr id="14" name="Picture 13">
            <a:extLst>
              <a:ext uri="{FF2B5EF4-FFF2-40B4-BE49-F238E27FC236}">
                <a16:creationId xmlns:a16="http://schemas.microsoft.com/office/drawing/2014/main" id="{611F8B16-EFDE-838C-BE7E-A1679BA86A3D}"/>
              </a:ext>
            </a:extLst>
          </p:cNvPr>
          <p:cNvPicPr>
            <a:picLocks noChangeAspect="1"/>
          </p:cNvPicPr>
          <p:nvPr/>
        </p:nvPicPr>
        <p:blipFill>
          <a:blip r:embed="rId5"/>
          <a:stretch>
            <a:fillRect/>
          </a:stretch>
        </p:blipFill>
        <p:spPr>
          <a:xfrm>
            <a:off x="10143159" y="3139819"/>
            <a:ext cx="1876563" cy="982201"/>
          </a:xfrm>
          <a:prstGeom prst="rect">
            <a:avLst/>
          </a:prstGeom>
        </p:spPr>
      </p:pic>
      <p:grpSp>
        <p:nvGrpSpPr>
          <p:cNvPr id="19" name="Group 18">
            <a:extLst>
              <a:ext uri="{FF2B5EF4-FFF2-40B4-BE49-F238E27FC236}">
                <a16:creationId xmlns:a16="http://schemas.microsoft.com/office/drawing/2014/main" id="{2A4F2ABD-27D7-B629-8CC4-438161413A42}"/>
              </a:ext>
            </a:extLst>
          </p:cNvPr>
          <p:cNvGrpSpPr/>
          <p:nvPr/>
        </p:nvGrpSpPr>
        <p:grpSpPr>
          <a:xfrm>
            <a:off x="9505846" y="4161874"/>
            <a:ext cx="2157664" cy="1457739"/>
            <a:chOff x="9710081" y="4346368"/>
            <a:chExt cx="1802096" cy="1504752"/>
          </a:xfrm>
        </p:grpSpPr>
        <p:grpSp>
          <p:nvGrpSpPr>
            <p:cNvPr id="17" name="Group 16">
              <a:extLst>
                <a:ext uri="{FF2B5EF4-FFF2-40B4-BE49-F238E27FC236}">
                  <a16:creationId xmlns:a16="http://schemas.microsoft.com/office/drawing/2014/main" id="{394D5FBC-C791-DC6E-6C3F-091AFEDB223D}"/>
                </a:ext>
              </a:extLst>
            </p:cNvPr>
            <p:cNvGrpSpPr/>
            <p:nvPr/>
          </p:nvGrpSpPr>
          <p:grpSpPr>
            <a:xfrm>
              <a:off x="9710081" y="4393381"/>
              <a:ext cx="1802096" cy="1457739"/>
              <a:chOff x="3130453" y="2203450"/>
              <a:chExt cx="4635500" cy="4152900"/>
            </a:xfrm>
          </p:grpSpPr>
          <p:pic>
            <p:nvPicPr>
              <p:cNvPr id="15" name="Picture 14">
                <a:extLst>
                  <a:ext uri="{FF2B5EF4-FFF2-40B4-BE49-F238E27FC236}">
                    <a16:creationId xmlns:a16="http://schemas.microsoft.com/office/drawing/2014/main" id="{1B92607F-91F3-B349-BEC7-154EBA643586}"/>
                  </a:ext>
                </a:extLst>
              </p:cNvPr>
              <p:cNvPicPr>
                <a:picLocks noChangeAspect="1"/>
              </p:cNvPicPr>
              <p:nvPr/>
            </p:nvPicPr>
            <p:blipFill>
              <a:blip r:embed="rId6"/>
              <a:stretch>
                <a:fillRect/>
              </a:stretch>
            </p:blipFill>
            <p:spPr>
              <a:xfrm>
                <a:off x="3130453" y="2203450"/>
                <a:ext cx="4635500" cy="4152900"/>
              </a:xfrm>
              <a:prstGeom prst="rect">
                <a:avLst/>
              </a:prstGeom>
            </p:spPr>
          </p:pic>
          <p:sp>
            <p:nvSpPr>
              <p:cNvPr id="16" name="Rectangle 15">
                <a:extLst>
                  <a:ext uri="{FF2B5EF4-FFF2-40B4-BE49-F238E27FC236}">
                    <a16:creationId xmlns:a16="http://schemas.microsoft.com/office/drawing/2014/main" id="{616681A1-4AAC-894E-EE77-AA644CB0BEE3}"/>
                  </a:ext>
                </a:extLst>
              </p:cNvPr>
              <p:cNvSpPr/>
              <p:nvPr/>
            </p:nvSpPr>
            <p:spPr>
              <a:xfrm>
                <a:off x="7139909" y="3429000"/>
                <a:ext cx="626044" cy="29273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8" name="Rectangle 17">
              <a:extLst>
                <a:ext uri="{FF2B5EF4-FFF2-40B4-BE49-F238E27FC236}">
                  <a16:creationId xmlns:a16="http://schemas.microsoft.com/office/drawing/2014/main" id="{60824E1F-B3B0-3BF4-4C67-D9134D266FE3}"/>
                </a:ext>
              </a:extLst>
            </p:cNvPr>
            <p:cNvSpPr/>
            <p:nvPr/>
          </p:nvSpPr>
          <p:spPr>
            <a:xfrm>
              <a:off x="9779737" y="4346368"/>
              <a:ext cx="1489059" cy="2808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3503390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18FC05-E904-4306-A0DE-8EF932C11A48}"/>
              </a:ext>
            </a:extLst>
          </p:cNvPr>
          <p:cNvSpPr>
            <a:spLocks noGrp="1"/>
          </p:cNvSpPr>
          <p:nvPr>
            <p:ph type="title"/>
          </p:nvPr>
        </p:nvSpPr>
        <p:spPr>
          <a:xfrm>
            <a:off x="838200" y="136525"/>
            <a:ext cx="10515600" cy="1325563"/>
          </a:xfrm>
        </p:spPr>
        <p:txBody>
          <a:bodyPr/>
          <a:lstStyle/>
          <a:p>
            <a:r>
              <a:rPr lang="en-US" dirty="0"/>
              <a:t>Online Video learning Schedule</a:t>
            </a:r>
          </a:p>
        </p:txBody>
      </p:sp>
      <p:sp>
        <p:nvSpPr>
          <p:cNvPr id="4" name="Slide Number Placeholder 3">
            <a:extLst>
              <a:ext uri="{FF2B5EF4-FFF2-40B4-BE49-F238E27FC236}">
                <a16:creationId xmlns:a16="http://schemas.microsoft.com/office/drawing/2014/main" id="{F056923F-4D9D-42DB-A9DD-08226BB4C6EE}"/>
              </a:ext>
            </a:extLst>
          </p:cNvPr>
          <p:cNvSpPr>
            <a:spLocks noGrp="1"/>
          </p:cNvSpPr>
          <p:nvPr>
            <p:ph type="sldNum" sz="quarter" idx="12"/>
          </p:nvPr>
        </p:nvSpPr>
        <p:spPr/>
        <p:txBody>
          <a:bodyPr/>
          <a:lstStyle/>
          <a:p>
            <a:fld id="{753F1077-7B91-4D11-8473-7F9D495CD0E2}" type="slidenum">
              <a:rPr lang="en-SG" smtClean="0"/>
              <a:t>4</a:t>
            </a:fld>
            <a:endParaRPr lang="en-SG"/>
          </a:p>
        </p:txBody>
      </p:sp>
      <p:graphicFrame>
        <p:nvGraphicFramePr>
          <p:cNvPr id="10" name="Table 10">
            <a:extLst>
              <a:ext uri="{FF2B5EF4-FFF2-40B4-BE49-F238E27FC236}">
                <a16:creationId xmlns:a16="http://schemas.microsoft.com/office/drawing/2014/main" id="{E7852B50-909D-44DB-8611-818A092345FB}"/>
              </a:ext>
            </a:extLst>
          </p:cNvPr>
          <p:cNvGraphicFramePr>
            <a:graphicFrameLocks noGrp="1"/>
          </p:cNvGraphicFramePr>
          <p:nvPr/>
        </p:nvGraphicFramePr>
        <p:xfrm>
          <a:off x="838201" y="1803559"/>
          <a:ext cx="10515599" cy="4211320"/>
        </p:xfrm>
        <a:graphic>
          <a:graphicData uri="http://schemas.openxmlformats.org/drawingml/2006/table">
            <a:tbl>
              <a:tblPr firstRow="1" bandRow="1">
                <a:tableStyleId>{5C22544A-7EE6-4342-B048-85BDC9FD1C3A}</a:tableStyleId>
              </a:tblPr>
              <a:tblGrid>
                <a:gridCol w="1282648">
                  <a:extLst>
                    <a:ext uri="{9D8B030D-6E8A-4147-A177-3AD203B41FA5}">
                      <a16:colId xmlns:a16="http://schemas.microsoft.com/office/drawing/2014/main" val="3449458191"/>
                    </a:ext>
                  </a:extLst>
                </a:gridCol>
                <a:gridCol w="1345843">
                  <a:extLst>
                    <a:ext uri="{9D8B030D-6E8A-4147-A177-3AD203B41FA5}">
                      <a16:colId xmlns:a16="http://schemas.microsoft.com/office/drawing/2014/main" val="1151324642"/>
                    </a:ext>
                  </a:extLst>
                </a:gridCol>
                <a:gridCol w="4409768">
                  <a:extLst>
                    <a:ext uri="{9D8B030D-6E8A-4147-A177-3AD203B41FA5}">
                      <a16:colId xmlns:a16="http://schemas.microsoft.com/office/drawing/2014/main" val="321915134"/>
                    </a:ext>
                  </a:extLst>
                </a:gridCol>
                <a:gridCol w="3477340">
                  <a:extLst>
                    <a:ext uri="{9D8B030D-6E8A-4147-A177-3AD203B41FA5}">
                      <a16:colId xmlns:a16="http://schemas.microsoft.com/office/drawing/2014/main" val="1368086448"/>
                    </a:ext>
                  </a:extLst>
                </a:gridCol>
              </a:tblGrid>
              <a:tr h="370840">
                <a:tc>
                  <a:txBody>
                    <a:bodyPr/>
                    <a:lstStyle/>
                    <a:p>
                      <a:pPr algn="ctr"/>
                      <a:r>
                        <a:rPr lang="en-US" dirty="0"/>
                        <a:t>Week</a:t>
                      </a:r>
                      <a:endParaRPr lang="en-SG" dirty="0"/>
                    </a:p>
                  </a:txBody>
                  <a:tcPr/>
                </a:tc>
                <a:tc>
                  <a:txBody>
                    <a:bodyPr/>
                    <a:lstStyle/>
                    <a:p>
                      <a:r>
                        <a:rPr lang="en-US" dirty="0"/>
                        <a:t>Part</a:t>
                      </a:r>
                      <a:endParaRPr lang="en-SG" dirty="0"/>
                    </a:p>
                  </a:txBody>
                  <a:tcPr/>
                </a:tc>
                <a:tc>
                  <a:txBody>
                    <a:bodyPr/>
                    <a:lstStyle/>
                    <a:p>
                      <a:r>
                        <a:rPr lang="en-US" dirty="0"/>
                        <a:t>Topic</a:t>
                      </a:r>
                      <a:endParaRPr lang="en-SG" dirty="0"/>
                    </a:p>
                  </a:txBody>
                  <a:tcPr/>
                </a:tc>
                <a:tc>
                  <a:txBody>
                    <a:bodyPr/>
                    <a:lstStyle/>
                    <a:p>
                      <a:r>
                        <a:rPr lang="en-US" dirty="0"/>
                        <a:t>Notes</a:t>
                      </a:r>
                      <a:endParaRPr lang="en-SG" dirty="0"/>
                    </a:p>
                  </a:txBody>
                  <a:tcPr/>
                </a:tc>
                <a:extLst>
                  <a:ext uri="{0D108BD9-81ED-4DB2-BD59-A6C34878D82A}">
                    <a16:rowId xmlns:a16="http://schemas.microsoft.com/office/drawing/2014/main" val="1951525825"/>
                  </a:ext>
                </a:extLst>
              </a:tr>
              <a:tr h="370840">
                <a:tc>
                  <a:txBody>
                    <a:bodyPr/>
                    <a:lstStyle/>
                    <a:p>
                      <a:pPr algn="ctr"/>
                      <a:r>
                        <a:rPr lang="en-US" dirty="0"/>
                        <a:t>8</a:t>
                      </a:r>
                      <a:endParaRPr lang="en-SG" dirty="0"/>
                    </a:p>
                  </a:txBody>
                  <a:tcPr/>
                </a:tc>
                <a:tc>
                  <a:txBody>
                    <a:bodyPr/>
                    <a:lstStyle/>
                    <a:p>
                      <a:r>
                        <a:rPr lang="en-US" dirty="0"/>
                        <a:t>6.1.1-6.2.3</a:t>
                      </a:r>
                      <a:endParaRPr lang="en-SG" dirty="0"/>
                    </a:p>
                  </a:txBody>
                  <a:tcPr/>
                </a:tc>
                <a:tc>
                  <a:txBody>
                    <a:bodyPr/>
                    <a:lstStyle/>
                    <a:p>
                      <a:r>
                        <a:rPr lang="en-US" dirty="0"/>
                        <a:t>Orthogonality, Normalization,</a:t>
                      </a:r>
                      <a:br>
                        <a:rPr lang="en-US" dirty="0"/>
                      </a:br>
                      <a:r>
                        <a:rPr lang="en-US" dirty="0"/>
                        <a:t>Dot-Product, Inequalities,  </a:t>
                      </a:r>
                      <a:endParaRPr lang="en-SG" dirty="0"/>
                    </a:p>
                  </a:txBody>
                  <a:tcPr/>
                </a:tc>
                <a:tc>
                  <a:txBody>
                    <a:bodyPr/>
                    <a:lstStyle/>
                    <a:p>
                      <a:r>
                        <a:rPr lang="en-SG" dirty="0"/>
                        <a:t>Lecture 1: </a:t>
                      </a:r>
                      <a:r>
                        <a:rPr lang="en-SG" b="1" dirty="0"/>
                        <a:t>6.1.1 - 6.1.3</a:t>
                      </a:r>
                    </a:p>
                    <a:p>
                      <a:r>
                        <a:rPr lang="en-SG" dirty="0"/>
                        <a:t>Lecture 2: </a:t>
                      </a:r>
                      <a:r>
                        <a:rPr lang="en-SG" b="1" dirty="0"/>
                        <a:t>6.1.4 - 6.2.3</a:t>
                      </a:r>
                    </a:p>
                  </a:txBody>
                  <a:tcPr/>
                </a:tc>
                <a:extLst>
                  <a:ext uri="{0D108BD9-81ED-4DB2-BD59-A6C34878D82A}">
                    <a16:rowId xmlns:a16="http://schemas.microsoft.com/office/drawing/2014/main" val="3133932684"/>
                  </a:ext>
                </a:extLst>
              </a:tr>
              <a:tr h="370840">
                <a:tc>
                  <a:txBody>
                    <a:bodyPr/>
                    <a:lstStyle/>
                    <a:p>
                      <a:pPr algn="ctr"/>
                      <a:r>
                        <a:rPr lang="en-US" dirty="0"/>
                        <a:t>9</a:t>
                      </a:r>
                      <a:endParaRPr lang="en-SG" dirty="0"/>
                    </a:p>
                  </a:txBody>
                  <a:tcPr/>
                </a:tc>
                <a:tc>
                  <a:txBody>
                    <a:bodyPr/>
                    <a:lstStyle/>
                    <a:p>
                      <a:r>
                        <a:rPr lang="en-US" dirty="0"/>
                        <a:t>6.2.4-6.3.2</a:t>
                      </a:r>
                      <a:endParaRPr lang="en-SG" dirty="0"/>
                    </a:p>
                  </a:txBody>
                  <a:tcPr/>
                </a:tc>
                <a:tc>
                  <a:txBody>
                    <a:bodyPr/>
                    <a:lstStyle/>
                    <a:p>
                      <a:r>
                        <a:rPr lang="en-US" dirty="0"/>
                        <a:t>Orthogonal/Orthonormal Sets, Basis, Gram Schmidt and QR Decomposition</a:t>
                      </a:r>
                      <a:endParaRPr lang="en-SG" dirty="0"/>
                    </a:p>
                  </a:txBody>
                  <a:tcPr/>
                </a:tc>
                <a:tc>
                  <a:txBody>
                    <a:bodyPr/>
                    <a:lstStyle/>
                    <a:p>
                      <a:r>
                        <a:rPr lang="en-SG" dirty="0"/>
                        <a:t>Lecture 3: </a:t>
                      </a:r>
                      <a:r>
                        <a:rPr lang="en-SG" b="1" dirty="0"/>
                        <a:t>6.2.4</a:t>
                      </a:r>
                    </a:p>
                    <a:p>
                      <a:r>
                        <a:rPr lang="en-SG" dirty="0"/>
                        <a:t>Lecture 4: </a:t>
                      </a:r>
                      <a:r>
                        <a:rPr lang="en-SG" b="1" dirty="0"/>
                        <a:t>6.2.5 – 6.3.2</a:t>
                      </a:r>
                    </a:p>
                  </a:txBody>
                  <a:tcPr/>
                </a:tc>
                <a:extLst>
                  <a:ext uri="{0D108BD9-81ED-4DB2-BD59-A6C34878D82A}">
                    <a16:rowId xmlns:a16="http://schemas.microsoft.com/office/drawing/2014/main" val="3159757604"/>
                  </a:ext>
                </a:extLst>
              </a:tr>
              <a:tr h="370840">
                <a:tc>
                  <a:txBody>
                    <a:bodyPr/>
                    <a:lstStyle/>
                    <a:p>
                      <a:pPr algn="ctr"/>
                      <a:r>
                        <a:rPr lang="en-US" dirty="0"/>
                        <a:t>10</a:t>
                      </a:r>
                      <a:endParaRPr lang="en-SG" dirty="0"/>
                    </a:p>
                  </a:txBody>
                  <a:tcPr/>
                </a:tc>
                <a:tc>
                  <a:txBody>
                    <a:bodyPr/>
                    <a:lstStyle/>
                    <a:p>
                      <a:r>
                        <a:rPr lang="en-US" dirty="0"/>
                        <a:t>7.1.1-7.2.1</a:t>
                      </a:r>
                      <a:endParaRPr lang="en-SG" dirty="0"/>
                    </a:p>
                  </a:txBody>
                  <a:tcPr/>
                </a:tc>
                <a:tc>
                  <a:txBody>
                    <a:bodyPr/>
                    <a:lstStyle/>
                    <a:p>
                      <a:r>
                        <a:rPr lang="en-US" dirty="0"/>
                        <a:t>Least Squares and Normal </a:t>
                      </a:r>
                      <a:r>
                        <a:rPr lang="en-US" dirty="0" err="1"/>
                        <a:t>Eqn</a:t>
                      </a:r>
                      <a:r>
                        <a:rPr lang="en-US" dirty="0"/>
                        <a:t>, Projection Matrix, Applications</a:t>
                      </a:r>
                      <a:endParaRPr lang="en-SG" dirty="0"/>
                    </a:p>
                  </a:txBody>
                  <a:tcPr/>
                </a:tc>
                <a:tc>
                  <a:txBody>
                    <a:bodyPr/>
                    <a:lstStyle/>
                    <a:p>
                      <a:r>
                        <a:rPr lang="en-SG" dirty="0"/>
                        <a:t>Lecture 5: </a:t>
                      </a:r>
                      <a:r>
                        <a:rPr lang="en-SG" b="1" dirty="0"/>
                        <a:t>7.1.1 – 7.1.3</a:t>
                      </a:r>
                    </a:p>
                    <a:p>
                      <a:r>
                        <a:rPr lang="en-SG" dirty="0"/>
                        <a:t>Lecture 6: </a:t>
                      </a:r>
                      <a:r>
                        <a:rPr lang="en-SG" b="1" dirty="0"/>
                        <a:t>7.1.4 – 7.2.1</a:t>
                      </a:r>
                    </a:p>
                  </a:txBody>
                  <a:tcPr/>
                </a:tc>
                <a:extLst>
                  <a:ext uri="{0D108BD9-81ED-4DB2-BD59-A6C34878D82A}">
                    <a16:rowId xmlns:a16="http://schemas.microsoft.com/office/drawing/2014/main" val="271158394"/>
                  </a:ext>
                </a:extLst>
              </a:tr>
              <a:tr h="370840">
                <a:tc>
                  <a:txBody>
                    <a:bodyPr/>
                    <a:lstStyle/>
                    <a:p>
                      <a:pPr algn="ctr"/>
                      <a:r>
                        <a:rPr lang="en-US" dirty="0"/>
                        <a:t>11</a:t>
                      </a:r>
                      <a:endParaRPr lang="en-SG" dirty="0"/>
                    </a:p>
                  </a:txBody>
                  <a:tcPr/>
                </a:tc>
                <a:tc>
                  <a:txBody>
                    <a:bodyPr/>
                    <a:lstStyle/>
                    <a:p>
                      <a:r>
                        <a:rPr lang="en-US" dirty="0"/>
                        <a:t>8.1.1-8.1.2</a:t>
                      </a:r>
                      <a:endParaRPr lang="en-SG" dirty="0"/>
                    </a:p>
                  </a:txBody>
                  <a:tcPr/>
                </a:tc>
                <a:tc>
                  <a:txBody>
                    <a:bodyPr/>
                    <a:lstStyle/>
                    <a:p>
                      <a:r>
                        <a:rPr lang="en-US" dirty="0"/>
                        <a:t>Eigenvectors, Eigen-values, </a:t>
                      </a:r>
                      <a:br>
                        <a:rPr lang="en-US" dirty="0"/>
                      </a:br>
                      <a:r>
                        <a:rPr lang="en-US" dirty="0"/>
                        <a:t>Characteristics </a:t>
                      </a:r>
                      <a:r>
                        <a:rPr lang="en-US" dirty="0" err="1"/>
                        <a:t>Eqn</a:t>
                      </a:r>
                      <a:endParaRPr lang="en-SG" dirty="0"/>
                    </a:p>
                  </a:txBody>
                  <a:tcPr/>
                </a:tc>
                <a:tc>
                  <a:txBody>
                    <a:bodyPr/>
                    <a:lstStyle/>
                    <a:p>
                      <a:r>
                        <a:rPr lang="en-SG" dirty="0"/>
                        <a:t>Lecture 7: </a:t>
                      </a:r>
                      <a:r>
                        <a:rPr lang="en-SG" b="1" dirty="0"/>
                        <a:t>8.1.1</a:t>
                      </a:r>
                    </a:p>
                    <a:p>
                      <a:r>
                        <a:rPr lang="en-SG" dirty="0"/>
                        <a:t>Lecture 8: </a:t>
                      </a:r>
                      <a:r>
                        <a:rPr lang="en-SG" b="1" dirty="0"/>
                        <a:t>8.1.2</a:t>
                      </a:r>
                    </a:p>
                  </a:txBody>
                  <a:tcPr/>
                </a:tc>
                <a:extLst>
                  <a:ext uri="{0D108BD9-81ED-4DB2-BD59-A6C34878D82A}">
                    <a16:rowId xmlns:a16="http://schemas.microsoft.com/office/drawing/2014/main" val="2343692692"/>
                  </a:ext>
                </a:extLst>
              </a:tr>
              <a:tr h="370840">
                <a:tc>
                  <a:txBody>
                    <a:bodyPr/>
                    <a:lstStyle/>
                    <a:p>
                      <a:pPr algn="ctr"/>
                      <a:r>
                        <a:rPr lang="en-US" dirty="0"/>
                        <a:t>12</a:t>
                      </a:r>
                      <a:endParaRPr lang="en-SG" dirty="0"/>
                    </a:p>
                  </a:txBody>
                  <a:tcPr/>
                </a:tc>
                <a:tc>
                  <a:txBody>
                    <a:bodyPr/>
                    <a:lstStyle/>
                    <a:p>
                      <a:r>
                        <a:rPr lang="en-US" dirty="0"/>
                        <a:t>8.1.3-8.1.5 </a:t>
                      </a:r>
                      <a:endParaRPr lang="en-SG"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Diagonalisation</a:t>
                      </a:r>
                      <a:r>
                        <a:rPr lang="en-US" dirty="0"/>
                        <a:t>, Power of A, Change of basis</a:t>
                      </a:r>
                      <a:endParaRPr lang="en-SG" dirty="0"/>
                    </a:p>
                  </a:txBody>
                  <a:tcPr/>
                </a:tc>
                <a:tc>
                  <a:txBody>
                    <a:bodyPr/>
                    <a:lstStyle/>
                    <a:p>
                      <a:r>
                        <a:rPr lang="en-SG" dirty="0"/>
                        <a:t>Lecture 9: </a:t>
                      </a:r>
                      <a:r>
                        <a:rPr lang="en-SG" b="1" dirty="0"/>
                        <a:t>8.1.3</a:t>
                      </a:r>
                    </a:p>
                    <a:p>
                      <a:r>
                        <a:rPr lang="en-SG" dirty="0"/>
                        <a:t>Lecture 10: </a:t>
                      </a:r>
                      <a:r>
                        <a:rPr lang="en-SG" b="1" dirty="0"/>
                        <a:t>8.1.4 – 8.1.5</a:t>
                      </a:r>
                    </a:p>
                  </a:txBody>
                  <a:tcPr/>
                </a:tc>
                <a:extLst>
                  <a:ext uri="{0D108BD9-81ED-4DB2-BD59-A6C34878D82A}">
                    <a16:rowId xmlns:a16="http://schemas.microsoft.com/office/drawing/2014/main" val="3957260752"/>
                  </a:ext>
                </a:extLst>
              </a:tr>
              <a:tr h="370840">
                <a:tc>
                  <a:txBody>
                    <a:bodyPr/>
                    <a:lstStyle/>
                    <a:p>
                      <a:pPr algn="ctr"/>
                      <a:r>
                        <a:rPr lang="en-US" dirty="0"/>
                        <a:t>13</a:t>
                      </a:r>
                      <a:endParaRPr lang="en-SG"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9.1.1-9.2</a:t>
                      </a:r>
                      <a:endParaRPr lang="en-SG" dirty="0"/>
                    </a:p>
                  </a:txBody>
                  <a:tcPr/>
                </a:tc>
                <a:tc>
                  <a:txBody>
                    <a:bodyPr/>
                    <a:lstStyle/>
                    <a:p>
                      <a:r>
                        <a:rPr lang="en-US" dirty="0"/>
                        <a:t>Introduction to SVD and PCA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(Not examined in quiz/exam)</a:t>
                      </a:r>
                      <a:endParaRPr lang="en-SG" dirty="0"/>
                    </a:p>
                  </a:txBody>
                  <a:tcPr/>
                </a:tc>
                <a:tc>
                  <a:txBody>
                    <a:bodyPr/>
                    <a:lstStyle/>
                    <a:p>
                      <a:r>
                        <a:rPr lang="en-SG" dirty="0"/>
                        <a:t>Lecture 11: </a:t>
                      </a:r>
                      <a:r>
                        <a:rPr lang="en-SG" b="1" dirty="0"/>
                        <a:t>9.1.1 – 9.2</a:t>
                      </a:r>
                    </a:p>
                    <a:p>
                      <a:r>
                        <a:rPr lang="en-SG" dirty="0"/>
                        <a:t>Lecture 12: </a:t>
                      </a:r>
                      <a:r>
                        <a:rPr lang="en-SG" b="1" dirty="0"/>
                        <a:t>Quiz 2</a:t>
                      </a:r>
                      <a:endParaRPr lang="en-US" b="1" dirty="0"/>
                    </a:p>
                  </a:txBody>
                  <a:tcPr/>
                </a:tc>
                <a:extLst>
                  <a:ext uri="{0D108BD9-81ED-4DB2-BD59-A6C34878D82A}">
                    <a16:rowId xmlns:a16="http://schemas.microsoft.com/office/drawing/2014/main" val="3398450595"/>
                  </a:ext>
                </a:extLst>
              </a:tr>
            </a:tbl>
          </a:graphicData>
        </a:graphic>
      </p:graphicFrame>
      <p:sp>
        <p:nvSpPr>
          <p:cNvPr id="6" name="TextBox 5">
            <a:extLst>
              <a:ext uri="{FF2B5EF4-FFF2-40B4-BE49-F238E27FC236}">
                <a16:creationId xmlns:a16="http://schemas.microsoft.com/office/drawing/2014/main" id="{E5EB4E05-590E-EB7C-67DC-E4F56B92FBAE}"/>
              </a:ext>
            </a:extLst>
          </p:cNvPr>
          <p:cNvSpPr txBox="1"/>
          <p:nvPr/>
        </p:nvSpPr>
        <p:spPr>
          <a:xfrm>
            <a:off x="463552" y="1232714"/>
            <a:ext cx="7841848" cy="400110"/>
          </a:xfrm>
          <a:prstGeom prst="rect">
            <a:avLst/>
          </a:prstGeom>
          <a:noFill/>
        </p:spPr>
        <p:txBody>
          <a:bodyPr wrap="square">
            <a:spAutoFit/>
          </a:bodyPr>
          <a:lstStyle/>
          <a:p>
            <a:pPr lvl="1"/>
            <a:r>
              <a:rPr lang="en-SG" sz="2000" b="0" i="0" u="sng" dirty="0">
                <a:solidFill>
                  <a:srgbClr val="0563C1"/>
                </a:solidFill>
                <a:effectLst/>
                <a:latin typeface="Calibri" panose="020F0502020204030204" pitchFamily="34" charset="0"/>
                <a:hlinkClick r:id="rId2" tooltip="https://www.youtube.com/channel/UCBzG5jg3huxiPkCt-Serrjw"/>
              </a:rPr>
              <a:t>https://www.youtube.com/channel/UCBzG5jg3huxiPkCt-Serrjw</a:t>
            </a:r>
            <a:endParaRPr lang="en-US" sz="2000" dirty="0"/>
          </a:p>
        </p:txBody>
      </p:sp>
    </p:spTree>
    <p:extLst>
      <p:ext uri="{BB962C8B-B14F-4D97-AF65-F5344CB8AC3E}">
        <p14:creationId xmlns:p14="http://schemas.microsoft.com/office/powerpoint/2010/main" val="28432140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71CDFE-4AC3-4597-88CB-E94FACE2B216}"/>
              </a:ext>
            </a:extLst>
          </p:cNvPr>
          <p:cNvSpPr>
            <a:spLocks noGrp="1"/>
          </p:cNvSpPr>
          <p:nvPr>
            <p:ph type="title"/>
          </p:nvPr>
        </p:nvSpPr>
        <p:spPr>
          <a:xfrm>
            <a:off x="936702" y="62861"/>
            <a:ext cx="10515600" cy="1325563"/>
          </a:xfrm>
        </p:spPr>
        <p:txBody>
          <a:bodyPr/>
          <a:lstStyle/>
          <a:p>
            <a:r>
              <a:rPr lang="en-US" dirty="0"/>
              <a:t>How will we conduct the course?</a:t>
            </a:r>
          </a:p>
        </p:txBody>
      </p:sp>
      <p:sp>
        <p:nvSpPr>
          <p:cNvPr id="3" name="Content Placeholder 2">
            <a:extLst>
              <a:ext uri="{FF2B5EF4-FFF2-40B4-BE49-F238E27FC236}">
                <a16:creationId xmlns:a16="http://schemas.microsoft.com/office/drawing/2014/main" id="{E1798C89-13BD-4DCA-99D5-0A57220B6537}"/>
              </a:ext>
            </a:extLst>
          </p:cNvPr>
          <p:cNvSpPr>
            <a:spLocks noGrp="1"/>
          </p:cNvSpPr>
          <p:nvPr>
            <p:ph idx="1"/>
          </p:nvPr>
        </p:nvSpPr>
        <p:spPr>
          <a:xfrm>
            <a:off x="936702" y="1388424"/>
            <a:ext cx="9798790" cy="4351338"/>
          </a:xfrm>
        </p:spPr>
        <p:txBody>
          <a:bodyPr/>
          <a:lstStyle/>
          <a:p>
            <a:pPr marL="514350" indent="-514350">
              <a:buAutoNum type="arabicParenR"/>
            </a:pPr>
            <a:r>
              <a:rPr lang="en-US" dirty="0"/>
              <a:t>Before the lectures, watch the videos according to the schedule in Table 1</a:t>
            </a:r>
          </a:p>
          <a:p>
            <a:pPr lvl="1"/>
            <a:r>
              <a:rPr lang="en-US" dirty="0"/>
              <a:t>You can watch past years zoom video recordings at</a:t>
            </a:r>
          </a:p>
          <a:p>
            <a:pPr marL="457200" lvl="1" indent="0">
              <a:buNone/>
            </a:pPr>
            <a:r>
              <a:rPr lang="en-SG" sz="2000" u="sng" dirty="0">
                <a:solidFill>
                  <a:srgbClr val="0000FF"/>
                </a:solidFill>
                <a:effectLst/>
                <a:ea typeface="Times New Roman" panose="02020603050405020304" pitchFamily="18" charset="0"/>
                <a:hlinkClick r:id="rId2"/>
              </a:rPr>
              <a:t>https://www.youtube.com/@linearalgebra1884/playlists?view=50&amp;sort=dd&amp;shelf_id=2</a:t>
            </a:r>
            <a:endParaRPr lang="en-SG" sz="2000" dirty="0">
              <a:effectLst/>
              <a:ea typeface="Times New Roman" panose="02020603050405020304" pitchFamily="18" charset="0"/>
            </a:endParaRPr>
          </a:p>
          <a:p>
            <a:pPr lvl="1"/>
            <a:endParaRPr lang="en-US" dirty="0"/>
          </a:p>
          <a:p>
            <a:pPr marL="514350" indent="-514350">
              <a:buAutoNum type="arabicParenR"/>
            </a:pPr>
            <a:endParaRPr lang="en-US" dirty="0"/>
          </a:p>
          <a:p>
            <a:pPr marL="514350" indent="-514350">
              <a:buAutoNum type="arabicParenR"/>
            </a:pPr>
            <a:r>
              <a:rPr lang="en-US" dirty="0"/>
              <a:t>During lecture hours – </a:t>
            </a:r>
          </a:p>
          <a:p>
            <a:pPr lvl="1"/>
            <a:r>
              <a:rPr lang="en-US" dirty="0"/>
              <a:t>We will summarize the lectures and highlight the key points</a:t>
            </a:r>
          </a:p>
          <a:p>
            <a:pPr lvl="1"/>
            <a:r>
              <a:rPr lang="en-US" dirty="0"/>
              <a:t>Q&amp;A.</a:t>
            </a:r>
          </a:p>
          <a:p>
            <a:pPr marL="457200" lvl="1" indent="0">
              <a:buNone/>
            </a:pPr>
            <a:endParaRPr lang="en-US" dirty="0"/>
          </a:p>
        </p:txBody>
      </p:sp>
      <p:sp>
        <p:nvSpPr>
          <p:cNvPr id="4" name="Slide Number Placeholder 3">
            <a:extLst>
              <a:ext uri="{FF2B5EF4-FFF2-40B4-BE49-F238E27FC236}">
                <a16:creationId xmlns:a16="http://schemas.microsoft.com/office/drawing/2014/main" id="{9104BFF1-9FA9-4AE3-8552-90F9B4978517}"/>
              </a:ext>
            </a:extLst>
          </p:cNvPr>
          <p:cNvSpPr>
            <a:spLocks noGrp="1"/>
          </p:cNvSpPr>
          <p:nvPr>
            <p:ph type="sldNum" sz="quarter" idx="12"/>
          </p:nvPr>
        </p:nvSpPr>
        <p:spPr/>
        <p:txBody>
          <a:bodyPr/>
          <a:lstStyle/>
          <a:p>
            <a:fld id="{753F1077-7B91-4D11-8473-7F9D495CD0E2}" type="slidenum">
              <a:rPr lang="en-SG" smtClean="0"/>
              <a:t>5</a:t>
            </a:fld>
            <a:endParaRPr lang="en-SG"/>
          </a:p>
        </p:txBody>
      </p:sp>
    </p:spTree>
    <p:extLst>
      <p:ext uri="{BB962C8B-B14F-4D97-AF65-F5344CB8AC3E}">
        <p14:creationId xmlns:p14="http://schemas.microsoft.com/office/powerpoint/2010/main" val="7747046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145C87-7158-430B-BA27-52FE5086DCB4}"/>
              </a:ext>
            </a:extLst>
          </p:cNvPr>
          <p:cNvSpPr>
            <a:spLocks noGrp="1"/>
          </p:cNvSpPr>
          <p:nvPr>
            <p:ph type="ctrTitle"/>
          </p:nvPr>
        </p:nvSpPr>
        <p:spPr/>
        <p:txBody>
          <a:bodyPr/>
          <a:lstStyle/>
          <a:p>
            <a:r>
              <a:rPr lang="en-US" dirty="0"/>
              <a:t>References</a:t>
            </a:r>
            <a:endParaRPr lang="en-SG" dirty="0"/>
          </a:p>
        </p:txBody>
      </p:sp>
      <p:sp>
        <p:nvSpPr>
          <p:cNvPr id="4" name="Slide Number Placeholder 3">
            <a:extLst>
              <a:ext uri="{FF2B5EF4-FFF2-40B4-BE49-F238E27FC236}">
                <a16:creationId xmlns:a16="http://schemas.microsoft.com/office/drawing/2014/main" id="{16FB8558-348E-4927-B4AF-F259309D0841}"/>
              </a:ext>
            </a:extLst>
          </p:cNvPr>
          <p:cNvSpPr>
            <a:spLocks noGrp="1"/>
          </p:cNvSpPr>
          <p:nvPr>
            <p:ph type="sldNum" sz="quarter" idx="12"/>
          </p:nvPr>
        </p:nvSpPr>
        <p:spPr/>
        <p:txBody>
          <a:bodyPr/>
          <a:lstStyle/>
          <a:p>
            <a:fld id="{753F1077-7B91-4D11-8473-7F9D495CD0E2}" type="slidenum">
              <a:rPr lang="en-SG" smtClean="0"/>
              <a:t>6</a:t>
            </a:fld>
            <a:endParaRPr lang="en-SG"/>
          </a:p>
        </p:txBody>
      </p:sp>
    </p:spTree>
    <p:extLst>
      <p:ext uri="{BB962C8B-B14F-4D97-AF65-F5344CB8AC3E}">
        <p14:creationId xmlns:p14="http://schemas.microsoft.com/office/powerpoint/2010/main" val="11978866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50E428B-B305-46FE-19C1-0B3F63A4F9B6}"/>
              </a:ext>
            </a:extLst>
          </p:cNvPr>
          <p:cNvSpPr>
            <a:spLocks noGrp="1"/>
          </p:cNvSpPr>
          <p:nvPr>
            <p:ph type="sldNum" sz="quarter" idx="12"/>
          </p:nvPr>
        </p:nvSpPr>
        <p:spPr/>
        <p:txBody>
          <a:bodyPr/>
          <a:lstStyle/>
          <a:p>
            <a:fld id="{753F1077-7B91-4D11-8473-7F9D495CD0E2}" type="slidenum">
              <a:rPr lang="en-SG" smtClean="0"/>
              <a:t>7</a:t>
            </a:fld>
            <a:endParaRPr lang="en-SG"/>
          </a:p>
        </p:txBody>
      </p:sp>
      <p:pic>
        <p:nvPicPr>
          <p:cNvPr id="5" name="Picture 4">
            <a:extLst>
              <a:ext uri="{FF2B5EF4-FFF2-40B4-BE49-F238E27FC236}">
                <a16:creationId xmlns:a16="http://schemas.microsoft.com/office/drawing/2014/main" id="{10586CC0-679A-01A9-F2BC-4B1D47975097}"/>
              </a:ext>
            </a:extLst>
          </p:cNvPr>
          <p:cNvPicPr>
            <a:picLocks noChangeAspect="1"/>
          </p:cNvPicPr>
          <p:nvPr/>
        </p:nvPicPr>
        <p:blipFill>
          <a:blip r:embed="rId2"/>
          <a:stretch>
            <a:fillRect/>
          </a:stretch>
        </p:blipFill>
        <p:spPr>
          <a:xfrm>
            <a:off x="1615660" y="531150"/>
            <a:ext cx="3659901" cy="4607169"/>
          </a:xfrm>
          <a:prstGeom prst="rect">
            <a:avLst/>
          </a:prstGeom>
        </p:spPr>
      </p:pic>
      <p:sp>
        <p:nvSpPr>
          <p:cNvPr id="7" name="TextBox 6">
            <a:extLst>
              <a:ext uri="{FF2B5EF4-FFF2-40B4-BE49-F238E27FC236}">
                <a16:creationId xmlns:a16="http://schemas.microsoft.com/office/drawing/2014/main" id="{21293C72-595F-4D3D-26B7-6FA5940D640B}"/>
              </a:ext>
            </a:extLst>
          </p:cNvPr>
          <p:cNvSpPr txBox="1"/>
          <p:nvPr/>
        </p:nvSpPr>
        <p:spPr>
          <a:xfrm>
            <a:off x="1491343" y="5518198"/>
            <a:ext cx="6098720" cy="677108"/>
          </a:xfrm>
          <a:prstGeom prst="rect">
            <a:avLst/>
          </a:prstGeom>
          <a:noFill/>
        </p:spPr>
        <p:txBody>
          <a:bodyPr wrap="square">
            <a:spAutoFit/>
          </a:bodyPr>
          <a:lstStyle/>
          <a:p>
            <a:pPr algn="l"/>
            <a:r>
              <a:rPr lang="en-SG" sz="2000" b="1" i="0" u="none" strike="noStrike" dirty="0">
                <a:effectLst/>
                <a:latin typeface="Arial" panose="020B0604020202020204" pitchFamily="34" charset="0"/>
              </a:rPr>
              <a:t>Linear Algebra and Its Applications</a:t>
            </a:r>
          </a:p>
          <a:p>
            <a:pPr algn="l"/>
            <a:r>
              <a:rPr lang="en-SG" b="0" i="0" dirty="0">
                <a:effectLst/>
                <a:latin typeface="Arial" panose="020B0604020202020204" pitchFamily="34" charset="0"/>
              </a:rPr>
              <a:t>by </a:t>
            </a:r>
            <a:r>
              <a:rPr lang="en-SG" b="0" i="0" u="none" strike="noStrike" dirty="0">
                <a:effectLst/>
                <a:latin typeface="Arial" panose="020B0604020202020204" pitchFamily="34" charset="0"/>
              </a:rPr>
              <a:t>David Lay</a:t>
            </a:r>
            <a:r>
              <a:rPr lang="en-SG" b="0" i="0" dirty="0">
                <a:effectLst/>
                <a:latin typeface="Arial" panose="020B0604020202020204" pitchFamily="34" charset="0"/>
              </a:rPr>
              <a:t>, </a:t>
            </a:r>
            <a:r>
              <a:rPr lang="en-SG" b="0" i="0" u="none" strike="noStrike" dirty="0">
                <a:effectLst/>
                <a:latin typeface="Arial" panose="020B0604020202020204" pitchFamily="34" charset="0"/>
              </a:rPr>
              <a:t>Steven Lay</a:t>
            </a:r>
            <a:r>
              <a:rPr lang="en-SG" u="none" strike="noStrike" dirty="0">
                <a:latin typeface="Arial" panose="020B0604020202020204" pitchFamily="34" charset="0"/>
              </a:rPr>
              <a:t>,</a:t>
            </a:r>
            <a:r>
              <a:rPr lang="en-SG" b="0" i="0" dirty="0">
                <a:effectLst/>
                <a:latin typeface="Arial" panose="020B0604020202020204" pitchFamily="34" charset="0"/>
              </a:rPr>
              <a:t> </a:t>
            </a:r>
            <a:r>
              <a:rPr lang="en-SG" b="0" i="0" u="none" strike="noStrike" dirty="0">
                <a:effectLst/>
                <a:latin typeface="Arial" panose="020B0604020202020204" pitchFamily="34" charset="0"/>
              </a:rPr>
              <a:t>Judi McDonald</a:t>
            </a:r>
            <a:endParaRPr lang="en-SG" b="0" i="0" dirty="0">
              <a:effectLst/>
              <a:latin typeface="Arial" panose="020B0604020202020204" pitchFamily="34" charset="0"/>
            </a:endParaRPr>
          </a:p>
        </p:txBody>
      </p:sp>
      <p:pic>
        <p:nvPicPr>
          <p:cNvPr id="8" name="Picture 7">
            <a:extLst>
              <a:ext uri="{FF2B5EF4-FFF2-40B4-BE49-F238E27FC236}">
                <a16:creationId xmlns:a16="http://schemas.microsoft.com/office/drawing/2014/main" id="{67550946-2DB7-269F-D838-DA2D8E27E1FA}"/>
              </a:ext>
            </a:extLst>
          </p:cNvPr>
          <p:cNvPicPr>
            <a:picLocks noChangeAspect="1"/>
          </p:cNvPicPr>
          <p:nvPr/>
        </p:nvPicPr>
        <p:blipFill>
          <a:blip r:embed="rId3"/>
          <a:stretch>
            <a:fillRect/>
          </a:stretch>
        </p:blipFill>
        <p:spPr>
          <a:xfrm>
            <a:off x="6546200" y="1607891"/>
            <a:ext cx="4807600" cy="2923761"/>
          </a:xfrm>
          <a:prstGeom prst="rect">
            <a:avLst/>
          </a:prstGeom>
        </p:spPr>
      </p:pic>
      <p:sp>
        <p:nvSpPr>
          <p:cNvPr id="10" name="TextBox 9">
            <a:extLst>
              <a:ext uri="{FF2B5EF4-FFF2-40B4-BE49-F238E27FC236}">
                <a16:creationId xmlns:a16="http://schemas.microsoft.com/office/drawing/2014/main" id="{8686236C-6915-C951-3DED-627B4C829444}"/>
              </a:ext>
            </a:extLst>
          </p:cNvPr>
          <p:cNvSpPr txBox="1"/>
          <p:nvPr/>
        </p:nvSpPr>
        <p:spPr>
          <a:xfrm>
            <a:off x="6546199" y="4866594"/>
            <a:ext cx="5030757" cy="707886"/>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https://</a:t>
            </a:r>
            <a:r>
              <a:rPr lang="en-US" sz="2000" dirty="0" err="1">
                <a:latin typeface="Arial" panose="020B0604020202020204" pitchFamily="34" charset="0"/>
                <a:cs typeface="Arial" panose="020B0604020202020204" pitchFamily="34" charset="0"/>
              </a:rPr>
              <a:t>www.youtube.com</a:t>
            </a:r>
            <a:r>
              <a:rPr lang="en-US" sz="2000" dirty="0">
                <a:latin typeface="Arial" panose="020B0604020202020204" pitchFamily="34" charset="0"/>
                <a:cs typeface="Arial" panose="020B0604020202020204" pitchFamily="34" charset="0"/>
              </a:rPr>
              <a:t>/</a:t>
            </a:r>
            <a:r>
              <a:rPr lang="en-US" sz="2000" dirty="0" err="1">
                <a:latin typeface="Arial" panose="020B0604020202020204" pitchFamily="34" charset="0"/>
                <a:cs typeface="Arial" panose="020B0604020202020204" pitchFamily="34" charset="0"/>
              </a:rPr>
              <a:t>playlist?list</a:t>
            </a:r>
            <a:r>
              <a:rPr lang="en-US" sz="2000" dirty="0">
                <a:latin typeface="Arial" panose="020B0604020202020204" pitchFamily="34" charset="0"/>
                <a:cs typeface="Arial" panose="020B0604020202020204" pitchFamily="34" charset="0"/>
              </a:rPr>
              <a:t>=PLZHQObOWTQDPD3MizzM2xVFitgF8hE_ab</a:t>
            </a:r>
          </a:p>
        </p:txBody>
      </p:sp>
      <p:sp>
        <p:nvSpPr>
          <p:cNvPr id="12" name="TextBox 11">
            <a:extLst>
              <a:ext uri="{FF2B5EF4-FFF2-40B4-BE49-F238E27FC236}">
                <a16:creationId xmlns:a16="http://schemas.microsoft.com/office/drawing/2014/main" id="{A034D94C-C28E-EF64-B0B4-FD42D7FE84BE}"/>
              </a:ext>
            </a:extLst>
          </p:cNvPr>
          <p:cNvSpPr txBox="1"/>
          <p:nvPr/>
        </p:nvSpPr>
        <p:spPr>
          <a:xfrm>
            <a:off x="6932840" y="1160409"/>
            <a:ext cx="4034319" cy="400110"/>
          </a:xfrm>
          <a:prstGeom prst="rect">
            <a:avLst/>
          </a:prstGeom>
          <a:noFill/>
        </p:spPr>
        <p:txBody>
          <a:bodyPr wrap="square">
            <a:spAutoFit/>
          </a:bodyPr>
          <a:lstStyle/>
          <a:p>
            <a:pPr algn="ctr"/>
            <a:r>
              <a:rPr lang="en-US" sz="2000" b="1" dirty="0">
                <a:latin typeface="Arial" panose="020B0604020202020204" pitchFamily="34" charset="0"/>
                <a:cs typeface="Arial" panose="020B0604020202020204" pitchFamily="34" charset="0"/>
              </a:rPr>
              <a:t>3Blue1Brown on YouTube </a:t>
            </a:r>
          </a:p>
        </p:txBody>
      </p:sp>
    </p:spTree>
    <p:extLst>
      <p:ext uri="{BB962C8B-B14F-4D97-AF65-F5344CB8AC3E}">
        <p14:creationId xmlns:p14="http://schemas.microsoft.com/office/powerpoint/2010/main" val="30768122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96209-C405-A2D4-2586-E8731F5C6ED0}"/>
              </a:ext>
            </a:extLst>
          </p:cNvPr>
          <p:cNvSpPr>
            <a:spLocks noGrp="1"/>
          </p:cNvSpPr>
          <p:nvPr>
            <p:ph type="title"/>
          </p:nvPr>
        </p:nvSpPr>
        <p:spPr>
          <a:xfrm>
            <a:off x="838200" y="2969429"/>
            <a:ext cx="10515600" cy="1325563"/>
          </a:xfrm>
        </p:spPr>
        <p:txBody>
          <a:bodyPr>
            <a:normAutofit fontScale="90000"/>
          </a:bodyPr>
          <a:lstStyle/>
          <a:p>
            <a:pPr algn="ctr"/>
            <a:r>
              <a:rPr lang="en-US" b="1" dirty="0">
                <a:latin typeface="Arial" panose="020B0604020202020204" pitchFamily="34" charset="0"/>
                <a:cs typeface="Arial" panose="020B0604020202020204" pitchFamily="34" charset="0"/>
              </a:rPr>
              <a:t>Lecture (Week 12)</a:t>
            </a:r>
            <a:br>
              <a:rPr lang="en-US" b="1" dirty="0">
                <a:latin typeface="Arial" panose="020B0604020202020204" pitchFamily="34" charset="0"/>
                <a:cs typeface="Arial" panose="020B0604020202020204" pitchFamily="34" charset="0"/>
              </a:rPr>
            </a:br>
            <a:br>
              <a:rPr lang="en-US" b="1" dirty="0">
                <a:latin typeface="Arial" panose="020B0604020202020204" pitchFamily="34" charset="0"/>
                <a:cs typeface="Arial" panose="020B0604020202020204" pitchFamily="34" charset="0"/>
              </a:rPr>
            </a:br>
            <a:r>
              <a:rPr lang="en-US" sz="4400" b="1" dirty="0">
                <a:latin typeface="Arial" panose="020B0604020202020204" pitchFamily="34" charset="0"/>
                <a:cs typeface="Arial" panose="020B0604020202020204" pitchFamily="34" charset="0"/>
              </a:rPr>
              <a:t>(Chapter </a:t>
            </a:r>
            <a:r>
              <a:rPr lang="en-US" b="1" dirty="0">
                <a:latin typeface="Arial" panose="020B0604020202020204" pitchFamily="34" charset="0"/>
                <a:cs typeface="Arial" panose="020B0604020202020204" pitchFamily="34" charset="0"/>
              </a:rPr>
              <a:t>8.1.3-8.1.5</a:t>
            </a:r>
            <a:r>
              <a:rPr lang="en-US" sz="4400" b="1" dirty="0">
                <a:latin typeface="Arial" panose="020B0604020202020204" pitchFamily="34" charset="0"/>
                <a:cs typeface="Arial" panose="020B0604020202020204" pitchFamily="34" charset="0"/>
              </a:rPr>
              <a:t>)</a:t>
            </a:r>
            <a:endParaRPr lang="en-US" b="1" dirty="0">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689F07CB-394C-8147-FD59-7FF207566C99}"/>
              </a:ext>
            </a:extLst>
          </p:cNvPr>
          <p:cNvSpPr>
            <a:spLocks noGrp="1"/>
          </p:cNvSpPr>
          <p:nvPr>
            <p:ph type="sldNum" sz="quarter" idx="12"/>
          </p:nvPr>
        </p:nvSpPr>
        <p:spPr/>
        <p:txBody>
          <a:bodyPr/>
          <a:lstStyle/>
          <a:p>
            <a:fld id="{753F1077-7B91-4D11-8473-7F9D495CD0E2}" type="slidenum">
              <a:rPr lang="en-SG" smtClean="0"/>
              <a:t>8</a:t>
            </a:fld>
            <a:endParaRPr lang="en-SG"/>
          </a:p>
        </p:txBody>
      </p:sp>
    </p:spTree>
    <p:extLst>
      <p:ext uri="{BB962C8B-B14F-4D97-AF65-F5344CB8AC3E}">
        <p14:creationId xmlns:p14="http://schemas.microsoft.com/office/powerpoint/2010/main" val="31593767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99E6C5-542F-5DBD-E3B3-B803065406FA}"/>
              </a:ext>
            </a:extLst>
          </p:cNvPr>
          <p:cNvSpPr>
            <a:spLocks noGrp="1"/>
          </p:cNvSpPr>
          <p:nvPr>
            <p:ph type="title"/>
          </p:nvPr>
        </p:nvSpPr>
        <p:spPr/>
        <p:txBody>
          <a:bodyPr/>
          <a:lstStyle/>
          <a:p>
            <a:r>
              <a:rPr lang="en-US" u="sng" dirty="0">
                <a:solidFill>
                  <a:srgbClr val="FF0000"/>
                </a:solidFill>
              </a:rPr>
              <a:t>Key points – Eigenvalue and Eigenvector</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7E9D888-C3B2-769B-159E-578E71D8E603}"/>
                  </a:ext>
                </a:extLst>
              </p:cNvPr>
              <p:cNvSpPr>
                <a:spLocks noGrp="1"/>
              </p:cNvSpPr>
              <p:nvPr>
                <p:ph idx="1"/>
              </p:nvPr>
            </p:nvSpPr>
            <p:spPr>
              <a:xfrm>
                <a:off x="655320" y="1597025"/>
                <a:ext cx="10515600" cy="4895850"/>
              </a:xfrm>
            </p:spPr>
            <p:txBody>
              <a:bodyPr>
                <a:normAutofit fontScale="77500" lnSpcReduction="20000"/>
              </a:bodyPr>
              <a:lstStyle/>
              <a:p>
                <a:pPr>
                  <a:lnSpc>
                    <a:spcPct val="120000"/>
                  </a:lnSpc>
                </a:pPr>
                <a:r>
                  <a:rPr lang="en-US" dirty="0">
                    <a:latin typeface="Arial" panose="020B0604020202020204" pitchFamily="34" charset="0"/>
                    <a:cs typeface="Arial" panose="020B0604020202020204" pitchFamily="34" charset="0"/>
                  </a:rPr>
                  <a:t>Steps to find the eigenvalue and eigenvector (</a:t>
                </a:r>
                <a14:m>
                  <m:oMath xmlns:m="http://schemas.openxmlformats.org/officeDocument/2006/math">
                    <m:r>
                      <a:rPr lang="en-US" b="0" i="1" smtClean="0">
                        <a:latin typeface="Cambria Math" panose="02040503050406030204" pitchFamily="18" charset="0"/>
                      </a:rPr>
                      <m:t>𝐴</m:t>
                    </m:r>
                    <m:r>
                      <a:rPr lang="en-US" b="1" i="1" smtClean="0">
                        <a:latin typeface="Cambria Math" panose="02040503050406030204" pitchFamily="18" charset="0"/>
                      </a:rPr>
                      <m:t>𝒙</m:t>
                    </m:r>
                    <m:r>
                      <a:rPr lang="en-US" b="1"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𝜆</m:t>
                    </m:r>
                    <m:r>
                      <a:rPr lang="en-US" b="1" i="1" smtClean="0">
                        <a:latin typeface="Cambria Math" panose="02040503050406030204" pitchFamily="18" charset="0"/>
                      </a:rPr>
                      <m:t>𝒙</m:t>
                    </m:r>
                  </m:oMath>
                </a14:m>
                <a:r>
                  <a:rPr lang="en-US" dirty="0">
                    <a:latin typeface="Arial" panose="020B0604020202020204" pitchFamily="34" charset="0"/>
                    <a:cs typeface="Arial" panose="020B0604020202020204" pitchFamily="34" charset="0"/>
                  </a:rPr>
                  <a:t>)</a:t>
                </a:r>
              </a:p>
              <a:p>
                <a:pPr marL="914400" lvl="1" indent="-457200">
                  <a:lnSpc>
                    <a:spcPct val="120000"/>
                  </a:lnSpc>
                  <a:buFont typeface="+mj-lt"/>
                  <a:buAutoNum type="arabicParenR"/>
                </a:pPr>
                <a:r>
                  <a:rPr lang="en-US" dirty="0">
                    <a:latin typeface="Arial" panose="020B0604020202020204" pitchFamily="34" charset="0"/>
                    <a:cs typeface="Arial" panose="020B0604020202020204" pitchFamily="34" charset="0"/>
                  </a:rPr>
                  <a:t>Find the eigenvalues</a:t>
                </a:r>
              </a:p>
              <a:p>
                <a:pPr lvl="2">
                  <a:lnSpc>
                    <a:spcPct val="120000"/>
                  </a:lnSpc>
                  <a:buFont typeface="Courier New" panose="02070309020205020404" pitchFamily="49" charset="0"/>
                  <a:buChar char="o"/>
                </a:pPr>
                <a:r>
                  <a:rPr lang="en-US" dirty="0">
                    <a:latin typeface="Arial" panose="020B0604020202020204" pitchFamily="34" charset="0"/>
                    <a:cs typeface="Arial" panose="020B0604020202020204" pitchFamily="34" charset="0"/>
                  </a:rPr>
                  <a:t>Using the Characteristic Equation: </a:t>
                </a:r>
                <a14:m>
                  <m:oMath xmlns:m="http://schemas.openxmlformats.org/officeDocument/2006/math">
                    <m:r>
                      <m:rPr>
                        <m:sty m:val="p"/>
                      </m:rPr>
                      <a:rPr lang="en-US" b="0" i="0" smtClean="0">
                        <a:latin typeface="Cambria Math" panose="02040503050406030204" pitchFamily="18" charset="0"/>
                      </a:rPr>
                      <m:t>det</m:t>
                    </m:r>
                    <m:d>
                      <m:dPr>
                        <m:ctrlPr>
                          <a:rPr lang="en-US" b="0" i="1" smtClean="0">
                            <a:latin typeface="Cambria Math" panose="02040503050406030204" pitchFamily="18" charset="0"/>
                          </a:rPr>
                        </m:ctrlPr>
                      </m:dPr>
                      <m:e>
                        <m:r>
                          <a:rPr lang="en-US" i="1" smtClean="0">
                            <a:latin typeface="Cambria Math" panose="02040503050406030204" pitchFamily="18" charset="0"/>
                          </a:rPr>
                          <m:t>𝐴</m:t>
                        </m:r>
                        <m:r>
                          <a:rPr lang="en-US" i="1" smtClean="0">
                            <a:latin typeface="Cambria Math" panose="02040503050406030204" pitchFamily="18" charset="0"/>
                          </a:rPr>
                          <m:t>−</m:t>
                        </m:r>
                        <m:r>
                          <a:rPr lang="en-US" i="1">
                            <a:latin typeface="Cambria Math" panose="02040503050406030204" pitchFamily="18" charset="0"/>
                            <a:ea typeface="Cambria Math" panose="02040503050406030204" pitchFamily="18" charset="0"/>
                          </a:rPr>
                          <m:t>𝜆</m:t>
                        </m:r>
                        <m:r>
                          <a:rPr lang="en-US" b="0" i="1" smtClean="0">
                            <a:latin typeface="Cambria Math" panose="02040503050406030204" pitchFamily="18" charset="0"/>
                            <a:ea typeface="Cambria Math" panose="02040503050406030204" pitchFamily="18" charset="0"/>
                          </a:rPr>
                          <m:t>𝐼</m:t>
                        </m:r>
                      </m:e>
                    </m:d>
                    <m:r>
                      <a:rPr lang="en-US" i="1">
                        <a:latin typeface="Cambria Math" panose="02040503050406030204" pitchFamily="18" charset="0"/>
                        <a:ea typeface="Cambria Math" panose="02040503050406030204" pitchFamily="18" charset="0"/>
                      </a:rPr>
                      <m:t>=0</m:t>
                    </m:r>
                  </m:oMath>
                </a14:m>
                <a:endParaRPr lang="en-US" dirty="0">
                  <a:latin typeface="Arial" panose="020B0604020202020204" pitchFamily="34" charset="0"/>
                  <a:ea typeface="Cambria Math" panose="02040503050406030204" pitchFamily="18" charset="0"/>
                  <a:cs typeface="Arial" panose="020B0604020202020204" pitchFamily="34" charset="0"/>
                </a:endParaRPr>
              </a:p>
              <a:p>
                <a:pPr lvl="2">
                  <a:lnSpc>
                    <a:spcPct val="120000"/>
                  </a:lnSpc>
                  <a:buFont typeface="Courier New" panose="02070309020205020404" pitchFamily="49" charset="0"/>
                  <a:buChar char="o"/>
                </a:pPr>
                <a:r>
                  <a:rPr lang="en-US" dirty="0">
                    <a:latin typeface="Arial" panose="020B0604020202020204" pitchFamily="34" charset="0"/>
                    <a:cs typeface="Arial" panose="020B0604020202020204" pitchFamily="34" charset="0"/>
                  </a:rPr>
                  <a:t>Example: </a:t>
                </a:r>
                <a14:m>
                  <m:oMath xmlns:m="http://schemas.openxmlformats.org/officeDocument/2006/math">
                    <m:r>
                      <a:rPr lang="en-US" i="1" smtClean="0">
                        <a:latin typeface="Cambria Math" panose="02040503050406030204" pitchFamily="18" charset="0"/>
                      </a:rPr>
                      <m:t>𝐴</m:t>
                    </m:r>
                    <m:r>
                      <a:rPr lang="en-US" i="1">
                        <a:latin typeface="Cambria Math" panose="02040503050406030204" pitchFamily="18" charset="0"/>
                        <a:ea typeface="Cambria Math" panose="02040503050406030204" pitchFamily="18" charset="0"/>
                      </a:rPr>
                      <m:t>=</m:t>
                    </m:r>
                    <m:d>
                      <m:dPr>
                        <m:begChr m:val="["/>
                        <m:endChr m:val="]"/>
                        <m:ctrlPr>
                          <a:rPr lang="en-US" i="1">
                            <a:latin typeface="Cambria Math" panose="02040503050406030204" pitchFamily="18" charset="0"/>
                            <a:ea typeface="Cambria Math" panose="02040503050406030204" pitchFamily="18" charset="0"/>
                          </a:rPr>
                        </m:ctrlPr>
                      </m:dPr>
                      <m:e>
                        <m:m>
                          <m:mPr>
                            <m:mcs>
                              <m:mc>
                                <m:mcPr>
                                  <m:count m:val="2"/>
                                  <m:mcJc m:val="center"/>
                                </m:mcPr>
                              </m:mc>
                            </m:mcs>
                            <m:ctrlPr>
                              <a:rPr lang="en-US" i="1">
                                <a:latin typeface="Cambria Math" panose="02040503050406030204" pitchFamily="18" charset="0"/>
                                <a:ea typeface="Cambria Math" panose="02040503050406030204" pitchFamily="18" charset="0"/>
                              </a:rPr>
                            </m:ctrlPr>
                          </m:mPr>
                          <m:mr>
                            <m:e>
                              <m:r>
                                <a:rPr lang="en-US" i="1">
                                  <a:latin typeface="Cambria Math" panose="02040503050406030204" pitchFamily="18" charset="0"/>
                                  <a:ea typeface="Cambria Math" panose="02040503050406030204" pitchFamily="18" charset="0"/>
                                </a:rPr>
                                <m:t>1</m:t>
                              </m:r>
                            </m:e>
                            <m:e>
                              <m:r>
                                <a:rPr lang="en-US" i="1">
                                  <a:latin typeface="Cambria Math" panose="02040503050406030204" pitchFamily="18" charset="0"/>
                                  <a:ea typeface="Cambria Math" panose="02040503050406030204" pitchFamily="18" charset="0"/>
                                </a:rPr>
                                <m:t>6</m:t>
                              </m:r>
                            </m:e>
                          </m:mr>
                          <m:mr>
                            <m:e>
                              <m:r>
                                <a:rPr lang="en-US" i="1">
                                  <a:latin typeface="Cambria Math" panose="02040503050406030204" pitchFamily="18" charset="0"/>
                                  <a:ea typeface="Cambria Math" panose="02040503050406030204" pitchFamily="18" charset="0"/>
                                </a:rPr>
                                <m:t>5</m:t>
                              </m:r>
                            </m:e>
                            <m:e>
                              <m:r>
                                <a:rPr lang="en-US" i="1">
                                  <a:latin typeface="Cambria Math" panose="02040503050406030204" pitchFamily="18" charset="0"/>
                                  <a:ea typeface="Cambria Math" panose="02040503050406030204" pitchFamily="18" charset="0"/>
                                </a:rPr>
                                <m:t>2</m:t>
                              </m:r>
                            </m:e>
                          </m:mr>
                        </m:m>
                      </m:e>
                    </m:d>
                  </m:oMath>
                </a14:m>
                <a:r>
                  <a:rPr lang="en-US"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sym typeface="Wingdings" pitchFamily="2" charset="2"/>
                  </a:rPr>
                  <a:t> </a:t>
                </a:r>
                <a14:m>
                  <m:oMath xmlns:m="http://schemas.openxmlformats.org/officeDocument/2006/math">
                    <m:r>
                      <m:rPr>
                        <m:sty m:val="p"/>
                      </m:rPr>
                      <a:rPr lang="en-US">
                        <a:latin typeface="Cambria Math" panose="02040503050406030204" pitchFamily="18" charset="0"/>
                      </a:rPr>
                      <m:t>det</m:t>
                    </m:r>
                    <m:d>
                      <m:dPr>
                        <m:ctrlPr>
                          <a:rPr lang="en-US" i="1">
                            <a:latin typeface="Cambria Math" panose="02040503050406030204" pitchFamily="18" charset="0"/>
                          </a:rPr>
                        </m:ctrlPr>
                      </m:dPr>
                      <m:e>
                        <m:r>
                          <a:rPr lang="en-US" i="1">
                            <a:latin typeface="Cambria Math" panose="02040503050406030204" pitchFamily="18" charset="0"/>
                          </a:rPr>
                          <m:t>𝐴</m:t>
                        </m:r>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𝜆</m:t>
                        </m:r>
                        <m:r>
                          <a:rPr lang="en-US" i="1">
                            <a:latin typeface="Cambria Math" panose="02040503050406030204" pitchFamily="18" charset="0"/>
                            <a:ea typeface="Cambria Math" panose="02040503050406030204" pitchFamily="18" charset="0"/>
                          </a:rPr>
                          <m:t>𝐼</m:t>
                        </m:r>
                      </m:e>
                    </m:d>
                    <m:r>
                      <a:rPr lang="en-US" b="0" i="1" smtClean="0">
                        <a:latin typeface="Cambria Math" panose="02040503050406030204" pitchFamily="18" charset="0"/>
                        <a:ea typeface="Cambria Math" panose="02040503050406030204" pitchFamily="18" charset="0"/>
                      </a:rPr>
                      <m:t>=</m:t>
                    </m:r>
                    <m:r>
                      <m:rPr>
                        <m:sty m:val="p"/>
                      </m:rPr>
                      <a:rPr lang="en-US">
                        <a:latin typeface="Cambria Math" panose="02040503050406030204" pitchFamily="18" charset="0"/>
                      </a:rPr>
                      <m:t>det</m:t>
                    </m:r>
                    <m:r>
                      <a:rPr lang="en-US">
                        <a:latin typeface="Cambria Math" panose="02040503050406030204" pitchFamily="18" charset="0"/>
                      </a:rPr>
                      <m:t>(</m:t>
                    </m:r>
                    <m:d>
                      <m:dPr>
                        <m:begChr m:val="["/>
                        <m:endChr m:val="]"/>
                        <m:ctrlPr>
                          <a:rPr lang="en-US" i="1">
                            <a:latin typeface="Cambria Math" panose="02040503050406030204" pitchFamily="18" charset="0"/>
                            <a:ea typeface="Cambria Math" panose="02040503050406030204" pitchFamily="18" charset="0"/>
                          </a:rPr>
                        </m:ctrlPr>
                      </m:dPr>
                      <m:e>
                        <m:m>
                          <m:mPr>
                            <m:mcs>
                              <m:mc>
                                <m:mcPr>
                                  <m:count m:val="2"/>
                                  <m:mcJc m:val="center"/>
                                </m:mcPr>
                              </m:mc>
                            </m:mcs>
                            <m:ctrlPr>
                              <a:rPr lang="en-US" i="1">
                                <a:latin typeface="Cambria Math" panose="02040503050406030204" pitchFamily="18" charset="0"/>
                                <a:ea typeface="Cambria Math" panose="02040503050406030204" pitchFamily="18" charset="0"/>
                              </a:rPr>
                            </m:ctrlPr>
                          </m:mPr>
                          <m:mr>
                            <m:e>
                              <m:r>
                                <a:rPr lang="en-US" i="1">
                                  <a:latin typeface="Cambria Math" panose="02040503050406030204" pitchFamily="18" charset="0"/>
                                  <a:ea typeface="Cambria Math" panose="02040503050406030204" pitchFamily="18" charset="0"/>
                                </a:rPr>
                                <m:t>1−</m:t>
                              </m:r>
                              <m:r>
                                <a:rPr lang="en-US" i="1">
                                  <a:latin typeface="Cambria Math" panose="02040503050406030204" pitchFamily="18" charset="0"/>
                                  <a:ea typeface="Cambria Math" panose="02040503050406030204" pitchFamily="18" charset="0"/>
                                </a:rPr>
                                <m:t>𝜆</m:t>
                              </m:r>
                            </m:e>
                            <m:e>
                              <m:r>
                                <a:rPr lang="en-US" i="1">
                                  <a:latin typeface="Cambria Math" panose="02040503050406030204" pitchFamily="18" charset="0"/>
                                  <a:ea typeface="Cambria Math" panose="02040503050406030204" pitchFamily="18" charset="0"/>
                                </a:rPr>
                                <m:t>6</m:t>
                              </m:r>
                            </m:e>
                          </m:mr>
                          <m:mr>
                            <m:e>
                              <m:r>
                                <a:rPr lang="en-US" i="1">
                                  <a:latin typeface="Cambria Math" panose="02040503050406030204" pitchFamily="18" charset="0"/>
                                  <a:ea typeface="Cambria Math" panose="02040503050406030204" pitchFamily="18" charset="0"/>
                                </a:rPr>
                                <m:t>5</m:t>
                              </m:r>
                            </m:e>
                            <m:e>
                              <m:r>
                                <a:rPr lang="en-US" i="1">
                                  <a:latin typeface="Cambria Math" panose="02040503050406030204" pitchFamily="18" charset="0"/>
                                  <a:ea typeface="Cambria Math" panose="02040503050406030204" pitchFamily="18" charset="0"/>
                                </a:rPr>
                                <m:t>2−</m:t>
                              </m:r>
                              <m:r>
                                <a:rPr lang="en-US" i="1">
                                  <a:latin typeface="Cambria Math" panose="02040503050406030204" pitchFamily="18" charset="0"/>
                                  <a:ea typeface="Cambria Math" panose="02040503050406030204" pitchFamily="18" charset="0"/>
                                </a:rPr>
                                <m:t>𝜆</m:t>
                              </m:r>
                            </m:e>
                          </m:mr>
                        </m:m>
                      </m:e>
                    </m:d>
                    <m:r>
                      <a:rPr lang="en-US" i="1">
                        <a:latin typeface="Cambria Math" panose="02040503050406030204" pitchFamily="18" charset="0"/>
                        <a:ea typeface="Cambria Math" panose="02040503050406030204" pitchFamily="18" charset="0"/>
                      </a:rPr>
                      <m:t>)=0</m:t>
                    </m:r>
                  </m:oMath>
                </a14:m>
                <a:r>
                  <a:rPr lang="en-US" dirty="0">
                    <a:latin typeface="Arial" panose="020B0604020202020204" pitchFamily="34" charset="0"/>
                    <a:cs typeface="Arial" panose="020B0604020202020204" pitchFamily="34" charset="0"/>
                  </a:rPr>
                  <a:t> </a:t>
                </a:r>
              </a:p>
              <a:p>
                <a:pPr marL="914400" lvl="2" indent="0">
                  <a:lnSpc>
                    <a:spcPct val="120000"/>
                  </a:lnSpc>
                  <a:buNone/>
                </a:pPr>
                <a:r>
                  <a:rPr lang="en-US" sz="2100" dirty="0">
                    <a:latin typeface="Arial" panose="020B0604020202020204" pitchFamily="34" charset="0"/>
                    <a:cs typeface="Arial" panose="020B0604020202020204" pitchFamily="34" charset="0"/>
                  </a:rPr>
                  <a:t>    Characteristic polynomial</a:t>
                </a:r>
                <a:r>
                  <a:rPr lang="en-US" sz="2100" b="1" dirty="0">
                    <a:latin typeface="Arial" panose="020B0604020202020204" pitchFamily="34" charset="0"/>
                    <a:cs typeface="Arial" panose="020B0604020202020204" pitchFamily="34" charset="0"/>
                  </a:rPr>
                  <a:t>: </a:t>
                </a:r>
                <a14:m>
                  <m:oMath xmlns:m="http://schemas.openxmlformats.org/officeDocument/2006/math">
                    <m:sSup>
                      <m:sSupPr>
                        <m:ctrlPr>
                          <a:rPr lang="en-US" sz="2100" i="1">
                            <a:latin typeface="Cambria Math" panose="02040503050406030204" pitchFamily="18" charset="0"/>
                            <a:ea typeface="Cambria Math" panose="02040503050406030204" pitchFamily="18" charset="0"/>
                          </a:rPr>
                        </m:ctrlPr>
                      </m:sSupPr>
                      <m:e>
                        <m:r>
                          <a:rPr lang="en-US" sz="2100" i="1">
                            <a:latin typeface="Cambria Math" panose="02040503050406030204" pitchFamily="18" charset="0"/>
                            <a:ea typeface="Cambria Math" panose="02040503050406030204" pitchFamily="18" charset="0"/>
                          </a:rPr>
                          <m:t>𝜆</m:t>
                        </m:r>
                      </m:e>
                      <m:sup>
                        <m:r>
                          <a:rPr lang="en-US" sz="2100" i="1">
                            <a:latin typeface="Cambria Math" panose="02040503050406030204" pitchFamily="18" charset="0"/>
                            <a:ea typeface="Cambria Math" panose="02040503050406030204" pitchFamily="18" charset="0"/>
                          </a:rPr>
                          <m:t>2</m:t>
                        </m:r>
                      </m:sup>
                    </m:sSup>
                    <m:r>
                      <a:rPr lang="en-US" sz="2100" i="1">
                        <a:latin typeface="Cambria Math" panose="02040503050406030204" pitchFamily="18" charset="0"/>
                        <a:ea typeface="Cambria Math" panose="02040503050406030204" pitchFamily="18" charset="0"/>
                      </a:rPr>
                      <m:t>−3</m:t>
                    </m:r>
                    <m:r>
                      <a:rPr lang="en-US" sz="2100" i="1">
                        <a:latin typeface="Cambria Math" panose="02040503050406030204" pitchFamily="18" charset="0"/>
                        <a:ea typeface="Cambria Math" panose="02040503050406030204" pitchFamily="18" charset="0"/>
                      </a:rPr>
                      <m:t>𝜆</m:t>
                    </m:r>
                    <m:r>
                      <a:rPr lang="en-US" sz="2100">
                        <a:latin typeface="Cambria Math" panose="02040503050406030204" pitchFamily="18" charset="0"/>
                        <a:ea typeface="Cambria Math" panose="02040503050406030204" pitchFamily="18" charset="0"/>
                      </a:rPr>
                      <m:t>−28=0, </m:t>
                    </m:r>
                    <m:d>
                      <m:dPr>
                        <m:ctrlPr>
                          <a:rPr lang="en-US" sz="2100" i="1">
                            <a:latin typeface="Cambria Math" panose="02040503050406030204" pitchFamily="18" charset="0"/>
                            <a:ea typeface="Cambria Math" panose="02040503050406030204" pitchFamily="18" charset="0"/>
                          </a:rPr>
                        </m:ctrlPr>
                      </m:dPr>
                      <m:e>
                        <m:r>
                          <a:rPr lang="en-US" sz="2100" i="1">
                            <a:latin typeface="Cambria Math" panose="02040503050406030204" pitchFamily="18" charset="0"/>
                            <a:ea typeface="Cambria Math" panose="02040503050406030204" pitchFamily="18" charset="0"/>
                          </a:rPr>
                          <m:t>𝜆</m:t>
                        </m:r>
                        <m:r>
                          <a:rPr lang="en-US" sz="2100" i="1">
                            <a:latin typeface="Cambria Math" panose="02040503050406030204" pitchFamily="18" charset="0"/>
                            <a:ea typeface="Cambria Math" panose="02040503050406030204" pitchFamily="18" charset="0"/>
                          </a:rPr>
                          <m:t>−7</m:t>
                        </m:r>
                      </m:e>
                    </m:d>
                    <m:d>
                      <m:dPr>
                        <m:ctrlPr>
                          <a:rPr lang="en-US" sz="2100" i="1">
                            <a:latin typeface="Cambria Math" panose="02040503050406030204" pitchFamily="18" charset="0"/>
                            <a:ea typeface="Cambria Math" panose="02040503050406030204" pitchFamily="18" charset="0"/>
                          </a:rPr>
                        </m:ctrlPr>
                      </m:dPr>
                      <m:e>
                        <m:r>
                          <a:rPr lang="en-US" sz="2100" i="1">
                            <a:latin typeface="Cambria Math" panose="02040503050406030204" pitchFamily="18" charset="0"/>
                            <a:ea typeface="Cambria Math" panose="02040503050406030204" pitchFamily="18" charset="0"/>
                          </a:rPr>
                          <m:t>𝜆</m:t>
                        </m:r>
                        <m:r>
                          <a:rPr lang="en-US" sz="2100" i="1">
                            <a:latin typeface="Cambria Math" panose="02040503050406030204" pitchFamily="18" charset="0"/>
                            <a:ea typeface="Cambria Math" panose="02040503050406030204" pitchFamily="18" charset="0"/>
                          </a:rPr>
                          <m:t>+4</m:t>
                        </m:r>
                      </m:e>
                    </m:d>
                    <m:r>
                      <a:rPr lang="en-US" sz="2100" i="1">
                        <a:latin typeface="Cambria Math" panose="02040503050406030204" pitchFamily="18" charset="0"/>
                        <a:ea typeface="Cambria Math" panose="02040503050406030204" pitchFamily="18" charset="0"/>
                      </a:rPr>
                      <m:t>=0,</m:t>
                    </m:r>
                  </m:oMath>
                </a14:m>
                <a:r>
                  <a:rPr lang="en-US" sz="2100" dirty="0">
                    <a:latin typeface="Arial" panose="020B0604020202020204" pitchFamily="34" charset="0"/>
                    <a:cs typeface="Arial" panose="020B0604020202020204" pitchFamily="34" charset="0"/>
                  </a:rPr>
                  <a:t> </a:t>
                </a:r>
                <a14:m>
                  <m:oMath xmlns:m="http://schemas.openxmlformats.org/officeDocument/2006/math">
                    <m:r>
                      <a:rPr lang="en-US" sz="2100" i="1">
                        <a:latin typeface="Cambria Math" panose="02040503050406030204" pitchFamily="18" charset="0"/>
                        <a:ea typeface="Cambria Math" panose="02040503050406030204" pitchFamily="18" charset="0"/>
                      </a:rPr>
                      <m:t>𝜆</m:t>
                    </m:r>
                    <m:r>
                      <a:rPr lang="en-US" sz="2100">
                        <a:latin typeface="Cambria Math" panose="02040503050406030204" pitchFamily="18" charset="0"/>
                        <a:ea typeface="Cambria Math" panose="02040503050406030204" pitchFamily="18" charset="0"/>
                      </a:rPr>
                      <m:t>=7 &amp;</m:t>
                    </m:r>
                    <m:r>
                      <a:rPr lang="en-US" sz="2100" i="1">
                        <a:latin typeface="Cambria Math" panose="02040503050406030204" pitchFamily="18" charset="0"/>
                        <a:ea typeface="Cambria Math" panose="02040503050406030204" pitchFamily="18" charset="0"/>
                      </a:rPr>
                      <m:t> </m:t>
                    </m:r>
                    <m:r>
                      <a:rPr lang="en-US" sz="2100" i="1">
                        <a:latin typeface="Cambria Math" panose="02040503050406030204" pitchFamily="18" charset="0"/>
                        <a:ea typeface="Cambria Math" panose="02040503050406030204" pitchFamily="18" charset="0"/>
                      </a:rPr>
                      <m:t>𝜆</m:t>
                    </m:r>
                    <m:r>
                      <a:rPr lang="en-US" sz="2100" i="1">
                        <a:latin typeface="Cambria Math" panose="02040503050406030204" pitchFamily="18" charset="0"/>
                        <a:ea typeface="Cambria Math" panose="02040503050406030204" pitchFamily="18" charset="0"/>
                      </a:rPr>
                      <m:t>=−4</m:t>
                    </m:r>
                  </m:oMath>
                </a14:m>
                <a:endParaRPr lang="en-US" sz="2100" dirty="0">
                  <a:latin typeface="Arial" panose="020B0604020202020204" pitchFamily="34" charset="0"/>
                  <a:cs typeface="Arial" panose="020B0604020202020204" pitchFamily="34" charset="0"/>
                </a:endParaRPr>
              </a:p>
              <a:p>
                <a:pPr marL="914400" lvl="1" indent="-457200">
                  <a:lnSpc>
                    <a:spcPct val="120000"/>
                  </a:lnSpc>
                  <a:buFont typeface="+mj-lt"/>
                  <a:buAutoNum type="arabicParenR"/>
                </a:pPr>
                <a:endParaRPr lang="en-US" b="0" dirty="0">
                  <a:latin typeface="Arial" panose="020B0604020202020204" pitchFamily="34" charset="0"/>
                  <a:cs typeface="Arial" panose="020B0604020202020204" pitchFamily="34" charset="0"/>
                </a:endParaRPr>
              </a:p>
              <a:p>
                <a:pPr marL="914400" lvl="1" indent="-457200">
                  <a:lnSpc>
                    <a:spcPct val="120000"/>
                  </a:lnSpc>
                  <a:buFont typeface="+mj-lt"/>
                  <a:buAutoNum type="arabicParenR"/>
                </a:pPr>
                <a:r>
                  <a:rPr lang="en-US" b="0" dirty="0">
                    <a:latin typeface="Arial" panose="020B0604020202020204" pitchFamily="34" charset="0"/>
                    <a:cs typeface="Arial" panose="020B0604020202020204" pitchFamily="34" charset="0"/>
                  </a:rPr>
                  <a:t>Find th</a:t>
                </a:r>
                <a:r>
                  <a:rPr lang="en-US" dirty="0">
                    <a:latin typeface="Arial" panose="020B0604020202020204" pitchFamily="34" charset="0"/>
                    <a:cs typeface="Arial" panose="020B0604020202020204" pitchFamily="34" charset="0"/>
                  </a:rPr>
                  <a:t>e e</a:t>
                </a:r>
                <a:r>
                  <a:rPr lang="en-US" b="0" dirty="0">
                    <a:latin typeface="Arial" panose="020B0604020202020204" pitchFamily="34" charset="0"/>
                    <a:cs typeface="Arial" panose="020B0604020202020204" pitchFamily="34" charset="0"/>
                  </a:rPr>
                  <a:t>igenvectors</a:t>
                </a:r>
              </a:p>
              <a:p>
                <a:pPr lvl="2">
                  <a:lnSpc>
                    <a:spcPct val="120000"/>
                  </a:lnSpc>
                  <a:buFont typeface="Courier New" panose="02070309020205020404" pitchFamily="49" charset="0"/>
                  <a:buChar char="o"/>
                </a:pPr>
                <a:r>
                  <a:rPr lang="en-US" b="0" dirty="0">
                    <a:latin typeface="Arial" panose="020B0604020202020204" pitchFamily="34" charset="0"/>
                    <a:cs typeface="Arial" panose="020B0604020202020204" pitchFamily="34" charset="0"/>
                  </a:rPr>
                  <a:t>Solve the linear equation: </a:t>
                </a:r>
                <a14:m>
                  <m:oMath xmlns:m="http://schemas.openxmlformats.org/officeDocument/2006/math">
                    <m:d>
                      <m:dPr>
                        <m:ctrlPr>
                          <a:rPr lang="en-US" b="0" i="1" smtClean="0">
                            <a:latin typeface="Cambria Math" panose="02040503050406030204" pitchFamily="18" charset="0"/>
                          </a:rPr>
                        </m:ctrlPr>
                      </m:dPr>
                      <m:e>
                        <m:r>
                          <a:rPr lang="en-US" i="1">
                            <a:latin typeface="Cambria Math" panose="02040503050406030204" pitchFamily="18" charset="0"/>
                          </a:rPr>
                          <m:t>𝐴</m:t>
                        </m:r>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𝜆</m:t>
                        </m:r>
                        <m:r>
                          <a:rPr lang="en-US" b="0" i="1" smtClean="0">
                            <a:latin typeface="Cambria Math" panose="02040503050406030204" pitchFamily="18" charset="0"/>
                            <a:ea typeface="Cambria Math" panose="02040503050406030204" pitchFamily="18" charset="0"/>
                          </a:rPr>
                          <m:t>𝐼</m:t>
                        </m:r>
                      </m:e>
                    </m:d>
                    <m:r>
                      <a:rPr lang="en-US" b="1" i="1">
                        <a:latin typeface="Cambria Math" panose="02040503050406030204" pitchFamily="18" charset="0"/>
                      </a:rPr>
                      <m:t>𝒙</m:t>
                    </m:r>
                    <m:r>
                      <a:rPr lang="en-US" b="1" i="1" smtClean="0">
                        <a:latin typeface="Cambria Math" panose="02040503050406030204" pitchFamily="18" charset="0"/>
                      </a:rPr>
                      <m:t>=</m:t>
                    </m:r>
                    <m:r>
                      <a:rPr lang="en-US" b="1" i="1" smtClean="0">
                        <a:latin typeface="Cambria Math" panose="02040503050406030204" pitchFamily="18" charset="0"/>
                      </a:rPr>
                      <m:t>𝟎</m:t>
                    </m:r>
                  </m:oMath>
                </a14:m>
                <a:endParaRPr lang="en-US" dirty="0">
                  <a:latin typeface="Arial" panose="020B0604020202020204" pitchFamily="34" charset="0"/>
                  <a:cs typeface="Arial" panose="020B0604020202020204" pitchFamily="34" charset="0"/>
                </a:endParaRPr>
              </a:p>
              <a:p>
                <a:pPr lvl="2">
                  <a:lnSpc>
                    <a:spcPct val="120000"/>
                  </a:lnSpc>
                  <a:buFont typeface="Courier New" panose="02070309020205020404" pitchFamily="49" charset="0"/>
                  <a:buChar char="o"/>
                </a:pPr>
                <a:r>
                  <a:rPr lang="en-US" dirty="0">
                    <a:latin typeface="Arial" panose="020B0604020202020204" pitchFamily="34" charset="0"/>
                    <a:cs typeface="Arial" panose="020B0604020202020204" pitchFamily="34" charset="0"/>
                  </a:rPr>
                  <a:t>Example: </a:t>
                </a:r>
                <a14:m>
                  <m:oMath xmlns:m="http://schemas.openxmlformats.org/officeDocument/2006/math">
                    <m:d>
                      <m:dPr>
                        <m:ctrlPr>
                          <a:rPr lang="en-US" b="0" i="1" smtClean="0">
                            <a:latin typeface="Cambria Math" panose="02040503050406030204" pitchFamily="18" charset="0"/>
                          </a:rPr>
                        </m:ctrlPr>
                      </m:dPr>
                      <m:e>
                        <m:r>
                          <a:rPr lang="en-US" i="1">
                            <a:latin typeface="Cambria Math" panose="02040503050406030204" pitchFamily="18" charset="0"/>
                          </a:rPr>
                          <m:t>𝐴</m:t>
                        </m:r>
                        <m:r>
                          <a:rPr lang="en-US" i="1">
                            <a:latin typeface="Cambria Math" panose="02040503050406030204" pitchFamily="18" charset="0"/>
                          </a:rPr>
                          <m:t>−7</m:t>
                        </m:r>
                        <m:r>
                          <a:rPr lang="en-US" b="0" i="1" smtClean="0">
                            <a:latin typeface="Cambria Math" panose="02040503050406030204" pitchFamily="18" charset="0"/>
                            <a:ea typeface="Cambria Math" panose="02040503050406030204" pitchFamily="18" charset="0"/>
                          </a:rPr>
                          <m:t>𝐼</m:t>
                        </m:r>
                      </m:e>
                    </m:d>
                    <m:r>
                      <a:rPr lang="en-US" b="1" i="1">
                        <a:latin typeface="Cambria Math" panose="02040503050406030204" pitchFamily="18" charset="0"/>
                      </a:rPr>
                      <m:t>𝒙</m:t>
                    </m:r>
                    <m:r>
                      <a:rPr lang="en-US" b="1" i="1" smtClean="0">
                        <a:latin typeface="Cambria Math" panose="02040503050406030204" pitchFamily="18" charset="0"/>
                      </a:rPr>
                      <m:t>=</m:t>
                    </m:r>
                    <m:r>
                      <a:rPr lang="en-US" b="1" i="1" smtClean="0">
                        <a:latin typeface="Cambria Math" panose="02040503050406030204" pitchFamily="18" charset="0"/>
                      </a:rPr>
                      <m:t>𝟎</m:t>
                    </m:r>
                  </m:oMath>
                </a14:m>
                <a:endParaRPr lang="en-US" dirty="0">
                  <a:latin typeface="Arial" panose="020B0604020202020204" pitchFamily="34" charset="0"/>
                  <a:cs typeface="Arial" panose="020B0604020202020204" pitchFamily="34" charset="0"/>
                </a:endParaRPr>
              </a:p>
              <a:p>
                <a:pPr marL="914400" lvl="2" indent="0">
                  <a:lnSpc>
                    <a:spcPct val="120000"/>
                  </a:lnSpc>
                  <a:buNone/>
                </a:pPr>
                <a:r>
                  <a:rPr lang="en-US" dirty="0"/>
                  <a:t>     </a:t>
                </a:r>
                <a14:m>
                  <m:oMath xmlns:m="http://schemas.openxmlformats.org/officeDocument/2006/math">
                    <m:d>
                      <m:dPr>
                        <m:ctrlPr>
                          <a:rPr lang="en-US" i="1">
                            <a:latin typeface="Cambria Math" panose="02040503050406030204" pitchFamily="18" charset="0"/>
                          </a:rPr>
                        </m:ctrlPr>
                      </m:dPr>
                      <m:e>
                        <m:d>
                          <m:dPr>
                            <m:begChr m:val="["/>
                            <m:endChr m:val="]"/>
                            <m:ctrlPr>
                              <a:rPr lang="en-US" i="1">
                                <a:latin typeface="Cambria Math" panose="02040503050406030204" pitchFamily="18" charset="0"/>
                                <a:ea typeface="Cambria Math" panose="02040503050406030204" pitchFamily="18" charset="0"/>
                              </a:rPr>
                            </m:ctrlPr>
                          </m:dPr>
                          <m:e>
                            <m:m>
                              <m:mPr>
                                <m:mcs>
                                  <m:mc>
                                    <m:mcPr>
                                      <m:count m:val="2"/>
                                      <m:mcJc m:val="center"/>
                                    </m:mcPr>
                                  </m:mc>
                                </m:mcs>
                                <m:ctrlPr>
                                  <a:rPr lang="en-US" i="1">
                                    <a:latin typeface="Cambria Math" panose="02040503050406030204" pitchFamily="18" charset="0"/>
                                    <a:ea typeface="Cambria Math" panose="02040503050406030204" pitchFamily="18" charset="0"/>
                                  </a:rPr>
                                </m:ctrlPr>
                              </m:mPr>
                              <m:mr>
                                <m:e>
                                  <m:r>
                                    <a:rPr lang="en-US" b="0" i="1" smtClean="0">
                                      <a:latin typeface="Cambria Math" panose="02040503050406030204" pitchFamily="18" charset="0"/>
                                      <a:ea typeface="Cambria Math" panose="02040503050406030204" pitchFamily="18" charset="0"/>
                                    </a:rPr>
                                    <m:t>1</m:t>
                                  </m:r>
                                </m:e>
                                <m:e>
                                  <m:r>
                                    <a:rPr lang="en-US" b="0" i="1" smtClean="0">
                                      <a:latin typeface="Cambria Math" panose="02040503050406030204" pitchFamily="18" charset="0"/>
                                      <a:ea typeface="Cambria Math" panose="02040503050406030204" pitchFamily="18" charset="0"/>
                                    </a:rPr>
                                    <m:t>6</m:t>
                                  </m:r>
                                </m:e>
                              </m:mr>
                              <m:mr>
                                <m:e>
                                  <m:r>
                                    <a:rPr lang="en-US" b="0" i="1" smtClean="0">
                                      <a:latin typeface="Cambria Math" panose="02040503050406030204" pitchFamily="18" charset="0"/>
                                      <a:ea typeface="Cambria Math" panose="02040503050406030204" pitchFamily="18" charset="0"/>
                                    </a:rPr>
                                    <m:t>5</m:t>
                                  </m:r>
                                </m:e>
                                <m:e>
                                  <m:r>
                                    <a:rPr lang="en-US" b="0" i="1" smtClean="0">
                                      <a:latin typeface="Cambria Math" panose="02040503050406030204" pitchFamily="18" charset="0"/>
                                      <a:ea typeface="Cambria Math" panose="02040503050406030204" pitchFamily="18" charset="0"/>
                                    </a:rPr>
                                    <m:t>2</m:t>
                                  </m:r>
                                </m:e>
                              </m:mr>
                            </m:m>
                          </m:e>
                        </m:d>
                        <m:r>
                          <a:rPr lang="en-US" i="1">
                            <a:latin typeface="Cambria Math" panose="02040503050406030204" pitchFamily="18" charset="0"/>
                          </a:rPr>
                          <m:t>−</m:t>
                        </m:r>
                        <m:d>
                          <m:dPr>
                            <m:begChr m:val="["/>
                            <m:endChr m:val="]"/>
                            <m:ctrlPr>
                              <a:rPr lang="en-US" i="1">
                                <a:latin typeface="Cambria Math" panose="02040503050406030204" pitchFamily="18" charset="0"/>
                                <a:ea typeface="Cambria Math" panose="02040503050406030204" pitchFamily="18" charset="0"/>
                              </a:rPr>
                            </m:ctrlPr>
                          </m:dPr>
                          <m:e>
                            <m:m>
                              <m:mPr>
                                <m:mcs>
                                  <m:mc>
                                    <m:mcPr>
                                      <m:count m:val="2"/>
                                      <m:mcJc m:val="center"/>
                                    </m:mcPr>
                                  </m:mc>
                                </m:mcs>
                                <m:ctrlPr>
                                  <a:rPr lang="en-US" i="1">
                                    <a:latin typeface="Cambria Math" panose="02040503050406030204" pitchFamily="18" charset="0"/>
                                    <a:ea typeface="Cambria Math" panose="02040503050406030204" pitchFamily="18" charset="0"/>
                                  </a:rPr>
                                </m:ctrlPr>
                              </m:mPr>
                              <m:mr>
                                <m:e>
                                  <m:r>
                                    <m:rPr>
                                      <m:brk m:alnAt="7"/>
                                    </m:rPr>
                                    <a:rPr lang="en-US" b="0" i="1" smtClean="0">
                                      <a:latin typeface="Cambria Math" panose="02040503050406030204" pitchFamily="18" charset="0"/>
                                      <a:ea typeface="Cambria Math" panose="02040503050406030204" pitchFamily="18" charset="0"/>
                                    </a:rPr>
                                    <m:t>7</m:t>
                                  </m:r>
                                </m:e>
                                <m:e>
                                  <m:r>
                                    <a:rPr lang="en-US" b="0" i="1" smtClean="0">
                                      <a:latin typeface="Cambria Math" panose="02040503050406030204" pitchFamily="18" charset="0"/>
                                      <a:ea typeface="Cambria Math" panose="02040503050406030204" pitchFamily="18" charset="0"/>
                                    </a:rPr>
                                    <m:t>0</m:t>
                                  </m:r>
                                </m:e>
                              </m:mr>
                              <m:mr>
                                <m:e>
                                  <m:r>
                                    <a:rPr lang="en-US" b="0" i="1" smtClean="0">
                                      <a:latin typeface="Cambria Math" panose="02040503050406030204" pitchFamily="18" charset="0"/>
                                      <a:ea typeface="Cambria Math" panose="02040503050406030204" pitchFamily="18" charset="0"/>
                                    </a:rPr>
                                    <m:t>0</m:t>
                                  </m:r>
                                </m:e>
                                <m:e>
                                  <m:r>
                                    <a:rPr lang="en-US" b="0" i="1" smtClean="0">
                                      <a:latin typeface="Cambria Math" panose="02040503050406030204" pitchFamily="18" charset="0"/>
                                      <a:ea typeface="Cambria Math" panose="02040503050406030204" pitchFamily="18" charset="0"/>
                                    </a:rPr>
                                    <m:t>7</m:t>
                                  </m:r>
                                </m:e>
                              </m:mr>
                            </m:m>
                          </m:e>
                        </m:d>
                      </m:e>
                    </m:d>
                    <m:r>
                      <a:rPr lang="en-US" b="1" i="1">
                        <a:latin typeface="Cambria Math" panose="02040503050406030204" pitchFamily="18" charset="0"/>
                      </a:rPr>
                      <m:t>𝒙</m:t>
                    </m:r>
                    <m:r>
                      <a:rPr lang="en-US" b="1" i="1">
                        <a:latin typeface="Cambria Math" panose="02040503050406030204" pitchFamily="18" charset="0"/>
                      </a:rPr>
                      <m:t>=</m:t>
                    </m:r>
                    <m:r>
                      <a:rPr lang="en-US" b="1" i="1">
                        <a:latin typeface="Cambria Math" panose="02040503050406030204" pitchFamily="18" charset="0"/>
                      </a:rPr>
                      <m:t>𝟎</m:t>
                    </m:r>
                  </m:oMath>
                </a14:m>
                <a:r>
                  <a:rPr lang="en-US"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sym typeface="Wingdings" pitchFamily="2" charset="2"/>
                  </a:rPr>
                  <a:t> </a:t>
                </a:r>
                <a14:m>
                  <m:oMath xmlns:m="http://schemas.openxmlformats.org/officeDocument/2006/math">
                    <m:d>
                      <m:dPr>
                        <m:begChr m:val="["/>
                        <m:endChr m:val="]"/>
                        <m:ctrlPr>
                          <a:rPr lang="en-US" i="1">
                            <a:latin typeface="Cambria Math" panose="02040503050406030204" pitchFamily="18" charset="0"/>
                            <a:ea typeface="Cambria Math" panose="02040503050406030204" pitchFamily="18" charset="0"/>
                          </a:rPr>
                        </m:ctrlPr>
                      </m:dPr>
                      <m:e>
                        <m:m>
                          <m:mPr>
                            <m:mcs>
                              <m:mc>
                                <m:mcPr>
                                  <m:count m:val="2"/>
                                  <m:mcJc m:val="center"/>
                                </m:mcPr>
                              </m:mc>
                            </m:mcs>
                            <m:ctrlPr>
                              <a:rPr lang="en-US" i="1">
                                <a:latin typeface="Cambria Math" panose="02040503050406030204" pitchFamily="18" charset="0"/>
                                <a:ea typeface="Cambria Math" panose="02040503050406030204" pitchFamily="18" charset="0"/>
                              </a:rPr>
                            </m:ctrlPr>
                          </m:mPr>
                          <m:mr>
                            <m:e>
                              <m:r>
                                <m:rPr>
                                  <m:brk m:alnAt="7"/>
                                </m:rP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6</m:t>
                              </m:r>
                            </m:e>
                            <m:e>
                              <m:r>
                                <a:rPr lang="en-US" b="0" i="1" smtClean="0">
                                  <a:latin typeface="Cambria Math" panose="02040503050406030204" pitchFamily="18" charset="0"/>
                                  <a:ea typeface="Cambria Math" panose="02040503050406030204" pitchFamily="18" charset="0"/>
                                </a:rPr>
                                <m:t>6</m:t>
                              </m:r>
                            </m:e>
                          </m:mr>
                          <m:mr>
                            <m:e>
                              <m:r>
                                <a:rPr lang="en-US" b="0" i="1" smtClean="0">
                                  <a:latin typeface="Cambria Math" panose="02040503050406030204" pitchFamily="18" charset="0"/>
                                  <a:ea typeface="Cambria Math" panose="02040503050406030204" pitchFamily="18" charset="0"/>
                                </a:rPr>
                                <m:t>5</m:t>
                              </m:r>
                            </m:e>
                            <m:e>
                              <m:r>
                                <a:rPr lang="en-US" b="0" i="1" smtClean="0">
                                  <a:latin typeface="Cambria Math" panose="02040503050406030204" pitchFamily="18" charset="0"/>
                                  <a:ea typeface="Cambria Math" panose="02040503050406030204" pitchFamily="18" charset="0"/>
                                </a:rPr>
                                <m:t>−5</m:t>
                              </m:r>
                            </m:e>
                          </m:mr>
                        </m:m>
                      </m:e>
                    </m:d>
                    <m:r>
                      <a:rPr lang="en-US" i="1">
                        <a:latin typeface="Cambria Math" panose="02040503050406030204" pitchFamily="18" charset="0"/>
                        <a:ea typeface="Cambria Math" panose="02040503050406030204" pitchFamily="18" charset="0"/>
                      </a:rPr>
                      <m:t> </m:t>
                    </m:r>
                    <m:r>
                      <a:rPr lang="en-US" b="1" i="1">
                        <a:latin typeface="Cambria Math" panose="02040503050406030204" pitchFamily="18" charset="0"/>
                      </a:rPr>
                      <m:t>𝒙</m:t>
                    </m:r>
                    <m:r>
                      <a:rPr lang="en-US" b="1" i="1">
                        <a:latin typeface="Cambria Math" panose="02040503050406030204" pitchFamily="18" charset="0"/>
                      </a:rPr>
                      <m:t>=</m:t>
                    </m:r>
                    <m:r>
                      <a:rPr lang="en-US" b="1" i="1">
                        <a:latin typeface="Cambria Math" panose="02040503050406030204" pitchFamily="18" charset="0"/>
                      </a:rPr>
                      <m:t>𝟎</m:t>
                    </m:r>
                  </m:oMath>
                </a14:m>
                <a:r>
                  <a:rPr lang="en-US"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sym typeface="Wingdings" pitchFamily="2" charset="2"/>
                  </a:rPr>
                  <a:t> </a:t>
                </a:r>
                <a14:m>
                  <m:oMath xmlns:m="http://schemas.openxmlformats.org/officeDocument/2006/math">
                    <m:d>
                      <m:dPr>
                        <m:begChr m:val="["/>
                        <m:endChr m:val="]"/>
                        <m:ctrlPr>
                          <a:rPr lang="en-US" i="1">
                            <a:latin typeface="Cambria Math" panose="02040503050406030204" pitchFamily="18" charset="0"/>
                            <a:ea typeface="Cambria Math" panose="02040503050406030204" pitchFamily="18" charset="0"/>
                          </a:rPr>
                        </m:ctrlPr>
                      </m:dPr>
                      <m:e>
                        <m:m>
                          <m:mPr>
                            <m:mcs>
                              <m:mc>
                                <m:mcPr>
                                  <m:count m:val="2"/>
                                  <m:mcJc m:val="center"/>
                                </m:mcPr>
                              </m:mc>
                            </m:mcs>
                            <m:ctrlPr>
                              <a:rPr lang="en-US" i="1">
                                <a:latin typeface="Cambria Math" panose="02040503050406030204" pitchFamily="18" charset="0"/>
                                <a:ea typeface="Cambria Math" panose="02040503050406030204" pitchFamily="18" charset="0"/>
                              </a:rPr>
                            </m:ctrlPr>
                          </m:mPr>
                          <m:mr>
                            <m:e>
                              <m:r>
                                <m:rPr>
                                  <m:brk m:alnAt="7"/>
                                </m:rP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6</m:t>
                              </m:r>
                            </m:e>
                            <m:e>
                              <m:r>
                                <a:rPr lang="en-US" i="1">
                                  <a:latin typeface="Cambria Math" panose="02040503050406030204" pitchFamily="18" charset="0"/>
                                  <a:ea typeface="Cambria Math" panose="02040503050406030204" pitchFamily="18" charset="0"/>
                                </a:rPr>
                                <m:t>6</m:t>
                              </m:r>
                            </m:e>
                          </m:mr>
                          <m:mr>
                            <m:e>
                              <m:r>
                                <a:rPr lang="en-US" i="1">
                                  <a:latin typeface="Cambria Math" panose="02040503050406030204" pitchFamily="18" charset="0"/>
                                  <a:ea typeface="Cambria Math" panose="02040503050406030204" pitchFamily="18" charset="0"/>
                                </a:rPr>
                                <m:t>5</m:t>
                              </m:r>
                            </m:e>
                            <m:e>
                              <m:r>
                                <a:rPr lang="en-US" i="1">
                                  <a:latin typeface="Cambria Math" panose="02040503050406030204" pitchFamily="18" charset="0"/>
                                  <a:ea typeface="Cambria Math" panose="02040503050406030204" pitchFamily="18" charset="0"/>
                                </a:rPr>
                                <m:t>−5</m:t>
                              </m:r>
                            </m:e>
                          </m:mr>
                        </m:m>
                      </m:e>
                    </m:d>
                    <m:d>
                      <m:dPr>
                        <m:begChr m:val="["/>
                        <m:endChr m:val="]"/>
                        <m:ctrlPr>
                          <a:rPr lang="en-US" i="1">
                            <a:latin typeface="Cambria Math" panose="02040503050406030204" pitchFamily="18" charset="0"/>
                            <a:ea typeface="Cambria Math" panose="02040503050406030204" pitchFamily="18" charset="0"/>
                          </a:rPr>
                        </m:ctrlPr>
                      </m:dPr>
                      <m:e>
                        <m:m>
                          <m:mPr>
                            <m:mcs>
                              <m:mc>
                                <m:mcPr>
                                  <m:count m:val="1"/>
                                  <m:mcJc m:val="center"/>
                                </m:mcPr>
                              </m:mc>
                            </m:mcs>
                            <m:ctrlPr>
                              <a:rPr lang="en-US" i="1">
                                <a:latin typeface="Cambria Math" panose="02040503050406030204" pitchFamily="18" charset="0"/>
                                <a:ea typeface="Cambria Math" panose="02040503050406030204" pitchFamily="18" charset="0"/>
                              </a:rPr>
                            </m:ctrlPr>
                          </m:mPr>
                          <m:m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𝑥</m:t>
                                  </m:r>
                                </m:e>
                                <m:sub>
                                  <m:r>
                                    <a:rPr lang="en-US" i="1">
                                      <a:latin typeface="Cambria Math" panose="02040503050406030204" pitchFamily="18" charset="0"/>
                                      <a:ea typeface="Cambria Math" panose="02040503050406030204" pitchFamily="18" charset="0"/>
                                    </a:rPr>
                                    <m:t>1</m:t>
                                  </m:r>
                                </m:sub>
                              </m:sSub>
                            </m:e>
                          </m:mr>
                          <m:m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𝑥</m:t>
                                  </m:r>
                                </m:e>
                                <m:sub>
                                  <m:r>
                                    <a:rPr lang="en-US" i="1">
                                      <a:latin typeface="Cambria Math" panose="02040503050406030204" pitchFamily="18" charset="0"/>
                                      <a:ea typeface="Cambria Math" panose="02040503050406030204" pitchFamily="18" charset="0"/>
                                    </a:rPr>
                                    <m:t>2</m:t>
                                  </m:r>
                                </m:sub>
                              </m:sSub>
                            </m:e>
                          </m:mr>
                        </m:m>
                      </m:e>
                    </m:d>
                    <m:r>
                      <a:rPr lang="en-US" b="1" i="1">
                        <a:latin typeface="Cambria Math" panose="02040503050406030204" pitchFamily="18" charset="0"/>
                      </a:rPr>
                      <m:t>=</m:t>
                    </m:r>
                    <m:r>
                      <a:rPr lang="en-US" b="1" i="1">
                        <a:latin typeface="Cambria Math" panose="02040503050406030204" pitchFamily="18" charset="0"/>
                      </a:rPr>
                      <m:t>𝟎</m:t>
                    </m:r>
                  </m:oMath>
                </a14:m>
                <a:r>
                  <a:rPr lang="en-US" dirty="0">
                    <a:latin typeface="Arial" panose="020B0604020202020204" pitchFamily="34" charset="0"/>
                    <a:cs typeface="Arial" panose="020B0604020202020204" pitchFamily="34" charset="0"/>
                  </a:rPr>
                  <a:t> </a:t>
                </a:r>
              </a:p>
              <a:p>
                <a:pPr marL="914400" lvl="2" indent="0">
                  <a:lnSpc>
                    <a:spcPct val="120000"/>
                  </a:lnSpc>
                  <a:buNone/>
                </a:pPr>
                <a:r>
                  <a:rPr lang="en-US" dirty="0">
                    <a:latin typeface="Arial" panose="020B0604020202020204" pitchFamily="34" charset="0"/>
                    <a:cs typeface="Arial" panose="020B0604020202020204" pitchFamily="34" charset="0"/>
                  </a:rPr>
                  <a:t>    Using row reduction: </a:t>
                </a:r>
                <a14:m>
                  <m:oMath xmlns:m="http://schemas.openxmlformats.org/officeDocument/2006/math">
                    <m:d>
                      <m:dPr>
                        <m:begChr m:val="["/>
                        <m:endChr m:val="]"/>
                        <m:ctrlPr>
                          <a:rPr lang="en-US" i="1" smtClean="0">
                            <a:latin typeface="Cambria Math" panose="02040503050406030204" pitchFamily="18" charset="0"/>
                            <a:ea typeface="Cambria Math" panose="02040503050406030204" pitchFamily="18" charset="0"/>
                          </a:rPr>
                        </m:ctrlPr>
                      </m:dPr>
                      <m:e>
                        <m:m>
                          <m:mPr>
                            <m:mcs>
                              <m:mc>
                                <m:mcPr>
                                  <m:count m:val="3"/>
                                  <m:mcJc m:val="center"/>
                                </m:mcPr>
                              </m:mc>
                            </m:mcs>
                            <m:ctrlPr>
                              <a:rPr lang="en-US" i="1" smtClean="0">
                                <a:latin typeface="Cambria Math" panose="02040503050406030204" pitchFamily="18" charset="0"/>
                                <a:ea typeface="Cambria Math" panose="02040503050406030204" pitchFamily="18" charset="0"/>
                              </a:rPr>
                            </m:ctrlPr>
                          </m:mPr>
                          <m:mr>
                            <m:e>
                              <m:r>
                                <m:rPr>
                                  <m:brk m:alnAt="7"/>
                                </m:rP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6</m:t>
                              </m:r>
                            </m:e>
                            <m:e>
                              <m:r>
                                <a:rPr lang="en-US" b="0" i="1" smtClean="0">
                                  <a:latin typeface="Cambria Math" panose="02040503050406030204" pitchFamily="18" charset="0"/>
                                  <a:ea typeface="Cambria Math" panose="02040503050406030204" pitchFamily="18" charset="0"/>
                                </a:rPr>
                                <m:t>6</m:t>
                              </m:r>
                            </m:e>
                            <m:e>
                              <m:r>
                                <a:rPr lang="en-US" b="0" i="1" smtClean="0">
                                  <a:latin typeface="Cambria Math" panose="02040503050406030204" pitchFamily="18" charset="0"/>
                                  <a:ea typeface="Cambria Math" panose="02040503050406030204" pitchFamily="18" charset="0"/>
                                </a:rPr>
                                <m:t>0</m:t>
                              </m:r>
                            </m:e>
                          </m:mr>
                          <m:mr>
                            <m:e>
                              <m:r>
                                <a:rPr lang="en-US" b="0" i="1" smtClean="0">
                                  <a:latin typeface="Cambria Math" panose="02040503050406030204" pitchFamily="18" charset="0"/>
                                  <a:ea typeface="Cambria Math" panose="02040503050406030204" pitchFamily="18" charset="0"/>
                                </a:rPr>
                                <m:t>5</m:t>
                              </m:r>
                            </m:e>
                            <m:e>
                              <m:r>
                                <a:rPr lang="en-US" b="0" i="1" smtClean="0">
                                  <a:latin typeface="Cambria Math" panose="02040503050406030204" pitchFamily="18" charset="0"/>
                                  <a:ea typeface="Cambria Math" panose="02040503050406030204" pitchFamily="18" charset="0"/>
                                </a:rPr>
                                <m:t>−5</m:t>
                              </m:r>
                            </m:e>
                            <m:e>
                              <m:r>
                                <a:rPr lang="en-US" b="0" i="1" smtClean="0">
                                  <a:latin typeface="Cambria Math" panose="02040503050406030204" pitchFamily="18" charset="0"/>
                                  <a:ea typeface="Cambria Math" panose="02040503050406030204" pitchFamily="18" charset="0"/>
                                </a:rPr>
                                <m:t>0</m:t>
                              </m:r>
                            </m:e>
                          </m:mr>
                        </m:m>
                      </m:e>
                    </m:d>
                    <m:r>
                      <a:rPr lang="en-US" b="0" i="1" smtClean="0">
                        <a:latin typeface="Cambria Math" panose="02040503050406030204" pitchFamily="18" charset="0"/>
                        <a:ea typeface="Cambria Math" panose="02040503050406030204" pitchFamily="18" charset="0"/>
                      </a:rPr>
                      <m:t>~</m:t>
                    </m:r>
                  </m:oMath>
                </a14:m>
                <a:r>
                  <a:rPr lang="en-US" dirty="0">
                    <a:latin typeface="Arial" panose="020B0604020202020204" pitchFamily="34" charset="0"/>
                    <a:cs typeface="Arial" panose="020B0604020202020204" pitchFamily="34" charset="0"/>
                  </a:rPr>
                  <a:t> </a:t>
                </a:r>
                <a14:m>
                  <m:oMath xmlns:m="http://schemas.openxmlformats.org/officeDocument/2006/math">
                    <m:d>
                      <m:dPr>
                        <m:begChr m:val="["/>
                        <m:endChr m:val="]"/>
                        <m:ctrlPr>
                          <a:rPr lang="en-US" i="1">
                            <a:latin typeface="Cambria Math" panose="02040503050406030204" pitchFamily="18" charset="0"/>
                            <a:ea typeface="Cambria Math" panose="02040503050406030204" pitchFamily="18" charset="0"/>
                          </a:rPr>
                        </m:ctrlPr>
                      </m:dPr>
                      <m:e>
                        <m:m>
                          <m:mPr>
                            <m:mcs>
                              <m:mc>
                                <m:mcPr>
                                  <m:count m:val="3"/>
                                  <m:mcJc m:val="center"/>
                                </m:mcPr>
                              </m:mc>
                            </m:mcs>
                            <m:ctrlPr>
                              <a:rPr lang="en-US" i="1">
                                <a:latin typeface="Cambria Math" panose="02040503050406030204" pitchFamily="18" charset="0"/>
                                <a:ea typeface="Cambria Math" panose="02040503050406030204" pitchFamily="18" charset="0"/>
                              </a:rPr>
                            </m:ctrlPr>
                          </m:mPr>
                          <m:mr>
                            <m:e>
                              <m:r>
                                <m:rPr>
                                  <m:brk m:alnAt="7"/>
                                </m:rP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6</m:t>
                              </m:r>
                            </m:e>
                            <m:e>
                              <m:r>
                                <a:rPr lang="en-US" i="1">
                                  <a:latin typeface="Cambria Math" panose="02040503050406030204" pitchFamily="18" charset="0"/>
                                  <a:ea typeface="Cambria Math" panose="02040503050406030204" pitchFamily="18" charset="0"/>
                                </a:rPr>
                                <m:t>6</m:t>
                              </m:r>
                            </m:e>
                            <m:e>
                              <m:r>
                                <a:rPr lang="en-US" i="1">
                                  <a:latin typeface="Cambria Math" panose="02040503050406030204" pitchFamily="18" charset="0"/>
                                  <a:ea typeface="Cambria Math" panose="02040503050406030204" pitchFamily="18" charset="0"/>
                                </a:rPr>
                                <m:t>0</m:t>
                              </m:r>
                            </m:e>
                          </m:mr>
                          <m:mr>
                            <m:e>
                              <m:r>
                                <a:rPr lang="en-US" b="0" i="1" smtClean="0">
                                  <a:latin typeface="Cambria Math" panose="02040503050406030204" pitchFamily="18" charset="0"/>
                                  <a:ea typeface="Cambria Math" panose="02040503050406030204" pitchFamily="18" charset="0"/>
                                </a:rPr>
                                <m:t>0</m:t>
                              </m:r>
                            </m:e>
                            <m:e>
                              <m:r>
                                <a:rPr lang="en-US" b="0" i="1" smtClean="0">
                                  <a:latin typeface="Cambria Math" panose="02040503050406030204" pitchFamily="18" charset="0"/>
                                  <a:ea typeface="Cambria Math" panose="02040503050406030204" pitchFamily="18" charset="0"/>
                                </a:rPr>
                                <m:t>0</m:t>
                              </m:r>
                            </m:e>
                            <m:e>
                              <m:r>
                                <a:rPr lang="en-US" i="1">
                                  <a:latin typeface="Cambria Math" panose="02040503050406030204" pitchFamily="18" charset="0"/>
                                  <a:ea typeface="Cambria Math" panose="02040503050406030204" pitchFamily="18" charset="0"/>
                                </a:rPr>
                                <m:t>0</m:t>
                              </m:r>
                            </m:e>
                          </m:mr>
                        </m:m>
                      </m:e>
                    </m:d>
                  </m:oMath>
                </a14:m>
                <a:r>
                  <a:rPr lang="en-US" dirty="0">
                    <a:latin typeface="Arial" panose="020B0604020202020204" pitchFamily="34" charset="0"/>
                    <a:ea typeface="Cambria Math" panose="02040503050406030204" pitchFamily="18" charset="0"/>
                    <a:cs typeface="Arial" panose="020B0604020202020204" pitchFamily="34" charset="0"/>
                  </a:rPr>
                  <a:t> </a:t>
                </a:r>
                <a14:m>
                  <m:oMath xmlns:m="http://schemas.openxmlformats.org/officeDocument/2006/math">
                    <m:r>
                      <a:rPr lang="en-US" i="1">
                        <a:latin typeface="Cambria Math" panose="02040503050406030204" pitchFamily="18" charset="0"/>
                        <a:ea typeface="Cambria Math" panose="02040503050406030204" pitchFamily="18" charset="0"/>
                      </a:rPr>
                      <m:t>~</m:t>
                    </m:r>
                  </m:oMath>
                </a14:m>
                <a:r>
                  <a:rPr lang="en-US" dirty="0">
                    <a:latin typeface="Arial" panose="020B0604020202020204" pitchFamily="34" charset="0"/>
                    <a:cs typeface="Arial" panose="020B0604020202020204" pitchFamily="34" charset="0"/>
                  </a:rPr>
                  <a:t> </a:t>
                </a:r>
                <a14:m>
                  <m:oMath xmlns:m="http://schemas.openxmlformats.org/officeDocument/2006/math">
                    <m:d>
                      <m:dPr>
                        <m:begChr m:val="["/>
                        <m:endChr m:val="]"/>
                        <m:ctrlPr>
                          <a:rPr lang="en-US" i="1">
                            <a:latin typeface="Cambria Math" panose="02040503050406030204" pitchFamily="18" charset="0"/>
                            <a:ea typeface="Cambria Math" panose="02040503050406030204" pitchFamily="18" charset="0"/>
                          </a:rPr>
                        </m:ctrlPr>
                      </m:dPr>
                      <m:e>
                        <m:m>
                          <m:mPr>
                            <m:mcs>
                              <m:mc>
                                <m:mcPr>
                                  <m:count m:val="3"/>
                                  <m:mcJc m:val="center"/>
                                </m:mcPr>
                              </m:mc>
                            </m:mcs>
                            <m:ctrlPr>
                              <a:rPr lang="en-US" i="1">
                                <a:latin typeface="Cambria Math" panose="02040503050406030204" pitchFamily="18" charset="0"/>
                                <a:ea typeface="Cambria Math" panose="02040503050406030204" pitchFamily="18" charset="0"/>
                              </a:rPr>
                            </m:ctrlPr>
                          </m:mPr>
                          <m:mr>
                            <m:e>
                              <m:r>
                                <a:rPr lang="en-US" b="0" i="1" smtClean="0">
                                  <a:latin typeface="Cambria Math" panose="02040503050406030204" pitchFamily="18" charset="0"/>
                                  <a:ea typeface="Cambria Math" panose="02040503050406030204" pitchFamily="18" charset="0"/>
                                </a:rPr>
                                <m:t>1</m:t>
                              </m:r>
                            </m:e>
                            <m:e>
                              <m:r>
                                <a:rPr lang="en-US" b="0" i="1" smtClean="0">
                                  <a:latin typeface="Cambria Math" panose="02040503050406030204" pitchFamily="18" charset="0"/>
                                  <a:ea typeface="Cambria Math" panose="02040503050406030204" pitchFamily="18" charset="0"/>
                                </a:rPr>
                                <m:t>−1</m:t>
                              </m:r>
                            </m:e>
                            <m:e>
                              <m:r>
                                <a:rPr lang="en-US" i="1">
                                  <a:latin typeface="Cambria Math" panose="02040503050406030204" pitchFamily="18" charset="0"/>
                                  <a:ea typeface="Cambria Math" panose="02040503050406030204" pitchFamily="18" charset="0"/>
                                </a:rPr>
                                <m:t>0</m:t>
                              </m:r>
                            </m:e>
                          </m:mr>
                          <m:mr>
                            <m:e>
                              <m:r>
                                <a:rPr lang="en-US" i="1">
                                  <a:latin typeface="Cambria Math" panose="02040503050406030204" pitchFamily="18" charset="0"/>
                                  <a:ea typeface="Cambria Math" panose="02040503050406030204" pitchFamily="18" charset="0"/>
                                </a:rPr>
                                <m:t>0</m:t>
                              </m:r>
                            </m:e>
                            <m:e>
                              <m:r>
                                <a:rPr lang="en-US" i="1">
                                  <a:latin typeface="Cambria Math" panose="02040503050406030204" pitchFamily="18" charset="0"/>
                                  <a:ea typeface="Cambria Math" panose="02040503050406030204" pitchFamily="18" charset="0"/>
                                </a:rPr>
                                <m:t>0</m:t>
                              </m:r>
                            </m:e>
                            <m:e>
                              <m:r>
                                <a:rPr lang="en-US" i="1">
                                  <a:latin typeface="Cambria Math" panose="02040503050406030204" pitchFamily="18" charset="0"/>
                                  <a:ea typeface="Cambria Math" panose="02040503050406030204" pitchFamily="18" charset="0"/>
                                </a:rPr>
                                <m:t>0</m:t>
                              </m:r>
                            </m:e>
                          </m:mr>
                        </m:m>
                      </m:e>
                    </m:d>
                  </m:oMath>
                </a14:m>
                <a:endParaRPr lang="en-US" dirty="0">
                  <a:latin typeface="Arial" panose="020B0604020202020204" pitchFamily="34" charset="0"/>
                  <a:cs typeface="Arial" panose="020B0604020202020204" pitchFamily="34" charset="0"/>
                </a:endParaRPr>
              </a:p>
              <a:p>
                <a:pPr marL="914400" lvl="2" indent="0">
                  <a:lnSpc>
                    <a:spcPct val="120000"/>
                  </a:lnSpc>
                  <a:buNone/>
                </a:pPr>
                <a:r>
                  <a:rPr lang="en-US" dirty="0">
                    <a:latin typeface="Arial" panose="020B0604020202020204" pitchFamily="34" charset="0"/>
                    <a:cs typeface="Arial" panose="020B0604020202020204" pitchFamily="34" charset="0"/>
                  </a:rPr>
                  <a:t>    We get</a:t>
                </a:r>
                <a14:m>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 </m:t>
                        </m:r>
                        <m:r>
                          <a:rPr lang="en-US" b="0" i="1">
                            <a:latin typeface="Cambria Math" panose="02040503050406030204" pitchFamily="18" charset="0"/>
                            <a:ea typeface="Cambria Math" panose="02040503050406030204" pitchFamily="18" charset="0"/>
                          </a:rPr>
                          <m:t>𝑥</m:t>
                        </m:r>
                      </m:e>
                      <m:sub>
                        <m:r>
                          <a:rPr lang="en-US" b="0" i="1">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b="0" i="1">
                            <a:latin typeface="Cambria Math" panose="02040503050406030204" pitchFamily="18" charset="0"/>
                            <a:ea typeface="Cambria Math" panose="02040503050406030204" pitchFamily="18" charset="0"/>
                          </a:rPr>
                          <m:t> </m:t>
                        </m:r>
                        <m:r>
                          <a:rPr lang="en-US" b="0" i="1">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2</m:t>
                        </m:r>
                      </m:sub>
                    </m:sSub>
                    <m:r>
                      <a:rPr lang="en-US" b="1"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0</m:t>
                    </m:r>
                  </m:oMath>
                </a14:m>
                <a:r>
                  <a:rPr lang="en-US"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sym typeface="Wingdings" pitchFamily="2" charset="2"/>
                  </a:rPr>
                  <a:t>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b="0" i="1">
                            <a:latin typeface="Cambria Math" panose="02040503050406030204" pitchFamily="18" charset="0"/>
                            <a:ea typeface="Cambria Math" panose="02040503050406030204" pitchFamily="18" charset="0"/>
                          </a:rPr>
                          <m:t> </m:t>
                        </m:r>
                        <m:r>
                          <a:rPr lang="en-US" b="0" i="1">
                            <a:latin typeface="Cambria Math" panose="02040503050406030204" pitchFamily="18" charset="0"/>
                            <a:ea typeface="Cambria Math" panose="02040503050406030204" pitchFamily="18" charset="0"/>
                          </a:rPr>
                          <m:t>𝑥</m:t>
                        </m:r>
                      </m:e>
                      <m:sub>
                        <m:r>
                          <a:rPr lang="en-US" b="0" i="1">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b="0" i="1">
                            <a:latin typeface="Cambria Math" panose="02040503050406030204" pitchFamily="18" charset="0"/>
                            <a:ea typeface="Cambria Math" panose="02040503050406030204" pitchFamily="18" charset="0"/>
                          </a:rPr>
                          <m:t> </m:t>
                        </m:r>
                        <m:r>
                          <a:rPr lang="en-US" b="0" i="1">
                            <a:latin typeface="Cambria Math" panose="02040503050406030204" pitchFamily="18" charset="0"/>
                            <a:ea typeface="Cambria Math" panose="02040503050406030204" pitchFamily="18" charset="0"/>
                          </a:rPr>
                          <m:t>𝑥</m:t>
                        </m:r>
                      </m:e>
                      <m:sub>
                        <m:r>
                          <a:rPr lang="en-US" b="0" i="1">
                            <a:latin typeface="Cambria Math" panose="02040503050406030204" pitchFamily="18" charset="0"/>
                            <a:ea typeface="Cambria Math" panose="02040503050406030204" pitchFamily="18" charset="0"/>
                          </a:rPr>
                          <m:t>2</m:t>
                        </m:r>
                      </m:sub>
                    </m:sSub>
                  </m:oMath>
                </a14:m>
                <a:r>
                  <a:rPr lang="en-US"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sym typeface="Wingdings" pitchFamily="2" charset="2"/>
                  </a:rPr>
                  <a:t> eigenvectors are </a:t>
                </a:r>
                <a14:m>
                  <m:oMath xmlns:m="http://schemas.openxmlformats.org/officeDocument/2006/math">
                    <m:r>
                      <a:rPr lang="en-US" b="1" i="1" smtClean="0">
                        <a:latin typeface="Cambria Math" panose="02040503050406030204" pitchFamily="18" charset="0"/>
                        <a:ea typeface="Cambria Math" panose="02040503050406030204" pitchFamily="18" charset="0"/>
                      </a:rPr>
                      <m:t>𝒙</m:t>
                    </m:r>
                    <m:r>
                      <a:rPr lang="en-US" b="1" i="1">
                        <a:latin typeface="Cambria Math" panose="02040503050406030204" pitchFamily="18" charset="0"/>
                        <a:ea typeface="Cambria Math" panose="02040503050406030204" pitchFamily="18" charset="0"/>
                      </a:rPr>
                      <m:t>=</m:t>
                    </m:r>
                    <m:d>
                      <m:dPr>
                        <m:begChr m:val="["/>
                        <m:endChr m:val="]"/>
                        <m:ctrlPr>
                          <a:rPr lang="en-US" i="1">
                            <a:latin typeface="Cambria Math" panose="02040503050406030204" pitchFamily="18" charset="0"/>
                            <a:ea typeface="Cambria Math" panose="02040503050406030204" pitchFamily="18" charset="0"/>
                          </a:rPr>
                        </m:ctrlPr>
                      </m:dPr>
                      <m:e>
                        <m:m>
                          <m:mPr>
                            <m:mcs>
                              <m:mc>
                                <m:mcPr>
                                  <m:count m:val="1"/>
                                  <m:mcJc m:val="center"/>
                                </m:mcPr>
                              </m:mc>
                            </m:mcs>
                            <m:ctrlPr>
                              <a:rPr lang="en-US" i="1">
                                <a:latin typeface="Cambria Math" panose="02040503050406030204" pitchFamily="18" charset="0"/>
                                <a:ea typeface="Cambria Math" panose="02040503050406030204" pitchFamily="18" charset="0"/>
                              </a:rPr>
                            </m:ctrlPr>
                          </m:mPr>
                          <m:m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𝑥</m:t>
                                  </m:r>
                                </m:e>
                                <m:sub>
                                  <m:r>
                                    <a:rPr lang="en-US" i="1">
                                      <a:latin typeface="Cambria Math" panose="02040503050406030204" pitchFamily="18" charset="0"/>
                                      <a:ea typeface="Cambria Math" panose="02040503050406030204" pitchFamily="18" charset="0"/>
                                    </a:rPr>
                                    <m:t>1</m:t>
                                  </m:r>
                                </m:sub>
                              </m:sSub>
                            </m:e>
                          </m:mr>
                          <m:m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𝑥</m:t>
                                  </m:r>
                                </m:e>
                                <m:sub>
                                  <m:r>
                                    <a:rPr lang="en-US" i="1">
                                      <a:latin typeface="Cambria Math" panose="02040503050406030204" pitchFamily="18" charset="0"/>
                                      <a:ea typeface="Cambria Math" panose="02040503050406030204" pitchFamily="18" charset="0"/>
                                    </a:rPr>
                                    <m:t>2</m:t>
                                  </m:r>
                                </m:sub>
                              </m:sSub>
                            </m:e>
                          </m:mr>
                        </m:m>
                      </m:e>
                    </m:d>
                    <m:r>
                      <a:rPr lang="en-US" b="0" i="1" smtClean="0">
                        <a:latin typeface="Cambria Math" panose="02040503050406030204" pitchFamily="18" charset="0"/>
                        <a:ea typeface="Cambria Math" panose="02040503050406030204" pitchFamily="18" charset="0"/>
                      </a:rPr>
                      <m:t>=</m:t>
                    </m:r>
                  </m:oMath>
                </a14:m>
                <a:r>
                  <a:rPr lang="en-US" dirty="0">
                    <a:latin typeface="Arial" panose="020B0604020202020204" pitchFamily="34" charset="0"/>
                    <a:ea typeface="Cambria Math" panose="02040503050406030204" pitchFamily="18" charset="0"/>
                    <a:cs typeface="Arial" panose="020B0604020202020204" pitchFamily="34" charset="0"/>
                  </a:rPr>
                  <a:t> </a:t>
                </a:r>
                <a14:m>
                  <m:oMath xmlns:m="http://schemas.openxmlformats.org/officeDocument/2006/math">
                    <m:d>
                      <m:dPr>
                        <m:begChr m:val="["/>
                        <m:endChr m:val="]"/>
                        <m:ctrlPr>
                          <a:rPr lang="en-US" i="1" smtClean="0">
                            <a:latin typeface="Cambria Math" panose="02040503050406030204" pitchFamily="18" charset="0"/>
                            <a:ea typeface="Cambria Math" panose="02040503050406030204" pitchFamily="18" charset="0"/>
                          </a:rPr>
                        </m:ctrlPr>
                      </m:dPr>
                      <m:e>
                        <m:m>
                          <m:mPr>
                            <m:mcs>
                              <m:mc>
                                <m:mcPr>
                                  <m:count m:val="1"/>
                                  <m:mcJc m:val="center"/>
                                </m:mcPr>
                              </m:mc>
                            </m:mcs>
                            <m:ctrlPr>
                              <a:rPr lang="en-US" i="1">
                                <a:latin typeface="Cambria Math" panose="02040503050406030204" pitchFamily="18" charset="0"/>
                                <a:ea typeface="Cambria Math" panose="02040503050406030204" pitchFamily="18" charset="0"/>
                              </a:rPr>
                            </m:ctrlPr>
                          </m:mPr>
                          <m:m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2</m:t>
                                  </m:r>
                                </m:sub>
                              </m:sSub>
                            </m:e>
                          </m:mr>
                          <m:m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𝑥</m:t>
                                  </m:r>
                                </m:e>
                                <m:sub>
                                  <m:r>
                                    <a:rPr lang="en-US" i="1">
                                      <a:latin typeface="Cambria Math" panose="02040503050406030204" pitchFamily="18" charset="0"/>
                                      <a:ea typeface="Cambria Math" panose="02040503050406030204" pitchFamily="18" charset="0"/>
                                    </a:rPr>
                                    <m:t>2</m:t>
                                  </m:r>
                                </m:sub>
                              </m:sSub>
                            </m:e>
                          </m:mr>
                        </m:m>
                      </m:e>
                    </m:d>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𝑥</m:t>
                        </m:r>
                      </m:e>
                      <m:sub>
                        <m:r>
                          <a:rPr lang="en-US" i="1">
                            <a:latin typeface="Cambria Math" panose="02040503050406030204" pitchFamily="18" charset="0"/>
                            <a:ea typeface="Cambria Math" panose="02040503050406030204" pitchFamily="18" charset="0"/>
                          </a:rPr>
                          <m:t>2</m:t>
                        </m:r>
                      </m:sub>
                    </m:sSub>
                    <m:d>
                      <m:dPr>
                        <m:begChr m:val="["/>
                        <m:endChr m:val="]"/>
                        <m:ctrlPr>
                          <a:rPr lang="en-US" i="1">
                            <a:latin typeface="Cambria Math" panose="02040503050406030204" pitchFamily="18" charset="0"/>
                            <a:ea typeface="Cambria Math" panose="02040503050406030204" pitchFamily="18" charset="0"/>
                          </a:rPr>
                        </m:ctrlPr>
                      </m:dPr>
                      <m:e>
                        <m:m>
                          <m:mPr>
                            <m:mcs>
                              <m:mc>
                                <m:mcPr>
                                  <m:count m:val="1"/>
                                  <m:mcJc m:val="center"/>
                                </m:mcPr>
                              </m:mc>
                            </m:mcs>
                            <m:ctrlPr>
                              <a:rPr lang="en-US" i="1">
                                <a:latin typeface="Cambria Math" panose="02040503050406030204" pitchFamily="18" charset="0"/>
                                <a:ea typeface="Cambria Math" panose="02040503050406030204" pitchFamily="18" charset="0"/>
                              </a:rPr>
                            </m:ctrlPr>
                          </m:mPr>
                          <m:mr>
                            <m:e>
                              <m:r>
                                <a:rPr lang="en-US" b="0" i="1" smtClean="0">
                                  <a:latin typeface="Cambria Math" panose="02040503050406030204" pitchFamily="18" charset="0"/>
                                  <a:ea typeface="Cambria Math" panose="02040503050406030204" pitchFamily="18" charset="0"/>
                                </a:rPr>
                                <m:t>1</m:t>
                              </m:r>
                            </m:e>
                          </m:mr>
                          <m:mr>
                            <m:e>
                              <m:r>
                                <a:rPr lang="en-US" b="0" i="1" smtClean="0">
                                  <a:latin typeface="Cambria Math" panose="02040503050406030204" pitchFamily="18" charset="0"/>
                                  <a:ea typeface="Cambria Math" panose="02040503050406030204" pitchFamily="18" charset="0"/>
                                </a:rPr>
                                <m:t>1</m:t>
                              </m:r>
                            </m:e>
                          </m:mr>
                        </m:m>
                      </m:e>
                    </m:d>
                  </m:oMath>
                </a14:m>
                <a:r>
                  <a:rPr lang="en-US" dirty="0">
                    <a:latin typeface="Arial" panose="020B0604020202020204" pitchFamily="34" charset="0"/>
                    <a:cs typeface="Arial" panose="020B0604020202020204" pitchFamily="34" charset="0"/>
                  </a:rPr>
                  <a:t>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𝑥</m:t>
                        </m:r>
                      </m:e>
                      <m:sub>
                        <m:r>
                          <a:rPr lang="en-US" i="1">
                            <a:latin typeface="Cambria Math" panose="02040503050406030204" pitchFamily="18" charset="0"/>
                            <a:ea typeface="Cambria Math" panose="02040503050406030204" pitchFamily="18" charset="0"/>
                          </a:rPr>
                          <m:t>2</m:t>
                        </m:r>
                      </m:sub>
                    </m:sSub>
                  </m:oMath>
                </a14:m>
                <a:r>
                  <a:rPr lang="en-US" dirty="0">
                    <a:latin typeface="Arial" panose="020B0604020202020204" pitchFamily="34" charset="0"/>
                    <a:cs typeface="Arial" panose="020B0604020202020204" pitchFamily="34" charset="0"/>
                  </a:rPr>
                  <a:t> is a free variable) </a:t>
                </a:r>
              </a:p>
              <a:p>
                <a:pPr marL="914400" lvl="2" indent="0">
                  <a:lnSpc>
                    <a:spcPct val="120000"/>
                  </a:lnSpc>
                  <a:buNone/>
                </a:pPr>
                <a:endParaRPr lang="en-US" dirty="0">
                  <a:latin typeface="Arial" panose="020B0604020202020204" pitchFamily="34" charset="0"/>
                  <a:cs typeface="Arial" panose="020B0604020202020204" pitchFamily="34" charset="0"/>
                </a:endParaRPr>
              </a:p>
              <a:p>
                <a:pPr lvl="1">
                  <a:lnSpc>
                    <a:spcPct val="120000"/>
                  </a:lnSpc>
                  <a:buFont typeface="Courier New" panose="02070309020205020404" pitchFamily="49" charset="0"/>
                  <a:buChar char="o"/>
                </a:pPr>
                <a:endParaRPr lang="en-US" dirty="0">
                  <a:latin typeface="Arial" panose="020B0604020202020204" pitchFamily="34" charset="0"/>
                  <a:cs typeface="Arial" panose="020B0604020202020204" pitchFamily="34" charset="0"/>
                </a:endParaRPr>
              </a:p>
            </p:txBody>
          </p:sp>
        </mc:Choice>
        <mc:Fallback xmlns="">
          <p:sp>
            <p:nvSpPr>
              <p:cNvPr id="3" name="Content Placeholder 2">
                <a:extLst>
                  <a:ext uri="{FF2B5EF4-FFF2-40B4-BE49-F238E27FC236}">
                    <a16:creationId xmlns:a16="http://schemas.microsoft.com/office/drawing/2014/main" id="{D7E9D888-C3B2-769B-159E-578E71D8E603}"/>
                  </a:ext>
                </a:extLst>
              </p:cNvPr>
              <p:cNvSpPr>
                <a:spLocks noGrp="1" noRot="1" noChangeAspect="1" noMove="1" noResize="1" noEditPoints="1" noAdjustHandles="1" noChangeArrowheads="1" noChangeShapeType="1" noTextEdit="1"/>
              </p:cNvSpPr>
              <p:nvPr>
                <p:ph idx="1"/>
              </p:nvPr>
            </p:nvSpPr>
            <p:spPr>
              <a:xfrm>
                <a:off x="655320" y="1597025"/>
                <a:ext cx="10515600" cy="4895850"/>
              </a:xfrm>
              <a:blipFill>
                <a:blip r:embed="rId2"/>
                <a:stretch>
                  <a:fillRect l="-603" t="-775"/>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F62FF17A-B2AB-338E-A824-636B6D72E34E}"/>
              </a:ext>
            </a:extLst>
          </p:cNvPr>
          <p:cNvSpPr>
            <a:spLocks noGrp="1"/>
          </p:cNvSpPr>
          <p:nvPr>
            <p:ph type="sldNum" sz="quarter" idx="12"/>
          </p:nvPr>
        </p:nvSpPr>
        <p:spPr/>
        <p:txBody>
          <a:bodyPr/>
          <a:lstStyle/>
          <a:p>
            <a:fld id="{753F1077-7B91-4D11-8473-7F9D495CD0E2}" type="slidenum">
              <a:rPr lang="en-SG" smtClean="0"/>
              <a:t>9</a:t>
            </a:fld>
            <a:endParaRPr lang="en-SG"/>
          </a:p>
        </p:txBody>
      </p:sp>
      <p:sp>
        <p:nvSpPr>
          <p:cNvPr id="5" name="TextBox 4">
            <a:extLst>
              <a:ext uri="{FF2B5EF4-FFF2-40B4-BE49-F238E27FC236}">
                <a16:creationId xmlns:a16="http://schemas.microsoft.com/office/drawing/2014/main" id="{303F8922-180B-B8EC-66FC-9CDF1A288357}"/>
              </a:ext>
            </a:extLst>
          </p:cNvPr>
          <p:cNvSpPr txBox="1"/>
          <p:nvPr/>
        </p:nvSpPr>
        <p:spPr>
          <a:xfrm>
            <a:off x="442325" y="365125"/>
            <a:ext cx="6097836" cy="369332"/>
          </a:xfrm>
          <a:prstGeom prst="rect">
            <a:avLst/>
          </a:prstGeom>
          <a:no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Revision</a:t>
            </a:r>
            <a:endParaRPr lang="en-US" dirty="0">
              <a:solidFill>
                <a:srgbClr val="FF0000"/>
              </a:solidFill>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425F35D-BA77-1D40-3A52-FB9DC037F102}"/>
                  </a:ext>
                </a:extLst>
              </p:cNvPr>
              <p:cNvSpPr txBox="1"/>
              <p:nvPr/>
            </p:nvSpPr>
            <p:spPr>
              <a:xfrm>
                <a:off x="9421368" y="1597025"/>
                <a:ext cx="2023872" cy="919611"/>
              </a:xfrm>
              <a:prstGeom prst="rect">
                <a:avLst/>
              </a:prstGeom>
              <a:noFill/>
            </p:spPr>
            <p:txBody>
              <a:bodyPr wrap="square">
                <a:spAutoFit/>
              </a:bodyPr>
              <a:lstStyle/>
              <a:p>
                <a14:m>
                  <m:oMath xmlns:m="http://schemas.openxmlformats.org/officeDocument/2006/math">
                    <m:r>
                      <m:rPr>
                        <m:sty m:val="p"/>
                      </m:rPr>
                      <a:rPr lang="en-US" sz="2000" smtClean="0">
                        <a:solidFill>
                          <a:schemeClr val="tx1"/>
                        </a:solidFill>
                        <a:latin typeface="Cambria Math" panose="02040503050406030204" pitchFamily="18" charset="0"/>
                      </a:rPr>
                      <m:t>det</m:t>
                    </m:r>
                    <m:d>
                      <m:dPr>
                        <m:ctrlPr>
                          <a:rPr lang="en-US" sz="2000" i="1">
                            <a:solidFill>
                              <a:schemeClr val="tx1"/>
                            </a:solidFill>
                            <a:latin typeface="Cambria Math" panose="02040503050406030204" pitchFamily="18" charset="0"/>
                          </a:rPr>
                        </m:ctrlPr>
                      </m:dPr>
                      <m:e>
                        <m:d>
                          <m:dPr>
                            <m:begChr m:val="["/>
                            <m:endChr m:val="]"/>
                            <m:ctrlPr>
                              <a:rPr lang="en-US" sz="2000" i="1">
                                <a:solidFill>
                                  <a:schemeClr val="tx1"/>
                                </a:solidFill>
                                <a:latin typeface="Cambria Math" panose="02040503050406030204" pitchFamily="18" charset="0"/>
                                <a:ea typeface="Cambria Math" panose="02040503050406030204" pitchFamily="18" charset="0"/>
                              </a:rPr>
                            </m:ctrlPr>
                          </m:dPr>
                          <m:e>
                            <m:m>
                              <m:mPr>
                                <m:mcs>
                                  <m:mc>
                                    <m:mcPr>
                                      <m:count m:val="2"/>
                                      <m:mcJc m:val="center"/>
                                    </m:mcPr>
                                  </m:mc>
                                </m:mcs>
                                <m:ctrlPr>
                                  <a:rPr lang="en-US" sz="2000" i="1">
                                    <a:solidFill>
                                      <a:schemeClr val="tx1"/>
                                    </a:solidFill>
                                    <a:latin typeface="Cambria Math" panose="02040503050406030204" pitchFamily="18" charset="0"/>
                                    <a:ea typeface="Cambria Math" panose="02040503050406030204" pitchFamily="18" charset="0"/>
                                  </a:rPr>
                                </m:ctrlPr>
                              </m:mPr>
                              <m:mr>
                                <m:e>
                                  <m:r>
                                    <m:rPr>
                                      <m:brk m:alnAt="7"/>
                                    </m:rPr>
                                    <a:rPr lang="en-US" sz="2000" i="1">
                                      <a:solidFill>
                                        <a:schemeClr val="tx1"/>
                                      </a:solidFill>
                                      <a:latin typeface="Cambria Math" panose="02040503050406030204" pitchFamily="18" charset="0"/>
                                      <a:ea typeface="Cambria Math" panose="02040503050406030204" pitchFamily="18" charset="0"/>
                                    </a:rPr>
                                    <m:t>𝑎</m:t>
                                  </m:r>
                                </m:e>
                                <m:e>
                                  <m:r>
                                    <a:rPr lang="en-US" sz="2000" i="1">
                                      <a:solidFill>
                                        <a:schemeClr val="tx1"/>
                                      </a:solidFill>
                                      <a:latin typeface="Cambria Math" panose="02040503050406030204" pitchFamily="18" charset="0"/>
                                      <a:ea typeface="Cambria Math" panose="02040503050406030204" pitchFamily="18" charset="0"/>
                                    </a:rPr>
                                    <m:t>𝑏</m:t>
                                  </m:r>
                                </m:e>
                              </m:mr>
                              <m:mr>
                                <m:e>
                                  <m:r>
                                    <a:rPr lang="en-US" sz="2000" i="1">
                                      <a:solidFill>
                                        <a:schemeClr val="tx1"/>
                                      </a:solidFill>
                                      <a:latin typeface="Cambria Math" panose="02040503050406030204" pitchFamily="18" charset="0"/>
                                      <a:ea typeface="Cambria Math" panose="02040503050406030204" pitchFamily="18" charset="0"/>
                                    </a:rPr>
                                    <m:t>𝑐</m:t>
                                  </m:r>
                                </m:e>
                                <m:e>
                                  <m:r>
                                    <a:rPr lang="en-US" sz="2000" i="1">
                                      <a:solidFill>
                                        <a:schemeClr val="tx1"/>
                                      </a:solidFill>
                                      <a:latin typeface="Cambria Math" panose="02040503050406030204" pitchFamily="18" charset="0"/>
                                      <a:ea typeface="Cambria Math" panose="02040503050406030204" pitchFamily="18" charset="0"/>
                                    </a:rPr>
                                    <m:t>𝑑</m:t>
                                  </m:r>
                                </m:e>
                              </m:mr>
                            </m:m>
                          </m:e>
                        </m:d>
                      </m:e>
                    </m:d>
                    <m:r>
                      <a:rPr lang="en-US" sz="2000" i="1">
                        <a:solidFill>
                          <a:schemeClr val="tx1"/>
                        </a:solidFill>
                        <a:latin typeface="Cambria Math" panose="02040503050406030204" pitchFamily="18" charset="0"/>
                        <a:ea typeface="Cambria Math" panose="02040503050406030204" pitchFamily="18" charset="0"/>
                      </a:rPr>
                      <m:t>=</m:t>
                    </m:r>
                    <m:r>
                      <a:rPr lang="en-US" sz="2000" b="0" i="1" smtClean="0">
                        <a:solidFill>
                          <a:schemeClr val="tx1"/>
                        </a:solidFill>
                        <a:latin typeface="Cambria Math" panose="02040503050406030204" pitchFamily="18" charset="0"/>
                        <a:ea typeface="Cambria Math" panose="02040503050406030204" pitchFamily="18" charset="0"/>
                      </a:rPr>
                      <m:t>𝑎𝑑</m:t>
                    </m:r>
                    <m:r>
                      <a:rPr lang="en-US" sz="2000" b="0" i="1" smtClean="0">
                        <a:solidFill>
                          <a:schemeClr val="tx1"/>
                        </a:solidFill>
                        <a:latin typeface="Cambria Math" panose="02040503050406030204" pitchFamily="18" charset="0"/>
                        <a:ea typeface="Cambria Math" panose="02040503050406030204" pitchFamily="18" charset="0"/>
                      </a:rPr>
                      <m:t>−</m:t>
                    </m:r>
                    <m:r>
                      <a:rPr lang="en-US" sz="2000" b="0" i="1" smtClean="0">
                        <a:solidFill>
                          <a:schemeClr val="tx1"/>
                        </a:solidFill>
                        <a:latin typeface="Cambria Math" panose="02040503050406030204" pitchFamily="18" charset="0"/>
                        <a:ea typeface="Cambria Math" panose="02040503050406030204" pitchFamily="18" charset="0"/>
                      </a:rPr>
                      <m:t>𝑏𝑐</m:t>
                    </m:r>
                  </m:oMath>
                </a14:m>
                <a:r>
                  <a:rPr lang="en-US" sz="2000" dirty="0">
                    <a:solidFill>
                      <a:schemeClr val="tx1"/>
                    </a:solidFill>
                    <a:latin typeface="Arial" panose="020B0604020202020204" pitchFamily="34" charset="0"/>
                    <a:cs typeface="Arial" panose="020B0604020202020204" pitchFamily="34" charset="0"/>
                  </a:rPr>
                  <a:t> </a:t>
                </a:r>
                <a:endParaRPr lang="en-US" sz="2000" dirty="0">
                  <a:solidFill>
                    <a:schemeClr val="tx1"/>
                  </a:solidFill>
                </a:endParaRPr>
              </a:p>
            </p:txBody>
          </p:sp>
        </mc:Choice>
        <mc:Fallback xmlns="">
          <p:sp>
            <p:nvSpPr>
              <p:cNvPr id="7" name="TextBox 6">
                <a:extLst>
                  <a:ext uri="{FF2B5EF4-FFF2-40B4-BE49-F238E27FC236}">
                    <a16:creationId xmlns:a16="http://schemas.microsoft.com/office/drawing/2014/main" id="{B425F35D-BA77-1D40-3A52-FB9DC037F102}"/>
                  </a:ext>
                </a:extLst>
              </p:cNvPr>
              <p:cNvSpPr txBox="1">
                <a:spLocks noRot="1" noChangeAspect="1" noMove="1" noResize="1" noEditPoints="1" noAdjustHandles="1" noChangeArrowheads="1" noChangeShapeType="1" noTextEdit="1"/>
              </p:cNvSpPr>
              <p:nvPr/>
            </p:nvSpPr>
            <p:spPr>
              <a:xfrm>
                <a:off x="9421368" y="1597025"/>
                <a:ext cx="2023872" cy="919611"/>
              </a:xfrm>
              <a:prstGeom prst="rect">
                <a:avLst/>
              </a:prstGeom>
              <a:blipFill>
                <a:blip r:embed="rId3"/>
                <a:stretch>
                  <a:fillRect l="-625"/>
                </a:stretch>
              </a:blipFill>
            </p:spPr>
            <p:txBody>
              <a:bodyPr/>
              <a:lstStyle/>
              <a:p>
                <a:r>
                  <a:rPr lang="en-US">
                    <a:noFill/>
                  </a:rPr>
                  <a:t> </a:t>
                </a:r>
              </a:p>
            </p:txBody>
          </p:sp>
        </mc:Fallback>
      </mc:AlternateContent>
    </p:spTree>
    <p:extLst>
      <p:ext uri="{BB962C8B-B14F-4D97-AF65-F5344CB8AC3E}">
        <p14:creationId xmlns:p14="http://schemas.microsoft.com/office/powerpoint/2010/main" val="379680204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24067</TotalTime>
  <Words>3873</Words>
  <Application>Microsoft Macintosh PowerPoint</Application>
  <PresentationFormat>Widescreen</PresentationFormat>
  <Paragraphs>414</Paragraphs>
  <Slides>29</Slides>
  <Notes>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29</vt:i4>
      </vt:variant>
    </vt:vector>
  </HeadingPairs>
  <TitlesOfParts>
    <vt:vector size="37" baseType="lpstr">
      <vt:lpstr>Arial</vt:lpstr>
      <vt:lpstr>Calibri</vt:lpstr>
      <vt:lpstr>Calibri Light</vt:lpstr>
      <vt:lpstr>Cambria Math</vt:lpstr>
      <vt:lpstr>Courier New</vt:lpstr>
      <vt:lpstr>Times New Roman</vt:lpstr>
      <vt:lpstr>Wingdings</vt:lpstr>
      <vt:lpstr>Office Theme</vt:lpstr>
      <vt:lpstr>SC1004 Part 2 </vt:lpstr>
      <vt:lpstr>Quiz 2 and Exam:</vt:lpstr>
      <vt:lpstr>Syllabus for Part 2</vt:lpstr>
      <vt:lpstr>Online Video learning Schedule</vt:lpstr>
      <vt:lpstr>How will we conduct the course?</vt:lpstr>
      <vt:lpstr>References</vt:lpstr>
      <vt:lpstr>PowerPoint Presentation</vt:lpstr>
      <vt:lpstr>Lecture (Week 12)  (Chapter 8.1.3-8.1.5)</vt:lpstr>
      <vt:lpstr>Key points – Eigenvalue and Eigenvector</vt:lpstr>
      <vt:lpstr>Key points – Eigenvector Intuition</vt:lpstr>
      <vt:lpstr>Key points – 8.1.3 Similarity and Diagonalizability</vt:lpstr>
      <vt:lpstr>Explain: A and B have the same determinants, invertibility, rank, characteristic polynomial, eigenvalues, eigenspace dimensions (but eigenvectors are different)</vt:lpstr>
      <vt:lpstr>Key points – 8.1.3 Properties of Diagonal Matrices</vt:lpstr>
      <vt:lpstr>Key points – 8.1.3 Diagonalize a Matrix</vt:lpstr>
      <vt:lpstr>Key points – 8.1.3 Diagonalize a Matrix (2)</vt:lpstr>
      <vt:lpstr>Key points – 8.1.3 Steps to Diagonalize a Matrix</vt:lpstr>
      <vt:lpstr>Key points – 8.1.3 When is a Matrix is Diagonalizable?</vt:lpstr>
      <vt:lpstr>Key points – Independence of Eigenvectors</vt:lpstr>
      <vt:lpstr>Key points – 8.1.3 Is a Matrix with Repeated Eigenvalues Diagonalizable?</vt:lpstr>
      <vt:lpstr>Key points – 8.1.3 Is a Matrix with Repeated Eigenvalues Diagonalizable? (2)</vt:lpstr>
      <vt:lpstr>Key points – 8.1.3 Is a Matrix with Repeated Eigenvalues Diagonalizable? (3).</vt:lpstr>
      <vt:lpstr>Continued to the previous example:</vt:lpstr>
      <vt:lpstr>Key points – 8.1.4 Compute the Powers of A</vt:lpstr>
      <vt:lpstr>Key points – 8.1.5A Coordinate System</vt:lpstr>
      <vt:lpstr>Key points – 8.1.5A Coordinate System (2)</vt:lpstr>
      <vt:lpstr>Key points – 8.1.5A Coordinate System (3)</vt:lpstr>
      <vt:lpstr>Key points – 8.1.5B Change of Basis</vt:lpstr>
      <vt:lpstr>Key points – 8.1.5B Change of Basis (2)</vt:lpstr>
      <vt:lpstr>End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References for Linear Algebra</dc:title>
  <dc:creator>Eng Siong Chng</dc:creator>
  <cp:lastModifiedBy>Guan Cuntai (Prof)</cp:lastModifiedBy>
  <cp:revision>800</cp:revision>
  <cp:lastPrinted>2022-11-04T01:15:13Z</cp:lastPrinted>
  <dcterms:created xsi:type="dcterms:W3CDTF">2020-08-08T17:47:31Z</dcterms:created>
  <dcterms:modified xsi:type="dcterms:W3CDTF">2024-04-29T09:36:06Z</dcterms:modified>
</cp:coreProperties>
</file>